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7" r:id="rId5"/>
  </p:sldMasterIdLst>
  <p:notesMasterIdLst>
    <p:notesMasterId r:id="rId34"/>
  </p:notesMasterIdLst>
  <p:handoutMasterIdLst>
    <p:handoutMasterId r:id="rId35"/>
  </p:handoutMasterIdLst>
  <p:sldIdLst>
    <p:sldId id="269" r:id="rId6"/>
    <p:sldId id="323" r:id="rId7"/>
    <p:sldId id="324" r:id="rId8"/>
    <p:sldId id="322" r:id="rId9"/>
    <p:sldId id="317" r:id="rId10"/>
    <p:sldId id="318" r:id="rId11"/>
    <p:sldId id="319" r:id="rId12"/>
    <p:sldId id="285" r:id="rId13"/>
    <p:sldId id="291" r:id="rId14"/>
    <p:sldId id="284" r:id="rId15"/>
    <p:sldId id="328" r:id="rId16"/>
    <p:sldId id="292" r:id="rId17"/>
    <p:sldId id="294" r:id="rId18"/>
    <p:sldId id="329" r:id="rId19"/>
    <p:sldId id="293" r:id="rId20"/>
    <p:sldId id="295" r:id="rId21"/>
    <p:sldId id="296" r:id="rId22"/>
    <p:sldId id="300" r:id="rId23"/>
    <p:sldId id="330" r:id="rId24"/>
    <p:sldId id="302" r:id="rId25"/>
    <p:sldId id="304" r:id="rId26"/>
    <p:sldId id="305" r:id="rId27"/>
    <p:sldId id="286" r:id="rId28"/>
    <p:sldId id="309" r:id="rId29"/>
    <p:sldId id="311" r:id="rId30"/>
    <p:sldId id="312" r:id="rId31"/>
    <p:sldId id="313" r:id="rId32"/>
    <p:sldId id="314" r:id="rId33"/>
  </p:sldIdLst>
  <p:sldSz cx="12192000" cy="6858000"/>
  <p:notesSz cx="6985000" cy="92837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23"/>
            <p14:sldId id="324"/>
            <p14:sldId id="322"/>
          </p14:sldIdLst>
        </p14:section>
        <p14:section name="Untitled Section" id="{BAB5FE1B-4910-480F-9285-3B3D14DFD513}">
          <p14:sldIdLst>
            <p14:sldId id="317"/>
            <p14:sldId id="318"/>
            <p14:sldId id="319"/>
            <p14:sldId id="285"/>
            <p14:sldId id="291"/>
            <p14:sldId id="284"/>
            <p14:sldId id="328"/>
            <p14:sldId id="292"/>
            <p14:sldId id="294"/>
            <p14:sldId id="329"/>
            <p14:sldId id="293"/>
            <p14:sldId id="295"/>
            <p14:sldId id="296"/>
            <p14:sldId id="300"/>
            <p14:sldId id="330"/>
            <p14:sldId id="302"/>
            <p14:sldId id="304"/>
            <p14:sldId id="305"/>
            <p14:sldId id="286"/>
            <p14:sldId id="309"/>
            <p14:sldId id="311"/>
            <p14:sldId id="312"/>
            <p14:sldId id="313"/>
            <p14:sldId id="3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3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684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gs" Target="tags/tag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562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352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375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762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5787" y="3799604"/>
            <a:ext cx="6593436" cy="5091470"/>
          </a:xfrm>
        </p:spPr>
        <p:txBody>
          <a:bodyPr>
            <a:noAutofit/>
          </a:bodyPr>
          <a:lstStyle/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018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4331549"/>
            <a:ext cx="6517649" cy="4103573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838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4163" y="303213"/>
            <a:ext cx="3105150" cy="17478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2203770"/>
            <a:ext cx="6517649" cy="6611312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460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762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571628"/>
            <a:ext cx="6517649" cy="5319446"/>
          </a:xfrm>
        </p:spPr>
        <p:txBody>
          <a:bodyPr>
            <a:noAutofit/>
          </a:bodyPr>
          <a:lstStyle/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42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76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723612"/>
            <a:ext cx="6517649" cy="4559525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All procedures ordered need to be justified with a clinical exam.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Used when diagnostic information cannot be obtained any other way.  For example: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Physical examination 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Non-ionizing radiation imaging 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Like Ultrasound (U/S) or Magnetic Resonance Imaging (MRI) </a:t>
            </a:r>
          </a:p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26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762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5787" y="3571628"/>
            <a:ext cx="6593436" cy="5319446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Evolution</a:t>
            </a:r>
            <a:r>
              <a:rPr lang="en-US" sz="2800" baseline="0" dirty="0">
                <a:latin typeface="Arial" pitchFamily="34" charset="0"/>
                <a:cs typeface="Arial" pitchFamily="34" charset="0"/>
              </a:rPr>
              <a:t> of the system of </a:t>
            </a:r>
            <a:r>
              <a:rPr lang="en-US" sz="2800" baseline="0">
                <a:latin typeface="Arial" pitchFamily="34" charset="0"/>
                <a:cs typeface="Arial" pitchFamily="34" charset="0"/>
              </a:rPr>
              <a:t>radiological protection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78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76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5787" y="3647620"/>
            <a:ext cx="6593436" cy="5243454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Set outs requirements for safe use of radiation emitting equipment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Open SC 35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MUST and SHOULD definitions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objectives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Show Sections A B 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01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4331549"/>
            <a:ext cx="6517649" cy="4559525"/>
          </a:xfrm>
        </p:spPr>
        <p:txBody>
          <a:bodyPr>
            <a:normAutofit/>
          </a:bodyPr>
          <a:lstStyle/>
          <a:p>
            <a:pPr marL="455417" indent="-455417" defTabSz="910834">
              <a:buFont typeface="Arial" panose="020B0604020202020204" pitchFamily="34" charset="0"/>
              <a:buChar char="•"/>
              <a:defRPr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094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527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93900" y="228600"/>
            <a:ext cx="2833688" cy="1595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1899802"/>
            <a:ext cx="6441863" cy="7067264"/>
          </a:xfrm>
        </p:spPr>
        <p:txBody>
          <a:bodyPr>
            <a:noAutofit/>
          </a:bodyPr>
          <a:lstStyle/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7369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951588"/>
            <a:ext cx="6517649" cy="4863494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Know all roles/responsibilities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61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762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3146" y="3799604"/>
            <a:ext cx="5987143" cy="4483533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77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82775" y="76200"/>
            <a:ext cx="3105150" cy="17478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1747818"/>
            <a:ext cx="6517649" cy="7219248"/>
          </a:xfrm>
        </p:spPr>
        <p:txBody>
          <a:bodyPr>
            <a:noAutofit/>
          </a:bodyPr>
          <a:lstStyle/>
          <a:p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0385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5275" y="152400"/>
            <a:ext cx="6078538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54719" y="3875597"/>
            <a:ext cx="5759784" cy="3647620"/>
          </a:xfrm>
        </p:spPr>
        <p:txBody>
          <a:bodyPr>
            <a:normAutofit/>
          </a:bodyPr>
          <a:lstStyle/>
          <a:p>
            <a:pPr marL="569271" indent="-569271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5077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30363" y="152400"/>
            <a:ext cx="3105150" cy="17478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2051786"/>
            <a:ext cx="6441863" cy="6839288"/>
          </a:xfrm>
        </p:spPr>
        <p:txBody>
          <a:bodyPr>
            <a:noAutofit/>
          </a:bodyPr>
          <a:lstStyle/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049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762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5787" y="3571628"/>
            <a:ext cx="6593436" cy="5319446"/>
          </a:xfrm>
        </p:spPr>
        <p:txBody>
          <a:bodyPr>
            <a:no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Time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Reduce the exposure time. 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If you are not needed in the room, leave.     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Shielding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Always shield the patient and technologist with radiation-absorbent lead.  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Distance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Keep as far away from the radiation source as possible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13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2286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4027581"/>
            <a:ext cx="6471601" cy="4635517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6204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3723612"/>
            <a:ext cx="6468724" cy="5243454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3723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82763" y="228600"/>
            <a:ext cx="3105150" cy="17478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2127778"/>
            <a:ext cx="6441863" cy="6687304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1535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52625" y="303213"/>
            <a:ext cx="3067050" cy="17256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2507739"/>
            <a:ext cx="6517649" cy="6231351"/>
          </a:xfrm>
        </p:spPr>
        <p:txBody>
          <a:bodyPr>
            <a:noAutofit/>
          </a:bodyPr>
          <a:lstStyle/>
          <a:p>
            <a:pPr marL="341563" indent="-341563">
              <a:buFont typeface="Arial" panose="020B0604020202020204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204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69888" y="303213"/>
            <a:ext cx="6080125" cy="34210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4331549"/>
            <a:ext cx="6517649" cy="4559525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03F0-C0D2-4FDD-B3F1-FEA13E199930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235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462914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84F1-CB0B-4AE1-B511-A74E3A55FEE5}" type="datetimeFigureOut">
              <a:rPr lang="en-US" smtClean="0"/>
              <a:pPr/>
              <a:t>2/4/2025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CA234-0940-4396-ADBC-5DA487CE471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44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6765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3508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4352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5767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16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9073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58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5962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9101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6933032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A8C643D-CEB1-44C5-FCBB-97A099F397D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256869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835A9D0-AB7F-ECB1-1C0D-12F1D766E77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281569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551C762-3BD6-77A8-70D9-72E750C7F39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02542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5722311-CF8A-AE71-BEDF-B5DA77F0AF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617135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8D93C07-866C-6C38-D1FB-B9DEAF25DC7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749672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D6014F4-A389-8A3D-6DA9-86714F6270D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46792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92019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49885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104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20017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56793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85294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17783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91845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029735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24068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3244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4CEA702-6E4B-6E47-46A1-3172508FCA9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E5CE1A6-CAE5-39CF-5B82-5FA429FA998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6DCA476-A758-710D-FA57-887DE48B273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5114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287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-sc.gc.ca/ewh-semt/pubs/radiation/safety-code_35-securite/index-eng.ph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-sc.gc.ca/ewh-semt/pubs/radiation/safety-code_35-securite/index-eng.php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46950" y="2243943"/>
            <a:ext cx="7075358" cy="1655763"/>
          </a:xfrm>
        </p:spPr>
        <p:txBody>
          <a:bodyPr/>
          <a:lstStyle/>
          <a:p>
            <a:pPr algn="l"/>
            <a:r>
              <a:rPr lang="en-US" sz="4800" b="1" dirty="0">
                <a:latin typeface="+mj-lt"/>
              </a:rPr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46950" y="3991782"/>
            <a:ext cx="6021049" cy="1655762"/>
          </a:xfrm>
        </p:spPr>
        <p:txBody>
          <a:bodyPr/>
          <a:lstStyle/>
          <a:p>
            <a:pPr algn="l"/>
            <a:r>
              <a:rPr lang="en-US" dirty="0"/>
              <a:t>Introduction to Radiation Protection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Delivery of RADP 215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D2L</a:t>
            </a:r>
          </a:p>
          <a:p>
            <a:pPr lvl="1"/>
            <a:r>
              <a:rPr lang="en-US" dirty="0"/>
              <a:t>Course outline</a:t>
            </a:r>
          </a:p>
          <a:p>
            <a:pPr lvl="1"/>
            <a:r>
              <a:rPr lang="en-US" dirty="0"/>
              <a:t>Course schedule</a:t>
            </a:r>
          </a:p>
          <a:p>
            <a:pPr lvl="1"/>
            <a:r>
              <a:rPr lang="en-US" dirty="0"/>
              <a:t>Reading list</a:t>
            </a:r>
          </a:p>
          <a:p>
            <a:pPr lvl="1"/>
            <a:r>
              <a:rPr lang="en-US" dirty="0"/>
              <a:t>Pre lecture quizzes</a:t>
            </a:r>
          </a:p>
          <a:p>
            <a:pPr lvl="1"/>
            <a:r>
              <a:rPr lang="en-US" dirty="0"/>
              <a:t>PPT</a:t>
            </a:r>
          </a:p>
          <a:p>
            <a:pPr lvl="1"/>
            <a:r>
              <a:rPr lang="en-US" dirty="0"/>
              <a:t>Worksheets</a:t>
            </a:r>
          </a:p>
          <a:p>
            <a:pPr lvl="1"/>
            <a:r>
              <a:rPr lang="en-US" dirty="0"/>
              <a:t>Assignments</a:t>
            </a:r>
          </a:p>
          <a:p>
            <a:pPr lvl="1"/>
            <a:r>
              <a:rPr lang="en-US" dirty="0"/>
              <a:t>Attendance</a:t>
            </a:r>
          </a:p>
          <a:p>
            <a:pPr lvl="1"/>
            <a:r>
              <a:rPr lang="en-US" dirty="0"/>
              <a:t>Gradebook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68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Quiz #1: 15%</a:t>
            </a:r>
          </a:p>
          <a:p>
            <a:pPr marL="0" indent="0">
              <a:buNone/>
            </a:pPr>
            <a:r>
              <a:rPr lang="en-US" dirty="0"/>
              <a:t>Quiz #2: 25%</a:t>
            </a:r>
          </a:p>
          <a:p>
            <a:pPr marL="0" indent="0">
              <a:buNone/>
            </a:pPr>
            <a:r>
              <a:rPr lang="en-US" dirty="0"/>
              <a:t>Assignment: 30%</a:t>
            </a:r>
          </a:p>
          <a:p>
            <a:pPr marL="0" indent="0">
              <a:buNone/>
            </a:pPr>
            <a:r>
              <a:rPr lang="en-US" dirty="0"/>
              <a:t>Final Exam: 30%</a:t>
            </a:r>
          </a:p>
        </p:txBody>
      </p:sp>
    </p:spTree>
    <p:extLst>
      <p:ext uri="{BB962C8B-B14F-4D97-AF65-F5344CB8AC3E}">
        <p14:creationId xmlns:p14="http://schemas.microsoft.com/office/powerpoint/2010/main" val="1686007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Textbooks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u="sng" dirty="0"/>
              <a:t>Required</a:t>
            </a:r>
            <a:endParaRPr lang="en-US" sz="2000" b="1" i="1" u="sng" dirty="0"/>
          </a:p>
          <a:p>
            <a:r>
              <a:rPr lang="en-US" sz="2000" i="1" dirty="0"/>
              <a:t>Safety code 35: Safety procedures for the installation, use and control of x-ray equipment in large medical radiological facilities</a:t>
            </a:r>
            <a:r>
              <a:rPr lang="en-US" sz="2000" dirty="0"/>
              <a:t>. 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hlinkClick r:id="rId3"/>
              </a:rPr>
              <a:t>http://www.hc-sc.gc.ca/ewh-semt/pubs/radiation</a:t>
            </a:r>
            <a:r>
              <a:rPr lang="en-US" sz="2000" dirty="0">
                <a:hlinkClick r:id="rId3"/>
              </a:rPr>
              <a:t>/safety-code_35-securite/index-eng.php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err="1"/>
              <a:t>Statkiewica</a:t>
            </a:r>
            <a:r>
              <a:rPr lang="en-US" sz="2000" dirty="0"/>
              <a:t>, S., </a:t>
            </a:r>
            <a:r>
              <a:rPr lang="en-US" sz="2000" dirty="0" err="1"/>
              <a:t>Viscont</a:t>
            </a:r>
            <a:r>
              <a:rPr lang="en-US" sz="2000" dirty="0"/>
              <a:t>, M. A., &amp; </a:t>
            </a:r>
            <a:r>
              <a:rPr lang="en-US" sz="2000" dirty="0" err="1"/>
              <a:t>Ritenour</a:t>
            </a:r>
            <a:r>
              <a:rPr lang="en-US" sz="2000" dirty="0"/>
              <a:t>, E. R. (2018). </a:t>
            </a:r>
            <a:r>
              <a:rPr lang="en-US" sz="2000" i="1" dirty="0"/>
              <a:t>Radiation protection in medical radiography </a:t>
            </a:r>
            <a:r>
              <a:rPr lang="en-US" sz="2000" dirty="0"/>
              <a:t>(8th ed.). St. Louis, MO: Mosby Elsevier.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b="1" u="sng" dirty="0"/>
              <a:t>Recommended </a:t>
            </a:r>
          </a:p>
          <a:p>
            <a:r>
              <a:rPr lang="en-US" sz="2000" dirty="0" err="1"/>
              <a:t>Bushong</a:t>
            </a:r>
            <a:r>
              <a:rPr lang="en-US" sz="2000" dirty="0"/>
              <a:t>, S. C. (2017). </a:t>
            </a:r>
            <a:r>
              <a:rPr lang="en-US" sz="2000" b="1" dirty="0"/>
              <a:t>Radiologic science for technologists physics, biology and protection</a:t>
            </a:r>
            <a:r>
              <a:rPr lang="en-US" sz="2000" dirty="0"/>
              <a:t> (11th ed.). St. Louis, MO: Mosby Elsevier.</a:t>
            </a:r>
          </a:p>
        </p:txBody>
      </p:sp>
    </p:spTree>
    <p:extLst>
      <p:ext uri="{BB962C8B-B14F-4D97-AF65-F5344CB8AC3E}">
        <p14:creationId xmlns:p14="http://schemas.microsoft.com/office/powerpoint/2010/main" val="2875956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399" y="360218"/>
            <a:ext cx="10513291" cy="1284288"/>
          </a:xfrm>
        </p:spPr>
        <p:txBody>
          <a:bodyPr>
            <a:noAutofit/>
          </a:bodyPr>
          <a:lstStyle/>
          <a:p>
            <a:r>
              <a:rPr lang="en-US" b="1" dirty="0">
                <a:latin typeface="Arial" pitchFamily="34" charset="0"/>
                <a:cs typeface="Arial" pitchFamily="34" charset="0"/>
              </a:rPr>
              <a:t>Safety in the lab at clinical immersion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Best Practices will be used in the lab at clinical immersion.</a:t>
            </a:r>
          </a:p>
          <a:p>
            <a:pPr>
              <a:buClr>
                <a:schemeClr val="tx2"/>
              </a:buClr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supervision when exposing.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Doors 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shut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 when exposing.</a:t>
            </a:r>
          </a:p>
          <a:p>
            <a:pPr>
              <a:buClr>
                <a:schemeClr val="tx2"/>
              </a:buClr>
            </a:pP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No one inside</a:t>
            </a:r>
            <a:r>
              <a:rPr lang="en-US" dirty="0">
                <a:latin typeface="Arial" pitchFamily="34" charset="0"/>
                <a:cs typeface="Arial" pitchFamily="34" charset="0"/>
              </a:rPr>
              <a:t> the room during exposure.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Only hold the rotor right before exposure.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Wear your personal 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dosimeter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 at all times.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An instructor must be with you at all times.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Lab safety session will be provided.  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9399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b="1" dirty="0">
                <a:latin typeface="Arial" pitchFamily="34" charset="0"/>
                <a:cs typeface="Arial" pitchFamily="34" charset="0"/>
              </a:rPr>
              <a:t>Safety at Hospital Sites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4163" indent="-223838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Hospital sites may have variations in safety procedures and may not be structured the same.</a:t>
            </a:r>
          </a:p>
          <a:p>
            <a:pPr marL="581343" lvl="1" indent="-223838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You need to know and follow the policies.</a:t>
            </a:r>
          </a:p>
          <a:p>
            <a:pPr marL="581343" lvl="1" indent="-223838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All policies should follow the </a:t>
            </a:r>
            <a:r>
              <a:rPr lang="en-US" sz="2800" i="1" dirty="0">
                <a:latin typeface="Arial" pitchFamily="34" charset="0"/>
                <a:cs typeface="Arial" pitchFamily="34" charset="0"/>
              </a:rPr>
              <a:t>Safety Code 35: Safety Procedures for the Installation, Use and Control of X-ray Equipment in Large Medical Radiological Facilities (SC 35).</a:t>
            </a:r>
          </a:p>
        </p:txBody>
      </p:sp>
    </p:spTree>
    <p:extLst>
      <p:ext uri="{BB962C8B-B14F-4D97-AF65-F5344CB8AC3E}">
        <p14:creationId xmlns:p14="http://schemas.microsoft.com/office/powerpoint/2010/main" val="1601420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b="1" dirty="0">
                <a:latin typeface="Arial" pitchFamily="34" charset="0"/>
                <a:cs typeface="Arial" pitchFamily="34" charset="0"/>
              </a:rPr>
              <a:t>Policy for Pregnancy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Clr>
                <a:schemeClr val="tx2"/>
              </a:buClr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If a student becomes pregnant and is ready to declare the pregnancy:</a:t>
            </a:r>
          </a:p>
          <a:p>
            <a:pPr lvl="0">
              <a:buClr>
                <a:schemeClr val="tx2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Contact the Radiation Safety Officer.</a:t>
            </a:r>
          </a:p>
          <a:p>
            <a:pPr marL="342900" lvl="1" indent="0">
              <a:buClr>
                <a:schemeClr val="tx2"/>
              </a:buClr>
              <a:buNone/>
            </a:pPr>
            <a:endParaRPr lang="en-US" dirty="0">
              <a:latin typeface="Arial" panose="020B0604020202020204" pitchFamily="34" charset="0"/>
              <a:cs typeface="Arial" pitchFamily="34" charset="0"/>
            </a:endParaRPr>
          </a:p>
          <a:p>
            <a:pPr lvl="0">
              <a:buClr>
                <a:schemeClr val="tx2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All information will be kept confidential at the student’s request.</a:t>
            </a:r>
          </a:p>
          <a:p>
            <a:pPr lvl="0">
              <a:buClr>
                <a:schemeClr val="tx2"/>
              </a:buClr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chemeClr val="tx2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Precautions will be taken as per the SC 35. </a:t>
            </a:r>
            <a:endParaRPr lang="en-US" dirty="0">
              <a:latin typeface="Arial" panose="020B0604020202020204" pitchFamily="34" charset="0"/>
              <a:cs typeface="Arial" pitchFamily="34" charset="0"/>
            </a:endParaRPr>
          </a:p>
          <a:p>
            <a:pPr lvl="0">
              <a:buClr>
                <a:schemeClr val="tx2"/>
              </a:buClr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42637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+mn-lt"/>
                <a:cs typeface="Arial" pitchFamily="34" charset="0"/>
              </a:rPr>
              <a:t>Cardinal Rules of Radiation Protection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Time</a:t>
            </a:r>
          </a:p>
          <a:p>
            <a:pPr lvl="1">
              <a:buClr>
                <a:srgbClr val="675E47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Reduce the exposure time. 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If you are not needed in the room, leave.     </a:t>
            </a:r>
          </a:p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Shielding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Always shield the patient and technologist with radiation-absorbent lead.  </a:t>
            </a:r>
          </a:p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Distance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Keep as far away from the radiation source as possible. </a:t>
            </a:r>
          </a:p>
        </p:txBody>
      </p:sp>
    </p:spTree>
    <p:extLst>
      <p:ext uri="{BB962C8B-B14F-4D97-AF65-F5344CB8AC3E}">
        <p14:creationId xmlns:p14="http://schemas.microsoft.com/office/powerpoint/2010/main" val="3468094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Four Main Aspects of Radiation Protection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286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/>
              <a:t>Patient should not be subjected to unnecessary radiation.</a:t>
            </a:r>
          </a:p>
          <a:p>
            <a:pPr marL="6286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Essential that the patient is protected from excessive radiation during an exam. </a:t>
            </a:r>
          </a:p>
          <a:p>
            <a:pPr marL="6286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Staff need to be protected from excessive radiation when performing their work-related duties.</a:t>
            </a:r>
          </a:p>
          <a:p>
            <a:pPr marL="6286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Non-radiation staff and general public in and out of the department need to be adequately protected. </a:t>
            </a:r>
          </a:p>
        </p:txBody>
      </p:sp>
    </p:spTree>
    <p:extLst>
      <p:ext uri="{BB962C8B-B14F-4D97-AF65-F5344CB8AC3E}">
        <p14:creationId xmlns:p14="http://schemas.microsoft.com/office/powerpoint/2010/main" val="3743745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Radiation Protection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Clr>
                <a:schemeClr val="tx2"/>
              </a:buClr>
              <a:buNone/>
            </a:pPr>
            <a:r>
              <a:rPr lang="en-US" sz="3200" dirty="0"/>
              <a:t>Radiation protection standards are set by international organizations including:</a:t>
            </a:r>
          </a:p>
          <a:p>
            <a:pPr>
              <a:buClr>
                <a:schemeClr val="tx2"/>
              </a:buClr>
            </a:pPr>
            <a:r>
              <a:rPr lang="en-US" sz="2400" dirty="0"/>
              <a:t>International Commission on Radiological Protection (ICRP)</a:t>
            </a:r>
          </a:p>
          <a:p>
            <a:pPr>
              <a:buClr>
                <a:schemeClr val="tx2"/>
              </a:buClr>
            </a:pPr>
            <a:r>
              <a:rPr lang="en-US" sz="2400" dirty="0"/>
              <a:t>United Nations Scientific Committee on the Effects of Atomic Radiation (UNSCEAR)</a:t>
            </a:r>
          </a:p>
          <a:p>
            <a:pPr>
              <a:buClr>
                <a:schemeClr val="tx2"/>
              </a:buClr>
            </a:pPr>
            <a:r>
              <a:rPr lang="en-US" sz="2400" dirty="0"/>
              <a:t>National Council on Radiation Protection and Measurements (NCRP)</a:t>
            </a:r>
          </a:p>
          <a:p>
            <a:pPr>
              <a:buClr>
                <a:schemeClr val="tx2"/>
              </a:buClr>
            </a:pPr>
            <a:r>
              <a:rPr lang="en-US" sz="2400" dirty="0"/>
              <a:t>National Research Council of the National Academies–Biological Effects of Ionizing Radiation (NRC/NAS-BEIR)   </a:t>
            </a:r>
          </a:p>
        </p:txBody>
      </p:sp>
    </p:spTree>
    <p:extLst>
      <p:ext uri="{BB962C8B-B14F-4D97-AF65-F5344CB8AC3E}">
        <p14:creationId xmlns:p14="http://schemas.microsoft.com/office/powerpoint/2010/main" val="1272296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Canadian Legislation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Government of Canada:</a:t>
            </a:r>
          </a:p>
          <a:p>
            <a:pPr marL="0" indent="0">
              <a:buNone/>
            </a:pPr>
            <a:r>
              <a:rPr lang="en-US" dirty="0"/>
              <a:t>Radiation Emitting Devices Act </a:t>
            </a:r>
            <a:r>
              <a:rPr lang="en-US"/>
              <a:t>and Regulations</a:t>
            </a:r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87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Health Canada Safety Code 35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Radiation Protection in Radiology - Large Facilities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Safety Procedures for the Installation, Use and Control of X-ray Equipment in Large Medical Radiological Facilities.</a:t>
            </a:r>
          </a:p>
          <a:p>
            <a:pPr lvl="0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You can find it online: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  <a:hlinkClick r:id="rId3"/>
              </a:rPr>
              <a:t>http://www.hc-sc.gc.ca/ewh-semt/pubs/radiation/safety-code_35-securite/index-eng.php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4294138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Principle Objectives of SC 35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dirty="0"/>
              <a:t>SC 35 </a:t>
            </a:r>
            <a:r>
              <a:rPr lang="en-US" u="sng" dirty="0"/>
              <a:t>always</a:t>
            </a:r>
            <a:r>
              <a:rPr lang="en-US" dirty="0"/>
              <a:t> prevails over other texts in Canada.</a:t>
            </a:r>
          </a:p>
          <a:p>
            <a:pPr>
              <a:buClr>
                <a:schemeClr val="tx2"/>
              </a:buClr>
            </a:pPr>
            <a:r>
              <a:rPr lang="en-US" dirty="0"/>
              <a:t>Its purpose is to: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Minimize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patient </a:t>
            </a:r>
            <a:r>
              <a:rPr lang="en-US" dirty="0">
                <a:latin typeface="Arial" pitchFamily="34" charset="0"/>
                <a:cs typeface="Arial" pitchFamily="34" charset="0"/>
              </a:rPr>
              <a:t>exposure to ionizing radiation while ensuring the necessary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diagnostic </a:t>
            </a:r>
            <a:r>
              <a:rPr lang="en-US" dirty="0">
                <a:latin typeface="Arial" pitchFamily="34" charset="0"/>
                <a:cs typeface="Arial" pitchFamily="34" charset="0"/>
              </a:rPr>
              <a:t>information is obtained and treatment provided.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Ensure adequate protection of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staff</a:t>
            </a:r>
            <a:r>
              <a:rPr lang="en-US" dirty="0">
                <a:latin typeface="Arial" pitchFamily="34" charset="0"/>
                <a:cs typeface="Arial" pitchFamily="34" charset="0"/>
              </a:rPr>
              <a:t> operating X-ray equipment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Ensure adequate protection other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personnel</a:t>
            </a:r>
            <a:r>
              <a:rPr lang="en-US" dirty="0">
                <a:latin typeface="Arial" pitchFamily="34" charset="0"/>
                <a:cs typeface="Arial" pitchFamily="34" charset="0"/>
              </a:rPr>
              <a:t> and the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general public</a:t>
            </a:r>
            <a:r>
              <a:rPr lang="en-US" dirty="0">
                <a:latin typeface="Arial" pitchFamily="34" charset="0"/>
                <a:cs typeface="Arial" pitchFamily="34" charset="0"/>
              </a:rPr>
              <a:t> in the vicinity of radiation areas.</a:t>
            </a:r>
          </a:p>
          <a:p>
            <a:pPr lvl="1">
              <a:buClr>
                <a:schemeClr val="tx2"/>
              </a:buClr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Clr>
                <a:srgbClr val="000000"/>
              </a:buClr>
              <a:buNone/>
            </a:pPr>
            <a:r>
              <a:rPr lang="en-US" dirty="0">
                <a:solidFill>
                  <a:srgbClr val="000000"/>
                </a:solidFill>
              </a:rPr>
              <a:t>Let’s take a look together!</a:t>
            </a:r>
          </a:p>
          <a:p>
            <a:pPr lvl="1">
              <a:buClr>
                <a:schemeClr val="tx2"/>
              </a:buClr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09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SC 35</a:t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3848" y="1064301"/>
            <a:ext cx="8944304" cy="530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79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Safety Code 35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SC 35 the words must and should have been chosen with purpose – explanatory notes</a:t>
            </a:r>
          </a:p>
          <a:p>
            <a:r>
              <a:rPr lang="en-US" dirty="0"/>
              <a:t>Must</a:t>
            </a:r>
          </a:p>
          <a:p>
            <a:pPr lvl="1"/>
            <a:r>
              <a:rPr lang="en-US" dirty="0"/>
              <a:t>A requirement that is essential  to meet the standards of protection. </a:t>
            </a:r>
          </a:p>
          <a:p>
            <a:r>
              <a:rPr lang="en-US" dirty="0"/>
              <a:t>Should</a:t>
            </a:r>
          </a:p>
          <a:p>
            <a:pPr lvl="1"/>
            <a:r>
              <a:rPr lang="en-US" dirty="0"/>
              <a:t>An advisory recommendation that is highly desirable and should be implemented where applicable.</a:t>
            </a:r>
          </a:p>
        </p:txBody>
      </p:sp>
    </p:spTree>
    <p:extLst>
      <p:ext uri="{BB962C8B-B14F-4D97-AF65-F5344CB8AC3E}">
        <p14:creationId xmlns:p14="http://schemas.microsoft.com/office/powerpoint/2010/main" val="297469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Main Sections of SC 35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Section A: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Responsibilities &amp; Protection</a:t>
            </a:r>
          </a:p>
          <a:p>
            <a:pPr>
              <a:buClr>
                <a:schemeClr val="tx2"/>
              </a:buClr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Section B: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Facility &amp; Equipment Requirements</a:t>
            </a:r>
          </a:p>
          <a:p>
            <a:pPr>
              <a:buClr>
                <a:schemeClr val="tx2"/>
              </a:buClr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</a:pPr>
            <a:r>
              <a:rPr lang="en-US" b="1" dirty="0">
                <a:latin typeface="Arial" pitchFamily="34" charset="0"/>
                <a:cs typeface="Arial" pitchFamily="34" charset="0"/>
              </a:rPr>
              <a:t>Section C: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Quality Assurance Program</a:t>
            </a:r>
          </a:p>
        </p:txBody>
      </p:sp>
    </p:spTree>
    <p:extLst>
      <p:ext uri="{BB962C8B-B14F-4D97-AF65-F5344CB8AC3E}">
        <p14:creationId xmlns:p14="http://schemas.microsoft.com/office/powerpoint/2010/main" val="33141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Code 35 &amp; Technologist’s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MRT responsibilities may include any of the subparagraphs within Section A: 1.2 &amp; 1.3 depending on his or her role within the department. </a:t>
            </a:r>
          </a:p>
          <a:p>
            <a:pPr lvl="1"/>
            <a:r>
              <a:rPr lang="en-US" dirty="0"/>
              <a:t>1.2 – Responsible User</a:t>
            </a:r>
          </a:p>
          <a:p>
            <a:pPr lvl="2"/>
            <a:r>
              <a:rPr lang="en-US" dirty="0"/>
              <a:t>Covers the entire scope of the responsibilities of medical radiation workers including general MRT.</a:t>
            </a:r>
          </a:p>
          <a:p>
            <a:pPr lvl="1"/>
            <a:r>
              <a:rPr lang="en-US" dirty="0"/>
              <a:t>1.3 – X-ray Equipment Operator</a:t>
            </a:r>
          </a:p>
          <a:p>
            <a:pPr lvl="2"/>
            <a:r>
              <a:rPr lang="en-US" dirty="0"/>
              <a:t>Covers the scope of the responsibilities of the registered MRT.</a:t>
            </a:r>
          </a:p>
        </p:txBody>
      </p:sp>
    </p:spTree>
    <p:extLst>
      <p:ext uri="{BB962C8B-B14F-4D97-AF65-F5344CB8AC3E}">
        <p14:creationId xmlns:p14="http://schemas.microsoft.com/office/powerpoint/2010/main" val="41673679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ALARA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Low As Reasonably Achievable (ALARA)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Radiation risk model assumes that the health risk is proportionate to the dose.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Linear non-threshold (LNT) hypothesis has been widely adopted in radiological protection and led to the ALARA principle.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Low dose of radiation increases the risk minimally above background radiation.</a:t>
            </a:r>
          </a:p>
        </p:txBody>
      </p:sp>
    </p:spTree>
    <p:extLst>
      <p:ext uri="{BB962C8B-B14F-4D97-AF65-F5344CB8AC3E}">
        <p14:creationId xmlns:p14="http://schemas.microsoft.com/office/powerpoint/2010/main" val="228256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Non Threshold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67250" y="2667794"/>
            <a:ext cx="28575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767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ALARA and the Technologist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Always wear your personal dosimeter</a:t>
            </a:r>
          </a:p>
          <a:p>
            <a:r>
              <a:rPr lang="en-US" dirty="0"/>
              <a:t>Utilize protective barriers</a:t>
            </a:r>
          </a:p>
          <a:p>
            <a:r>
              <a:rPr lang="en-US" dirty="0"/>
              <a:t>Fluoroscopy and mobiles wear a lead apron</a:t>
            </a:r>
          </a:p>
          <a:p>
            <a:r>
              <a:rPr lang="en-US" dirty="0"/>
              <a:t>Reduce time in vicinity of radiation</a:t>
            </a:r>
          </a:p>
          <a:p>
            <a:r>
              <a:rPr lang="en-US" dirty="0"/>
              <a:t>Distance from the source of the radiation is the most effective protection </a:t>
            </a:r>
          </a:p>
          <a:p>
            <a:r>
              <a:rPr lang="en-US" dirty="0"/>
              <a:t>Proper use of patient immobilization devices(avoid holding patient)</a:t>
            </a:r>
          </a:p>
        </p:txBody>
      </p:sp>
    </p:spTree>
    <p:extLst>
      <p:ext uri="{BB962C8B-B14F-4D97-AF65-F5344CB8AC3E}">
        <p14:creationId xmlns:p14="http://schemas.microsoft.com/office/powerpoint/2010/main" val="26763298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ALARA and the Student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Always wear your personal dosimeter in lab and on practicum</a:t>
            </a:r>
          </a:p>
          <a:p>
            <a:r>
              <a:rPr lang="en-US" dirty="0"/>
              <a:t>Utilize protective barriers, wear lead apron </a:t>
            </a:r>
          </a:p>
          <a:p>
            <a:r>
              <a:rPr lang="en-US" dirty="0"/>
              <a:t>Reduce time and maximize your distance from the source of the radiation</a:t>
            </a:r>
          </a:p>
          <a:p>
            <a:r>
              <a:rPr lang="en-US" dirty="0"/>
              <a:t>Limit repeat images and communicate</a:t>
            </a:r>
          </a:p>
          <a:p>
            <a:r>
              <a:rPr lang="en-US" dirty="0"/>
              <a:t>Same rules apply to a student, plus:</a:t>
            </a:r>
          </a:p>
          <a:p>
            <a:pPr lvl="1"/>
            <a:r>
              <a:rPr lang="en-US" dirty="0"/>
              <a:t>Never expose without supervision</a:t>
            </a:r>
          </a:p>
          <a:p>
            <a:pPr lvl="1"/>
            <a:r>
              <a:rPr lang="en-US" dirty="0"/>
              <a:t>Questions? Unsure? </a:t>
            </a:r>
            <a:r>
              <a:rPr lang="en-US" b="1" dirty="0"/>
              <a:t>ASK!</a:t>
            </a:r>
          </a:p>
          <a:p>
            <a:r>
              <a:rPr lang="en-US" dirty="0"/>
              <a:t>There are no stupid questions when it comes to radiation safety!</a:t>
            </a:r>
          </a:p>
        </p:txBody>
      </p:sp>
    </p:spTree>
    <p:extLst>
      <p:ext uri="{BB962C8B-B14F-4D97-AF65-F5344CB8AC3E}">
        <p14:creationId xmlns:p14="http://schemas.microsoft.com/office/powerpoint/2010/main" val="15800964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ALARA and the Patient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Restrict beam to area of clinical interest.</a:t>
            </a:r>
          </a:p>
          <a:p>
            <a:r>
              <a:rPr lang="en-US" dirty="0"/>
              <a:t>X-ray beam should never exceed size of image receptor.</a:t>
            </a:r>
          </a:p>
          <a:p>
            <a:r>
              <a:rPr lang="en-US" dirty="0"/>
              <a:t>Appropriate technical factors.</a:t>
            </a:r>
          </a:p>
          <a:p>
            <a:r>
              <a:rPr lang="en-US" dirty="0"/>
              <a:t>Careful positioning to decrease repeats.</a:t>
            </a:r>
          </a:p>
          <a:p>
            <a:r>
              <a:rPr lang="en-US" dirty="0"/>
              <a:t>Ensure exam is required.</a:t>
            </a:r>
          </a:p>
          <a:p>
            <a:r>
              <a:rPr lang="en-US" dirty="0"/>
              <a:t>ALWAYS SHIELD whenever possible. </a:t>
            </a:r>
          </a:p>
        </p:txBody>
      </p:sp>
    </p:spTree>
    <p:extLst>
      <p:ext uri="{BB962C8B-B14F-4D97-AF65-F5344CB8AC3E}">
        <p14:creationId xmlns:p14="http://schemas.microsoft.com/office/powerpoint/2010/main" val="1626907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 Achieving ALARA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Clr>
                <a:schemeClr val="tx2"/>
              </a:buClr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Three basic ways to keep the routine exam as safe as possible:</a:t>
            </a:r>
          </a:p>
          <a:p>
            <a:pPr marL="514350" indent="-514350">
              <a:buClr>
                <a:schemeClr val="tx2"/>
              </a:buClr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Controlling the power of the X-ray beam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Technical factors</a:t>
            </a:r>
          </a:p>
          <a:p>
            <a:pPr marL="514350" indent="-514350">
              <a:buClr>
                <a:schemeClr val="tx2"/>
              </a:buClr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Controlling the size of the field 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Collimation</a:t>
            </a:r>
          </a:p>
          <a:p>
            <a:pPr marL="514350" indent="-514350">
              <a:buClr>
                <a:schemeClr val="tx2"/>
              </a:buClr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Lead protection 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Patient</a:t>
            </a:r>
          </a:p>
          <a:p>
            <a:pPr lvl="1"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Technologist   </a:t>
            </a:r>
          </a:p>
        </p:txBody>
      </p:sp>
    </p:spTree>
    <p:extLst>
      <p:ext uri="{BB962C8B-B14F-4D97-AF65-F5344CB8AC3E}">
        <p14:creationId xmlns:p14="http://schemas.microsoft.com/office/powerpoint/2010/main" val="2654383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Management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are the radiation risks?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Radiobiological risk (radiobiology)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Effect of ionizing radiation on biologic tissue.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Purpose or goal of radiobiology: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Study of radiation damage on tissue.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determine an accurate description of the effects on humans.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Ensure radiation is used more safely for diagnosis or more effectively in therapy.</a:t>
            </a:r>
          </a:p>
        </p:txBody>
      </p:sp>
    </p:spTree>
    <p:extLst>
      <p:ext uri="{BB962C8B-B14F-4D97-AF65-F5344CB8AC3E}">
        <p14:creationId xmlns:p14="http://schemas.microsoft.com/office/powerpoint/2010/main" val="36159572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Always use best practices and ALARA principles: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Patients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Caregivers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Technologists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Always be an advocate for radiation safety: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protective and accessory devices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Inquire about pregnancy status as required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Consult with radiation or medical personnel if there is a question</a:t>
            </a:r>
          </a:p>
        </p:txBody>
      </p:sp>
    </p:spTree>
    <p:extLst>
      <p:ext uri="{BB962C8B-B14F-4D97-AF65-F5344CB8AC3E}">
        <p14:creationId xmlns:p14="http://schemas.microsoft.com/office/powerpoint/2010/main" val="23068041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Always practice in accordance with legislation and regulatory guidelines, but ethics are very important.</a:t>
            </a:r>
          </a:p>
          <a:p>
            <a:r>
              <a:rPr lang="en-US" dirty="0"/>
              <a:t>Practice patient care in a manner that protects patient’s dignity and legal rights.</a:t>
            </a:r>
          </a:p>
          <a:p>
            <a:pPr lvl="1"/>
            <a:r>
              <a:rPr lang="en-US" dirty="0"/>
              <a:t>Privacy</a:t>
            </a:r>
          </a:p>
          <a:p>
            <a:pPr lvl="1"/>
            <a:r>
              <a:rPr lang="en-US" dirty="0"/>
              <a:t>Confidentiality</a:t>
            </a:r>
          </a:p>
          <a:p>
            <a:pPr lvl="1"/>
            <a:r>
              <a:rPr lang="en-US" dirty="0"/>
              <a:t>Lead protection</a:t>
            </a:r>
          </a:p>
          <a:p>
            <a:pPr lvl="1"/>
            <a:r>
              <a:rPr lang="en-US" dirty="0"/>
              <a:t>Communication</a:t>
            </a:r>
          </a:p>
          <a:p>
            <a:pPr lvl="1"/>
            <a:r>
              <a:rPr lang="en-US" dirty="0"/>
              <a:t>Proper documentation</a:t>
            </a:r>
          </a:p>
        </p:txBody>
      </p:sp>
    </p:spTree>
    <p:extLst>
      <p:ext uri="{BB962C8B-B14F-4D97-AF65-F5344CB8AC3E}">
        <p14:creationId xmlns:p14="http://schemas.microsoft.com/office/powerpoint/2010/main" val="23289492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Harmful Potential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66688" cy="4351338"/>
          </a:xfrm>
        </p:spPr>
        <p:txBody>
          <a:bodyPr/>
          <a:lstStyle/>
          <a:p>
            <a:r>
              <a:rPr lang="en-US" sz="2400" dirty="0"/>
              <a:t>Ionizing radiation is harmful</a:t>
            </a:r>
          </a:p>
          <a:p>
            <a:r>
              <a:rPr lang="en-US" sz="2400" dirty="0"/>
              <a:t>Radiation can cause harm in tissue</a:t>
            </a:r>
          </a:p>
          <a:p>
            <a:r>
              <a:rPr lang="en-US" sz="2400" dirty="0"/>
              <a:t>Technologist must never forget the damage that can be inflicted with radiation  </a:t>
            </a:r>
          </a:p>
          <a:p>
            <a:r>
              <a:rPr lang="en-US" sz="2400" dirty="0"/>
              <a:t>It’s never “just an X-ray”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/>
          <a:srcRect l="3797" r="3797"/>
          <a:stretch>
            <a:fillRect/>
          </a:stretch>
        </p:blipFill>
        <p:spPr>
          <a:xfrm>
            <a:off x="7099681" y="1084262"/>
            <a:ext cx="3368675" cy="4689475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quarter" idx="4294967295"/>
          </p:nvPr>
        </p:nvSpPr>
        <p:spPr>
          <a:xfrm>
            <a:off x="7041960" y="5927725"/>
            <a:ext cx="3489325" cy="384175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</a:pPr>
            <a:r>
              <a:rPr lang="en-CA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Source: </a:t>
            </a:r>
            <a:r>
              <a:rPr lang="en-CA" dirty="0" err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Statkiewicz</a:t>
            </a:r>
            <a:r>
              <a:rPr lang="en-CA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 </a:t>
            </a:r>
            <a:r>
              <a:rPr lang="en-CA" dirty="0" err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Sherer</a:t>
            </a:r>
            <a:r>
              <a:rPr lang="en-CA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, et al., 2013, p. 160. Reproduced and used in accordance with SAIT’s </a:t>
            </a:r>
            <a:r>
              <a:rPr lang="en-CA" i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Fair Dealing Policy</a:t>
            </a:r>
            <a:r>
              <a:rPr lang="en-CA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 (Schedule A, </a:t>
            </a:r>
            <a:r>
              <a:rPr lang="en-CA" i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Copyright of External Materials Procedure</a:t>
            </a:r>
            <a:r>
              <a:rPr lang="en-CA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  <a:cs typeface="+mn-cs"/>
              </a:rPr>
              <a:t> AC.2.12.1); further distribution may infringe copyright.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7128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Benefits of Radiation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When used properly, radiation can offer: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Important diagnostic information.</a:t>
            </a:r>
          </a:p>
          <a:p>
            <a:pPr lvl="1">
              <a:buClr>
                <a:schemeClr val="tx2"/>
              </a:buClr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Effective therapies.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Provides information that allows for better patient management.</a:t>
            </a:r>
          </a:p>
          <a:p>
            <a:pPr>
              <a:buClr>
                <a:schemeClr val="tx2"/>
              </a:buClr>
            </a:pPr>
            <a:r>
              <a:rPr lang="en-US" dirty="0">
                <a:latin typeface="Arial" pitchFamily="34" charset="0"/>
                <a:cs typeface="Arial" pitchFamily="34" charset="0"/>
              </a:rPr>
              <a:t>Technologists are a vital part of the medical team and help save the lives of our patients. </a:t>
            </a:r>
          </a:p>
          <a:p>
            <a:pPr lvl="1">
              <a:buClr>
                <a:schemeClr val="tx2"/>
              </a:buClr>
              <a:buNone/>
            </a:pP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lvl="1">
              <a:buClr>
                <a:schemeClr val="tx2"/>
              </a:buClr>
              <a:buNone/>
            </a:pP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23523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4DC7EF-D267-4A61-8004-207DCE3751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8FCC4D-0081-4528-A70D-BE2C5DA593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9BA5BF-D96B-4F19-8996-F02F34C13D3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4765</TotalTime>
  <Words>1446</Words>
  <Application>Microsoft Office PowerPoint</Application>
  <PresentationFormat>Widescreen</PresentationFormat>
  <Paragraphs>228</Paragraphs>
  <Slides>28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Futura PT Book</vt:lpstr>
      <vt:lpstr>Wingdings</vt:lpstr>
      <vt:lpstr>Anderson MRT</vt:lpstr>
      <vt:lpstr>Custom Design</vt:lpstr>
      <vt:lpstr>RADP 215: Radiation Protection</vt:lpstr>
      <vt:lpstr>Course Delivery of RADP 215</vt:lpstr>
      <vt:lpstr>Course Assessment</vt:lpstr>
      <vt:lpstr>Textbooks </vt:lpstr>
      <vt:lpstr>Safety in the lab at clinical immersion</vt:lpstr>
      <vt:lpstr>Safety at Hospital Sites </vt:lpstr>
      <vt:lpstr>Policy for Pregnancy</vt:lpstr>
      <vt:lpstr>Cardinal Rules of Radiation Protection  </vt:lpstr>
      <vt:lpstr>Four Main Aspects of Radiation Protection </vt:lpstr>
      <vt:lpstr>Radiation Protection  </vt:lpstr>
      <vt:lpstr>Canadian Legislation</vt:lpstr>
      <vt:lpstr>Health Canada Safety Code 35</vt:lpstr>
      <vt:lpstr>Principle Objectives of SC 35</vt:lpstr>
      <vt:lpstr>SC 35 </vt:lpstr>
      <vt:lpstr>Safety Code 35</vt:lpstr>
      <vt:lpstr>Main Sections of SC 35</vt:lpstr>
      <vt:lpstr>Safety Code 35 &amp; Technologist’s Role</vt:lpstr>
      <vt:lpstr>ALARA Principle</vt:lpstr>
      <vt:lpstr>Linear Non Threshold</vt:lpstr>
      <vt:lpstr>ALARA and the Technologist</vt:lpstr>
      <vt:lpstr>ALARA and the Student</vt:lpstr>
      <vt:lpstr>ALARA and the Patient </vt:lpstr>
      <vt:lpstr> Achieving ALARA</vt:lpstr>
      <vt:lpstr>Risk Management </vt:lpstr>
      <vt:lpstr>Risk Management</vt:lpstr>
      <vt:lpstr>Risk Management</vt:lpstr>
      <vt:lpstr>Harmful Potential </vt:lpstr>
      <vt:lpstr>Benefits of Radiation 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382</cp:revision>
  <cp:lastPrinted>2024-03-13T20:48:24Z</cp:lastPrinted>
  <dcterms:created xsi:type="dcterms:W3CDTF">2009-04-06T17:04:40Z</dcterms:created>
  <dcterms:modified xsi:type="dcterms:W3CDTF">2025-02-04T20:15:45Z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