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7" r:id="rId4"/>
    <p:sldMasterId id="2147483676" r:id="rId5"/>
  </p:sldMasterIdLst>
  <p:notesMasterIdLst>
    <p:notesMasterId r:id="rId36"/>
  </p:notesMasterIdLst>
  <p:handoutMasterIdLst>
    <p:handoutMasterId r:id="rId37"/>
  </p:handoutMasterIdLst>
  <p:sldIdLst>
    <p:sldId id="269" r:id="rId6"/>
    <p:sldId id="325" r:id="rId7"/>
    <p:sldId id="324" r:id="rId8"/>
    <p:sldId id="326" r:id="rId9"/>
    <p:sldId id="321" r:id="rId10"/>
    <p:sldId id="285" r:id="rId11"/>
    <p:sldId id="292" r:id="rId12"/>
    <p:sldId id="293" r:id="rId13"/>
    <p:sldId id="320" r:id="rId14"/>
    <p:sldId id="327" r:id="rId15"/>
    <p:sldId id="328" r:id="rId16"/>
    <p:sldId id="294" r:id="rId17"/>
    <p:sldId id="300" r:id="rId18"/>
    <p:sldId id="301" r:id="rId19"/>
    <p:sldId id="302" r:id="rId20"/>
    <p:sldId id="296" r:id="rId21"/>
    <p:sldId id="315" r:id="rId22"/>
    <p:sldId id="329" r:id="rId23"/>
    <p:sldId id="297" r:id="rId24"/>
    <p:sldId id="318" r:id="rId25"/>
    <p:sldId id="303" r:id="rId26"/>
    <p:sldId id="304" r:id="rId27"/>
    <p:sldId id="331" r:id="rId28"/>
    <p:sldId id="332" r:id="rId29"/>
    <p:sldId id="306" r:id="rId30"/>
    <p:sldId id="298" r:id="rId31"/>
    <p:sldId id="330" r:id="rId32"/>
    <p:sldId id="313" r:id="rId33"/>
    <p:sldId id="314" r:id="rId34"/>
    <p:sldId id="307" r:id="rId35"/>
  </p:sldIdLst>
  <p:sldSz cx="12192000" cy="6858000"/>
  <p:notesSz cx="7023100" cy="9309100"/>
  <p:custDataLst>
    <p:tags r:id="rId38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E30ADFBC-0282-4EE0-97FA-40BC7520527F}">
          <p14:sldIdLst>
            <p14:sldId id="269"/>
          </p14:sldIdLst>
        </p14:section>
        <p14:section name="Untitled Section" id="{BAB5FE1B-4910-480F-9285-3B3D14DFD513}">
          <p14:sldIdLst>
            <p14:sldId id="325"/>
            <p14:sldId id="324"/>
            <p14:sldId id="326"/>
            <p14:sldId id="321"/>
            <p14:sldId id="285"/>
            <p14:sldId id="292"/>
            <p14:sldId id="293"/>
            <p14:sldId id="320"/>
            <p14:sldId id="327"/>
            <p14:sldId id="328"/>
            <p14:sldId id="294"/>
            <p14:sldId id="300"/>
            <p14:sldId id="301"/>
            <p14:sldId id="302"/>
            <p14:sldId id="296"/>
            <p14:sldId id="315"/>
            <p14:sldId id="329"/>
            <p14:sldId id="297"/>
            <p14:sldId id="318"/>
            <p14:sldId id="303"/>
            <p14:sldId id="304"/>
            <p14:sldId id="331"/>
            <p14:sldId id="332"/>
            <p14:sldId id="306"/>
            <p14:sldId id="298"/>
            <p14:sldId id="330"/>
            <p14:sldId id="313"/>
            <p14:sldId id="314"/>
            <p14:sldId id="307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214" userDrawn="1">
          <p15:clr>
            <a:srgbClr val="A4A3A4"/>
          </p15:clr>
        </p15:guide>
        <p15:guide id="2" orient="horz" pos="2851" userDrawn="1">
          <p15:clr>
            <a:srgbClr val="A4A3A4"/>
          </p15:clr>
        </p15:guide>
        <p15:guide id="3" orient="horz" pos="3284" userDrawn="1">
          <p15:clr>
            <a:srgbClr val="A4A3A4"/>
          </p15:clr>
        </p15:guide>
        <p15:guide id="4" orient="horz" pos="2355" userDrawn="1">
          <p15:clr>
            <a:srgbClr val="A4A3A4"/>
          </p15:clr>
        </p15:guide>
        <p15:guide id="5" orient="horz" pos="1669" userDrawn="1">
          <p15:clr>
            <a:srgbClr val="A4A3A4"/>
          </p15:clr>
        </p15:guide>
        <p15:guide id="6" orient="horz" pos="360" userDrawn="1">
          <p15:clr>
            <a:srgbClr val="A4A3A4"/>
          </p15:clr>
        </p15:guide>
        <p15:guide id="7" orient="horz" pos="1349" userDrawn="1">
          <p15:clr>
            <a:srgbClr val="A4A3A4"/>
          </p15:clr>
        </p15:guide>
        <p15:guide id="8" orient="horz" pos="2149" userDrawn="1">
          <p15:clr>
            <a:srgbClr val="A4A3A4"/>
          </p15:clr>
        </p15:guide>
        <p15:guide id="9" orient="horz" pos="1198" userDrawn="1">
          <p15:clr>
            <a:srgbClr val="A4A3A4"/>
          </p15:clr>
        </p15:guide>
        <p15:guide id="10" orient="horz" pos="4319" userDrawn="1">
          <p15:clr>
            <a:srgbClr val="A4A3A4"/>
          </p15:clr>
        </p15:guide>
        <p15:guide id="11" pos="704" userDrawn="1">
          <p15:clr>
            <a:srgbClr val="A4A3A4"/>
          </p15:clr>
        </p15:guide>
        <p15:guide id="12" pos="7119" userDrawn="1">
          <p15:clr>
            <a:srgbClr val="A4A3A4"/>
          </p15:clr>
        </p15:guide>
        <p15:guide id="13" pos="3179" userDrawn="1">
          <p15:clr>
            <a:srgbClr val="A4A3A4"/>
          </p15:clr>
        </p15:guide>
        <p15:guide id="14" pos="1455" userDrawn="1">
          <p15:clr>
            <a:srgbClr val="A4A3A4"/>
          </p15:clr>
        </p15:guide>
        <p15:guide id="15" pos="219" userDrawn="1">
          <p15:clr>
            <a:srgbClr val="A4A3A4"/>
          </p15:clr>
        </p15:guide>
        <p15:guide id="16" pos="1233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32" userDrawn="1">
          <p15:clr>
            <a:srgbClr val="A4A3A4"/>
          </p15:clr>
        </p15:guide>
        <p15:guide id="2" pos="2212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00"/>
    <a:srgbClr val="B2B2B2"/>
    <a:srgbClr val="0066FF"/>
    <a:srgbClr val="33CCCC"/>
    <a:srgbClr val="C9A6E4"/>
    <a:srgbClr val="71DAFF"/>
    <a:srgbClr val="FFFF99"/>
    <a:srgbClr val="005EB8"/>
    <a:srgbClr val="EE362C"/>
    <a:srgbClr val="D73E1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629" autoAdjust="0"/>
    <p:restoredTop sz="93352" autoAdjust="0"/>
  </p:normalViewPr>
  <p:slideViewPr>
    <p:cSldViewPr snapToGrid="0">
      <p:cViewPr varScale="1">
        <p:scale>
          <a:sx n="104" d="100"/>
          <a:sy n="104" d="100"/>
        </p:scale>
        <p:origin x="894" y="108"/>
      </p:cViewPr>
      <p:guideLst>
        <p:guide orient="horz" pos="2214"/>
        <p:guide orient="horz" pos="2851"/>
        <p:guide orient="horz" pos="3284"/>
        <p:guide orient="horz" pos="2355"/>
        <p:guide orient="horz" pos="1669"/>
        <p:guide orient="horz" pos="360"/>
        <p:guide orient="horz" pos="1349"/>
        <p:guide orient="horz" pos="2149"/>
        <p:guide orient="horz" pos="1198"/>
        <p:guide orient="horz" pos="4319"/>
        <p:guide pos="704"/>
        <p:guide pos="7119"/>
        <p:guide pos="3179"/>
        <p:guide pos="1455"/>
        <p:guide pos="219"/>
        <p:guide pos="1233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notesViewPr>
    <p:cSldViewPr>
      <p:cViewPr varScale="1">
        <p:scale>
          <a:sx n="80" d="100"/>
          <a:sy n="80" d="100"/>
        </p:scale>
        <p:origin x="-1974" y="-78"/>
      </p:cViewPr>
      <p:guideLst>
        <p:guide orient="horz" pos="2932"/>
        <p:guide pos="2212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presProps" Target="presProps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tableStyles" Target="tableStyles.xml"/><Relationship Id="rId7" Type="http://schemas.openxmlformats.org/officeDocument/2006/relationships/slide" Target="slides/slide2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41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handoutMaster" Target="handoutMasters/handoutMaster1.xml"/><Relationship Id="rId40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8" Type="http://schemas.openxmlformats.org/officeDocument/2006/relationships/slide" Target="slides/slide3.xml"/><Relationship Id="rId3" Type="http://schemas.openxmlformats.org/officeDocument/2006/relationships/customXml" Target="../customXml/item3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tags" Target="tags/tag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C8A40E5-E5BF-4BB6-8244-FB64C2DA7A3D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 phldr="1"/>
      <dgm:spPr/>
    </dgm:pt>
    <dgm:pt modelId="{6FF01825-A1C0-4781-AA6E-D0BBA6C3245B}">
      <dgm:prSet phldrT="[Text]"/>
      <dgm:spPr>
        <a:solidFill>
          <a:srgbClr val="005EB8"/>
        </a:solidFill>
      </dgm:spPr>
      <dgm:t>
        <a:bodyPr/>
        <a:lstStyle/>
        <a:p>
          <a:r>
            <a:rPr lang="en-US" dirty="0"/>
            <a:t>X-ray photons</a:t>
          </a:r>
        </a:p>
      </dgm:t>
    </dgm:pt>
    <dgm:pt modelId="{FE9F79A7-6F9B-4703-9DBE-015CDDEF2E3D}" type="parTrans" cxnId="{2D0FEE15-2825-41D5-9A22-4B138C62F2C1}">
      <dgm:prSet/>
      <dgm:spPr/>
      <dgm:t>
        <a:bodyPr/>
        <a:lstStyle/>
        <a:p>
          <a:endParaRPr lang="en-US"/>
        </a:p>
      </dgm:t>
    </dgm:pt>
    <dgm:pt modelId="{41017E70-FB80-4578-8C74-9DDDC3C74632}" type="sibTrans" cxnId="{2D0FEE15-2825-41D5-9A22-4B138C62F2C1}">
      <dgm:prSet/>
      <dgm:spPr>
        <a:solidFill>
          <a:schemeClr val="tx1"/>
        </a:solidFill>
      </dgm:spPr>
      <dgm:t>
        <a:bodyPr/>
        <a:lstStyle/>
        <a:p>
          <a:endParaRPr lang="en-US"/>
        </a:p>
      </dgm:t>
    </dgm:pt>
    <dgm:pt modelId="{131210DD-BF6A-4B6F-B26E-42B1B7358379}">
      <dgm:prSet phldrT="[Text]"/>
      <dgm:spPr>
        <a:solidFill>
          <a:srgbClr val="7030A0"/>
        </a:solidFill>
      </dgm:spPr>
      <dgm:t>
        <a:bodyPr/>
        <a:lstStyle/>
        <a:p>
          <a:r>
            <a:rPr lang="en-US" dirty="0"/>
            <a:t>Light photons</a:t>
          </a:r>
        </a:p>
      </dgm:t>
    </dgm:pt>
    <dgm:pt modelId="{6650FEE3-982A-4952-B03B-BD9C0345129A}" type="parTrans" cxnId="{84D48F12-5A04-443F-836B-7F547D282E32}">
      <dgm:prSet/>
      <dgm:spPr/>
      <dgm:t>
        <a:bodyPr/>
        <a:lstStyle/>
        <a:p>
          <a:endParaRPr lang="en-US"/>
        </a:p>
      </dgm:t>
    </dgm:pt>
    <dgm:pt modelId="{3366A7EF-9D1E-473E-8AB1-E54577D2C286}" type="sibTrans" cxnId="{84D48F12-5A04-443F-836B-7F547D282E32}">
      <dgm:prSet/>
      <dgm:spPr>
        <a:solidFill>
          <a:schemeClr val="tx1"/>
        </a:solidFill>
      </dgm:spPr>
      <dgm:t>
        <a:bodyPr/>
        <a:lstStyle/>
        <a:p>
          <a:endParaRPr lang="en-US"/>
        </a:p>
      </dgm:t>
    </dgm:pt>
    <dgm:pt modelId="{F8814C0E-DDED-4BA9-89BD-0E024CDF5298}">
      <dgm:prSet phldrT="[Text]"/>
      <dgm:spPr>
        <a:solidFill>
          <a:srgbClr val="00B050"/>
        </a:solidFill>
      </dgm:spPr>
      <dgm:t>
        <a:bodyPr/>
        <a:lstStyle/>
        <a:p>
          <a:r>
            <a:rPr lang="en-US" dirty="0"/>
            <a:t>Electrical signal</a:t>
          </a:r>
        </a:p>
      </dgm:t>
    </dgm:pt>
    <dgm:pt modelId="{0AF5F99C-6CA0-4B4E-8464-20BE9763877D}" type="parTrans" cxnId="{2E3E3E4A-7356-4E41-B4EE-F6E01612F368}">
      <dgm:prSet/>
      <dgm:spPr/>
      <dgm:t>
        <a:bodyPr/>
        <a:lstStyle/>
        <a:p>
          <a:endParaRPr lang="en-US"/>
        </a:p>
      </dgm:t>
    </dgm:pt>
    <dgm:pt modelId="{5CF32329-AF49-4D1D-A27E-B6FCAEF5954E}" type="sibTrans" cxnId="{2E3E3E4A-7356-4E41-B4EE-F6E01612F368}">
      <dgm:prSet/>
      <dgm:spPr/>
      <dgm:t>
        <a:bodyPr/>
        <a:lstStyle/>
        <a:p>
          <a:endParaRPr lang="en-US"/>
        </a:p>
      </dgm:t>
    </dgm:pt>
    <dgm:pt modelId="{2B239A1E-42EC-442C-96D9-325E5BF6EAE5}" type="pres">
      <dgm:prSet presAssocID="{3C8A40E5-E5BF-4BB6-8244-FB64C2DA7A3D}" presName="Name0" presStyleCnt="0">
        <dgm:presLayoutVars>
          <dgm:dir/>
          <dgm:resizeHandles val="exact"/>
        </dgm:presLayoutVars>
      </dgm:prSet>
      <dgm:spPr/>
    </dgm:pt>
    <dgm:pt modelId="{1C501A42-49F0-4D98-AE9C-6C10FB88738D}" type="pres">
      <dgm:prSet presAssocID="{6FF01825-A1C0-4781-AA6E-D0BBA6C3245B}" presName="node" presStyleLbl="node1" presStyleIdx="0" presStyleCnt="3">
        <dgm:presLayoutVars>
          <dgm:bulletEnabled val="1"/>
        </dgm:presLayoutVars>
      </dgm:prSet>
      <dgm:spPr/>
    </dgm:pt>
    <dgm:pt modelId="{34EE7061-457D-4F82-816D-F3B75C6F3EFC}" type="pres">
      <dgm:prSet presAssocID="{41017E70-FB80-4578-8C74-9DDDC3C74632}" presName="sibTrans" presStyleLbl="sibTrans2D1" presStyleIdx="0" presStyleCnt="2"/>
      <dgm:spPr/>
    </dgm:pt>
    <dgm:pt modelId="{B420D4BC-A555-45B3-B77A-28ABA696B9F7}" type="pres">
      <dgm:prSet presAssocID="{41017E70-FB80-4578-8C74-9DDDC3C74632}" presName="connectorText" presStyleLbl="sibTrans2D1" presStyleIdx="0" presStyleCnt="2"/>
      <dgm:spPr/>
    </dgm:pt>
    <dgm:pt modelId="{31D079D7-22FB-4E38-B3A3-16CBD1892372}" type="pres">
      <dgm:prSet presAssocID="{131210DD-BF6A-4B6F-B26E-42B1B7358379}" presName="node" presStyleLbl="node1" presStyleIdx="1" presStyleCnt="3">
        <dgm:presLayoutVars>
          <dgm:bulletEnabled val="1"/>
        </dgm:presLayoutVars>
      </dgm:prSet>
      <dgm:spPr/>
    </dgm:pt>
    <dgm:pt modelId="{5726CA61-12AD-474A-B770-FAC471418AB8}" type="pres">
      <dgm:prSet presAssocID="{3366A7EF-9D1E-473E-8AB1-E54577D2C286}" presName="sibTrans" presStyleLbl="sibTrans2D1" presStyleIdx="1" presStyleCnt="2"/>
      <dgm:spPr/>
    </dgm:pt>
    <dgm:pt modelId="{0CC27273-6C6E-46D2-A2E7-692265C49952}" type="pres">
      <dgm:prSet presAssocID="{3366A7EF-9D1E-473E-8AB1-E54577D2C286}" presName="connectorText" presStyleLbl="sibTrans2D1" presStyleIdx="1" presStyleCnt="2"/>
      <dgm:spPr/>
    </dgm:pt>
    <dgm:pt modelId="{6CCEA860-1D34-4108-B687-1F6D2C48AD21}" type="pres">
      <dgm:prSet presAssocID="{F8814C0E-DDED-4BA9-89BD-0E024CDF5298}" presName="node" presStyleLbl="node1" presStyleIdx="2" presStyleCnt="3">
        <dgm:presLayoutVars>
          <dgm:bulletEnabled val="1"/>
        </dgm:presLayoutVars>
      </dgm:prSet>
      <dgm:spPr/>
    </dgm:pt>
  </dgm:ptLst>
  <dgm:cxnLst>
    <dgm:cxn modelId="{8B477308-7532-4702-85EE-87FE925FF6F6}" type="presOf" srcId="{3366A7EF-9D1E-473E-8AB1-E54577D2C286}" destId="{5726CA61-12AD-474A-B770-FAC471418AB8}" srcOrd="0" destOrd="0" presId="urn:microsoft.com/office/officeart/2005/8/layout/process1"/>
    <dgm:cxn modelId="{41F35E0A-99BC-429D-8B77-A2DC36D7B47A}" type="presOf" srcId="{F8814C0E-DDED-4BA9-89BD-0E024CDF5298}" destId="{6CCEA860-1D34-4108-B687-1F6D2C48AD21}" srcOrd="0" destOrd="0" presId="urn:microsoft.com/office/officeart/2005/8/layout/process1"/>
    <dgm:cxn modelId="{84D48F12-5A04-443F-836B-7F547D282E32}" srcId="{3C8A40E5-E5BF-4BB6-8244-FB64C2DA7A3D}" destId="{131210DD-BF6A-4B6F-B26E-42B1B7358379}" srcOrd="1" destOrd="0" parTransId="{6650FEE3-982A-4952-B03B-BD9C0345129A}" sibTransId="{3366A7EF-9D1E-473E-8AB1-E54577D2C286}"/>
    <dgm:cxn modelId="{2D0FEE15-2825-41D5-9A22-4B138C62F2C1}" srcId="{3C8A40E5-E5BF-4BB6-8244-FB64C2DA7A3D}" destId="{6FF01825-A1C0-4781-AA6E-D0BBA6C3245B}" srcOrd="0" destOrd="0" parTransId="{FE9F79A7-6F9B-4703-9DBE-015CDDEF2E3D}" sibTransId="{41017E70-FB80-4578-8C74-9DDDC3C74632}"/>
    <dgm:cxn modelId="{7A31692C-39E6-4C2F-A786-34B28EEA8A58}" type="presOf" srcId="{41017E70-FB80-4578-8C74-9DDDC3C74632}" destId="{34EE7061-457D-4F82-816D-F3B75C6F3EFC}" srcOrd="0" destOrd="0" presId="urn:microsoft.com/office/officeart/2005/8/layout/process1"/>
    <dgm:cxn modelId="{A22A1333-CD3A-4524-B64C-A5EECDFF7254}" type="presOf" srcId="{41017E70-FB80-4578-8C74-9DDDC3C74632}" destId="{B420D4BC-A555-45B3-B77A-28ABA696B9F7}" srcOrd="1" destOrd="0" presId="urn:microsoft.com/office/officeart/2005/8/layout/process1"/>
    <dgm:cxn modelId="{EEC1003D-C7DF-48F8-AE92-A9E7DB12BA6A}" type="presOf" srcId="{3366A7EF-9D1E-473E-8AB1-E54577D2C286}" destId="{0CC27273-6C6E-46D2-A2E7-692265C49952}" srcOrd="1" destOrd="0" presId="urn:microsoft.com/office/officeart/2005/8/layout/process1"/>
    <dgm:cxn modelId="{2E3E3E4A-7356-4E41-B4EE-F6E01612F368}" srcId="{3C8A40E5-E5BF-4BB6-8244-FB64C2DA7A3D}" destId="{F8814C0E-DDED-4BA9-89BD-0E024CDF5298}" srcOrd="2" destOrd="0" parTransId="{0AF5F99C-6CA0-4B4E-8464-20BE9763877D}" sibTransId="{5CF32329-AF49-4D1D-A27E-B6FCAEF5954E}"/>
    <dgm:cxn modelId="{B2A75E91-F0A0-41C2-A15E-D2633206E561}" type="presOf" srcId="{131210DD-BF6A-4B6F-B26E-42B1B7358379}" destId="{31D079D7-22FB-4E38-B3A3-16CBD1892372}" srcOrd="0" destOrd="0" presId="urn:microsoft.com/office/officeart/2005/8/layout/process1"/>
    <dgm:cxn modelId="{3D786197-7421-4770-8F7B-9A3D722A57BB}" type="presOf" srcId="{3C8A40E5-E5BF-4BB6-8244-FB64C2DA7A3D}" destId="{2B239A1E-42EC-442C-96D9-325E5BF6EAE5}" srcOrd="0" destOrd="0" presId="urn:microsoft.com/office/officeart/2005/8/layout/process1"/>
    <dgm:cxn modelId="{ABB604E8-006D-4E7C-A051-22E2EFCA833F}" type="presOf" srcId="{6FF01825-A1C0-4781-AA6E-D0BBA6C3245B}" destId="{1C501A42-49F0-4D98-AE9C-6C10FB88738D}" srcOrd="0" destOrd="0" presId="urn:microsoft.com/office/officeart/2005/8/layout/process1"/>
    <dgm:cxn modelId="{127BB27E-6E42-4C95-9381-58A94451D381}" type="presParOf" srcId="{2B239A1E-42EC-442C-96D9-325E5BF6EAE5}" destId="{1C501A42-49F0-4D98-AE9C-6C10FB88738D}" srcOrd="0" destOrd="0" presId="urn:microsoft.com/office/officeart/2005/8/layout/process1"/>
    <dgm:cxn modelId="{31F787F4-6398-49C1-AEEB-E20C835074D2}" type="presParOf" srcId="{2B239A1E-42EC-442C-96D9-325E5BF6EAE5}" destId="{34EE7061-457D-4F82-816D-F3B75C6F3EFC}" srcOrd="1" destOrd="0" presId="urn:microsoft.com/office/officeart/2005/8/layout/process1"/>
    <dgm:cxn modelId="{F298A84D-CBA2-4B7F-869F-4019992DDDAF}" type="presParOf" srcId="{34EE7061-457D-4F82-816D-F3B75C6F3EFC}" destId="{B420D4BC-A555-45B3-B77A-28ABA696B9F7}" srcOrd="0" destOrd="0" presId="urn:microsoft.com/office/officeart/2005/8/layout/process1"/>
    <dgm:cxn modelId="{C462543D-264F-4CA9-952F-F61A51C58FE6}" type="presParOf" srcId="{2B239A1E-42EC-442C-96D9-325E5BF6EAE5}" destId="{31D079D7-22FB-4E38-B3A3-16CBD1892372}" srcOrd="2" destOrd="0" presId="urn:microsoft.com/office/officeart/2005/8/layout/process1"/>
    <dgm:cxn modelId="{2AA48988-8BFA-42B6-8D9A-1E2D56D8B7FC}" type="presParOf" srcId="{2B239A1E-42EC-442C-96D9-325E5BF6EAE5}" destId="{5726CA61-12AD-474A-B770-FAC471418AB8}" srcOrd="3" destOrd="0" presId="urn:microsoft.com/office/officeart/2005/8/layout/process1"/>
    <dgm:cxn modelId="{204BD5A2-27D7-473E-9A33-D8312F5A57B2}" type="presParOf" srcId="{5726CA61-12AD-474A-B770-FAC471418AB8}" destId="{0CC27273-6C6E-46D2-A2E7-692265C49952}" srcOrd="0" destOrd="0" presId="urn:microsoft.com/office/officeart/2005/8/layout/process1"/>
    <dgm:cxn modelId="{7D934D64-BF21-4F1E-8C0D-9A9B25B97C1C}" type="presParOf" srcId="{2B239A1E-42EC-442C-96D9-325E5BF6EAE5}" destId="{6CCEA860-1D34-4108-B687-1F6D2C48AD21}" srcOrd="4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C8A40E5-E5BF-4BB6-8244-FB64C2DA7A3D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 phldr="1"/>
      <dgm:spPr/>
    </dgm:pt>
    <dgm:pt modelId="{6FF01825-A1C0-4781-AA6E-D0BBA6C3245B}">
      <dgm:prSet phldrT="[Text]"/>
      <dgm:spPr>
        <a:solidFill>
          <a:srgbClr val="005EB8"/>
        </a:solidFill>
      </dgm:spPr>
      <dgm:t>
        <a:bodyPr/>
        <a:lstStyle/>
        <a:p>
          <a:r>
            <a:rPr lang="en-US" dirty="0"/>
            <a:t>X-ray photons</a:t>
          </a:r>
        </a:p>
      </dgm:t>
    </dgm:pt>
    <dgm:pt modelId="{FE9F79A7-6F9B-4703-9DBE-015CDDEF2E3D}" type="parTrans" cxnId="{2D0FEE15-2825-41D5-9A22-4B138C62F2C1}">
      <dgm:prSet/>
      <dgm:spPr/>
      <dgm:t>
        <a:bodyPr/>
        <a:lstStyle/>
        <a:p>
          <a:endParaRPr lang="en-US"/>
        </a:p>
      </dgm:t>
    </dgm:pt>
    <dgm:pt modelId="{41017E70-FB80-4578-8C74-9DDDC3C74632}" type="sibTrans" cxnId="{2D0FEE15-2825-41D5-9A22-4B138C62F2C1}">
      <dgm:prSet/>
      <dgm:spPr>
        <a:solidFill>
          <a:srgbClr val="002060"/>
        </a:solidFill>
      </dgm:spPr>
      <dgm:t>
        <a:bodyPr/>
        <a:lstStyle/>
        <a:p>
          <a:endParaRPr lang="en-US"/>
        </a:p>
      </dgm:t>
    </dgm:pt>
    <dgm:pt modelId="{F8814C0E-DDED-4BA9-89BD-0E024CDF5298}">
      <dgm:prSet phldrT="[Text]"/>
      <dgm:spPr>
        <a:solidFill>
          <a:srgbClr val="00B050"/>
        </a:solidFill>
      </dgm:spPr>
      <dgm:t>
        <a:bodyPr/>
        <a:lstStyle/>
        <a:p>
          <a:r>
            <a:rPr lang="en-US" dirty="0"/>
            <a:t>Electrical signal</a:t>
          </a:r>
        </a:p>
      </dgm:t>
    </dgm:pt>
    <dgm:pt modelId="{0AF5F99C-6CA0-4B4E-8464-20BE9763877D}" type="parTrans" cxnId="{2E3E3E4A-7356-4E41-B4EE-F6E01612F368}">
      <dgm:prSet/>
      <dgm:spPr/>
      <dgm:t>
        <a:bodyPr/>
        <a:lstStyle/>
        <a:p>
          <a:endParaRPr lang="en-US"/>
        </a:p>
      </dgm:t>
    </dgm:pt>
    <dgm:pt modelId="{5CF32329-AF49-4D1D-A27E-B6FCAEF5954E}" type="sibTrans" cxnId="{2E3E3E4A-7356-4E41-B4EE-F6E01612F368}">
      <dgm:prSet/>
      <dgm:spPr/>
      <dgm:t>
        <a:bodyPr/>
        <a:lstStyle/>
        <a:p>
          <a:endParaRPr lang="en-US"/>
        </a:p>
      </dgm:t>
    </dgm:pt>
    <dgm:pt modelId="{2B239A1E-42EC-442C-96D9-325E5BF6EAE5}" type="pres">
      <dgm:prSet presAssocID="{3C8A40E5-E5BF-4BB6-8244-FB64C2DA7A3D}" presName="Name0" presStyleCnt="0">
        <dgm:presLayoutVars>
          <dgm:dir/>
          <dgm:resizeHandles val="exact"/>
        </dgm:presLayoutVars>
      </dgm:prSet>
      <dgm:spPr/>
    </dgm:pt>
    <dgm:pt modelId="{1C501A42-49F0-4D98-AE9C-6C10FB88738D}" type="pres">
      <dgm:prSet presAssocID="{6FF01825-A1C0-4781-AA6E-D0BBA6C3245B}" presName="node" presStyleLbl="node1" presStyleIdx="0" presStyleCnt="2">
        <dgm:presLayoutVars>
          <dgm:bulletEnabled val="1"/>
        </dgm:presLayoutVars>
      </dgm:prSet>
      <dgm:spPr/>
    </dgm:pt>
    <dgm:pt modelId="{34EE7061-457D-4F82-816D-F3B75C6F3EFC}" type="pres">
      <dgm:prSet presAssocID="{41017E70-FB80-4578-8C74-9DDDC3C74632}" presName="sibTrans" presStyleLbl="sibTrans2D1" presStyleIdx="0" presStyleCnt="1"/>
      <dgm:spPr/>
    </dgm:pt>
    <dgm:pt modelId="{B420D4BC-A555-45B3-B77A-28ABA696B9F7}" type="pres">
      <dgm:prSet presAssocID="{41017E70-FB80-4578-8C74-9DDDC3C74632}" presName="connectorText" presStyleLbl="sibTrans2D1" presStyleIdx="0" presStyleCnt="1"/>
      <dgm:spPr/>
    </dgm:pt>
    <dgm:pt modelId="{6CCEA860-1D34-4108-B687-1F6D2C48AD21}" type="pres">
      <dgm:prSet presAssocID="{F8814C0E-DDED-4BA9-89BD-0E024CDF5298}" presName="node" presStyleLbl="node1" presStyleIdx="1" presStyleCnt="2">
        <dgm:presLayoutVars>
          <dgm:bulletEnabled val="1"/>
        </dgm:presLayoutVars>
      </dgm:prSet>
      <dgm:spPr/>
    </dgm:pt>
  </dgm:ptLst>
  <dgm:cxnLst>
    <dgm:cxn modelId="{2D0FEE15-2825-41D5-9A22-4B138C62F2C1}" srcId="{3C8A40E5-E5BF-4BB6-8244-FB64C2DA7A3D}" destId="{6FF01825-A1C0-4781-AA6E-D0BBA6C3245B}" srcOrd="0" destOrd="0" parTransId="{FE9F79A7-6F9B-4703-9DBE-015CDDEF2E3D}" sibTransId="{41017E70-FB80-4578-8C74-9DDDC3C74632}"/>
    <dgm:cxn modelId="{668C8E18-870F-427F-8A16-3F84755B9B3C}" type="presOf" srcId="{41017E70-FB80-4578-8C74-9DDDC3C74632}" destId="{B420D4BC-A555-45B3-B77A-28ABA696B9F7}" srcOrd="1" destOrd="0" presId="urn:microsoft.com/office/officeart/2005/8/layout/process1"/>
    <dgm:cxn modelId="{603C1137-435A-4B0F-BE5C-B57728249DAB}" type="presOf" srcId="{41017E70-FB80-4578-8C74-9DDDC3C74632}" destId="{34EE7061-457D-4F82-816D-F3B75C6F3EFC}" srcOrd="0" destOrd="0" presId="urn:microsoft.com/office/officeart/2005/8/layout/process1"/>
    <dgm:cxn modelId="{87CE2E5F-927E-442C-B049-FAE232D7BD3C}" type="presOf" srcId="{3C8A40E5-E5BF-4BB6-8244-FB64C2DA7A3D}" destId="{2B239A1E-42EC-442C-96D9-325E5BF6EAE5}" srcOrd="0" destOrd="0" presId="urn:microsoft.com/office/officeart/2005/8/layout/process1"/>
    <dgm:cxn modelId="{2E3E3E4A-7356-4E41-B4EE-F6E01612F368}" srcId="{3C8A40E5-E5BF-4BB6-8244-FB64C2DA7A3D}" destId="{F8814C0E-DDED-4BA9-89BD-0E024CDF5298}" srcOrd="1" destOrd="0" parTransId="{0AF5F99C-6CA0-4B4E-8464-20BE9763877D}" sibTransId="{5CF32329-AF49-4D1D-A27E-B6FCAEF5954E}"/>
    <dgm:cxn modelId="{D83ABF79-399C-421E-BF53-DAE323FDEEDF}" type="presOf" srcId="{F8814C0E-DDED-4BA9-89BD-0E024CDF5298}" destId="{6CCEA860-1D34-4108-B687-1F6D2C48AD21}" srcOrd="0" destOrd="0" presId="urn:microsoft.com/office/officeart/2005/8/layout/process1"/>
    <dgm:cxn modelId="{7C1A4CAC-5EBA-4217-A58B-BDD6027C7D37}" type="presOf" srcId="{6FF01825-A1C0-4781-AA6E-D0BBA6C3245B}" destId="{1C501A42-49F0-4D98-AE9C-6C10FB88738D}" srcOrd="0" destOrd="0" presId="urn:microsoft.com/office/officeart/2005/8/layout/process1"/>
    <dgm:cxn modelId="{A865B264-3731-4323-83B9-56032382B9ED}" type="presParOf" srcId="{2B239A1E-42EC-442C-96D9-325E5BF6EAE5}" destId="{1C501A42-49F0-4D98-AE9C-6C10FB88738D}" srcOrd="0" destOrd="0" presId="urn:microsoft.com/office/officeart/2005/8/layout/process1"/>
    <dgm:cxn modelId="{B88C79A2-A322-4AFA-B943-5F90BC889A36}" type="presParOf" srcId="{2B239A1E-42EC-442C-96D9-325E5BF6EAE5}" destId="{34EE7061-457D-4F82-816D-F3B75C6F3EFC}" srcOrd="1" destOrd="0" presId="urn:microsoft.com/office/officeart/2005/8/layout/process1"/>
    <dgm:cxn modelId="{755FF12E-3932-40AA-AFBB-72B5B875A8AD}" type="presParOf" srcId="{34EE7061-457D-4F82-816D-F3B75C6F3EFC}" destId="{B420D4BC-A555-45B3-B77A-28ABA696B9F7}" srcOrd="0" destOrd="0" presId="urn:microsoft.com/office/officeart/2005/8/layout/process1"/>
    <dgm:cxn modelId="{4CA52E5A-756F-4EB7-9FAF-425F1701E487}" type="presParOf" srcId="{2B239A1E-42EC-442C-96D9-325E5BF6EAE5}" destId="{6CCEA860-1D34-4108-B687-1F6D2C48AD21}" srcOrd="2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94458A4-3952-4403-BEC0-37124843D92A}" type="doc">
      <dgm:prSet loTypeId="urn:microsoft.com/office/officeart/2005/8/layout/process2" loCatId="process" qsTypeId="urn:microsoft.com/office/officeart/2005/8/quickstyle/simple1" qsCatId="simple" csTypeId="urn:microsoft.com/office/officeart/2005/8/colors/accent1_2" csCatId="accent1" phldr="1"/>
      <dgm:spPr/>
    </dgm:pt>
    <dgm:pt modelId="{94D77176-3029-4BBF-B20E-9AB20EE2C75C}">
      <dgm:prSet phldrT="[Text]"/>
      <dgm:spPr>
        <a:solidFill>
          <a:srgbClr val="33CCCC"/>
        </a:solidFill>
      </dgm:spPr>
      <dgm:t>
        <a:bodyPr/>
        <a:lstStyle/>
        <a:p>
          <a:r>
            <a:rPr lang="en-US" dirty="0">
              <a:solidFill>
                <a:schemeClr val="tx1"/>
              </a:solidFill>
            </a:rPr>
            <a:t>Imaging Plate</a:t>
          </a:r>
        </a:p>
      </dgm:t>
    </dgm:pt>
    <dgm:pt modelId="{74BBBAC3-1D53-434B-9BF4-9FCF094BB0AA}" type="parTrans" cxnId="{55B77D5F-E94A-455E-85E0-8DAEB9DAF9C3}">
      <dgm:prSet/>
      <dgm:spPr/>
      <dgm:t>
        <a:bodyPr/>
        <a:lstStyle/>
        <a:p>
          <a:endParaRPr lang="en-US"/>
        </a:p>
      </dgm:t>
    </dgm:pt>
    <dgm:pt modelId="{677A4EFD-4C3C-418E-B5B7-106913810831}" type="sibTrans" cxnId="{55B77D5F-E94A-455E-85E0-8DAEB9DAF9C3}">
      <dgm:prSet/>
      <dgm:spPr/>
      <dgm:t>
        <a:bodyPr/>
        <a:lstStyle/>
        <a:p>
          <a:endParaRPr lang="en-US" dirty="0"/>
        </a:p>
      </dgm:t>
    </dgm:pt>
    <dgm:pt modelId="{59D897E4-3B98-4B44-B46E-9144D605416B}">
      <dgm:prSet phldrT="[Text]"/>
      <dgm:spPr>
        <a:solidFill>
          <a:srgbClr val="92D050"/>
        </a:solidFill>
      </dgm:spPr>
      <dgm:t>
        <a:bodyPr/>
        <a:lstStyle/>
        <a:p>
          <a:r>
            <a:rPr lang="en-US" dirty="0">
              <a:solidFill>
                <a:schemeClr val="tx1"/>
              </a:solidFill>
            </a:rPr>
            <a:t>IP processed in Reader to convert to Digital Signal</a:t>
          </a:r>
        </a:p>
      </dgm:t>
    </dgm:pt>
    <dgm:pt modelId="{2C758232-E7BB-41D1-B1D2-E7E512A1314E}" type="parTrans" cxnId="{54A94B8A-8E4C-41F2-9704-760ACBB6F098}">
      <dgm:prSet/>
      <dgm:spPr/>
      <dgm:t>
        <a:bodyPr/>
        <a:lstStyle/>
        <a:p>
          <a:endParaRPr lang="en-US"/>
        </a:p>
      </dgm:t>
    </dgm:pt>
    <dgm:pt modelId="{AE97C444-E194-430D-AA39-715320B7D71C}" type="sibTrans" cxnId="{54A94B8A-8E4C-41F2-9704-760ACBB6F098}">
      <dgm:prSet/>
      <dgm:spPr/>
      <dgm:t>
        <a:bodyPr/>
        <a:lstStyle/>
        <a:p>
          <a:endParaRPr lang="en-US"/>
        </a:p>
      </dgm:t>
    </dgm:pt>
    <dgm:pt modelId="{A959A4E0-0BAC-4CBE-B797-903DD6EF91C2}">
      <dgm:prSet phldrT="[Text]"/>
      <dgm:spPr>
        <a:solidFill>
          <a:srgbClr val="C9A6E4"/>
        </a:solidFill>
      </dgm:spPr>
      <dgm:t>
        <a:bodyPr/>
        <a:lstStyle/>
        <a:p>
          <a:r>
            <a:rPr lang="en-US" dirty="0">
              <a:solidFill>
                <a:schemeClr val="tx1"/>
              </a:solidFill>
            </a:rPr>
            <a:t>Available for viewing on a monitor</a:t>
          </a:r>
        </a:p>
      </dgm:t>
    </dgm:pt>
    <dgm:pt modelId="{15C50D1D-FA92-4B45-A3DC-7BE7B2C0058B}" type="parTrans" cxnId="{EEA460E0-799F-47AF-93E1-FE669DC9C67B}">
      <dgm:prSet/>
      <dgm:spPr/>
      <dgm:t>
        <a:bodyPr/>
        <a:lstStyle/>
        <a:p>
          <a:endParaRPr lang="en-US"/>
        </a:p>
      </dgm:t>
    </dgm:pt>
    <dgm:pt modelId="{1E7ECF8C-1D73-4FA0-81B7-F0157D6F8051}" type="sibTrans" cxnId="{EEA460E0-799F-47AF-93E1-FE669DC9C67B}">
      <dgm:prSet/>
      <dgm:spPr/>
      <dgm:t>
        <a:bodyPr/>
        <a:lstStyle/>
        <a:p>
          <a:endParaRPr lang="en-US"/>
        </a:p>
      </dgm:t>
    </dgm:pt>
    <dgm:pt modelId="{81BDB1AF-5A91-45F3-8ED9-ABCFCEA4DF26}">
      <dgm:prSet/>
      <dgm:spPr>
        <a:solidFill>
          <a:srgbClr val="FFFF99"/>
        </a:solidFill>
      </dgm:spPr>
      <dgm:t>
        <a:bodyPr/>
        <a:lstStyle/>
        <a:p>
          <a:r>
            <a:rPr lang="en-US" dirty="0">
              <a:solidFill>
                <a:schemeClr val="tx1"/>
              </a:solidFill>
            </a:rPr>
            <a:t>Signal sent to computer</a:t>
          </a:r>
        </a:p>
      </dgm:t>
    </dgm:pt>
    <dgm:pt modelId="{3844D289-EF0D-42F7-A20E-1CC16BC505CB}" type="parTrans" cxnId="{51036DB9-DBE2-4B68-B36E-0E397B37851A}">
      <dgm:prSet/>
      <dgm:spPr/>
      <dgm:t>
        <a:bodyPr/>
        <a:lstStyle/>
        <a:p>
          <a:endParaRPr lang="en-US"/>
        </a:p>
      </dgm:t>
    </dgm:pt>
    <dgm:pt modelId="{42F5D778-4B48-4CB2-B814-8CD7EE0C0FC1}" type="sibTrans" cxnId="{51036DB9-DBE2-4B68-B36E-0E397B37851A}">
      <dgm:prSet/>
      <dgm:spPr/>
      <dgm:t>
        <a:bodyPr/>
        <a:lstStyle/>
        <a:p>
          <a:endParaRPr lang="en-US"/>
        </a:p>
      </dgm:t>
    </dgm:pt>
    <dgm:pt modelId="{A0E3303A-F2C1-42F0-986E-18D313096D6C}" type="pres">
      <dgm:prSet presAssocID="{894458A4-3952-4403-BEC0-37124843D92A}" presName="linearFlow" presStyleCnt="0">
        <dgm:presLayoutVars>
          <dgm:resizeHandles val="exact"/>
        </dgm:presLayoutVars>
      </dgm:prSet>
      <dgm:spPr/>
    </dgm:pt>
    <dgm:pt modelId="{680AFFD1-E3A2-40DD-9133-F6CF367EEE27}" type="pres">
      <dgm:prSet presAssocID="{94D77176-3029-4BBF-B20E-9AB20EE2C75C}" presName="node" presStyleLbl="node1" presStyleIdx="0" presStyleCnt="4" custScaleX="192670" custScaleY="88778" custLinFactNeighborX="6192" custLinFactNeighborY="-2307">
        <dgm:presLayoutVars>
          <dgm:bulletEnabled val="1"/>
        </dgm:presLayoutVars>
      </dgm:prSet>
      <dgm:spPr/>
    </dgm:pt>
    <dgm:pt modelId="{E5B1E465-4C6E-421B-AA37-419DAA50382B}" type="pres">
      <dgm:prSet presAssocID="{677A4EFD-4C3C-418E-B5B7-106913810831}" presName="sibTrans" presStyleLbl="sibTrans2D1" presStyleIdx="0" presStyleCnt="3" custAng="21549588"/>
      <dgm:spPr/>
    </dgm:pt>
    <dgm:pt modelId="{A118BA91-58B3-41D5-BFBC-008ABFCE47D8}" type="pres">
      <dgm:prSet presAssocID="{677A4EFD-4C3C-418E-B5B7-106913810831}" presName="connectorText" presStyleLbl="sibTrans2D1" presStyleIdx="0" presStyleCnt="3"/>
      <dgm:spPr/>
    </dgm:pt>
    <dgm:pt modelId="{81E4E2C7-6FBC-4E41-9D50-443DCD08E668}" type="pres">
      <dgm:prSet presAssocID="{59D897E4-3B98-4B44-B46E-9144D605416B}" presName="node" presStyleLbl="node1" presStyleIdx="1" presStyleCnt="4" custScaleX="190955" custScaleY="72206" custLinFactNeighborX="5128">
        <dgm:presLayoutVars>
          <dgm:bulletEnabled val="1"/>
        </dgm:presLayoutVars>
      </dgm:prSet>
      <dgm:spPr/>
    </dgm:pt>
    <dgm:pt modelId="{DBF0EBE0-F908-47BC-99BB-202F285A62BA}" type="pres">
      <dgm:prSet presAssocID="{AE97C444-E194-430D-AA39-715320B7D71C}" presName="sibTrans" presStyleLbl="sibTrans2D1" presStyleIdx="1" presStyleCnt="3"/>
      <dgm:spPr/>
    </dgm:pt>
    <dgm:pt modelId="{851F452A-F74D-4ADE-BF03-7F8DCFA87BC7}" type="pres">
      <dgm:prSet presAssocID="{AE97C444-E194-430D-AA39-715320B7D71C}" presName="connectorText" presStyleLbl="sibTrans2D1" presStyleIdx="1" presStyleCnt="3"/>
      <dgm:spPr/>
    </dgm:pt>
    <dgm:pt modelId="{CDFABD11-712C-44E4-BEFE-8FF1ECCD874E}" type="pres">
      <dgm:prSet presAssocID="{81BDB1AF-5A91-45F3-8ED9-ABCFCEA4DF26}" presName="node" presStyleLbl="node1" presStyleIdx="2" presStyleCnt="4" custScaleX="183974" custScaleY="47223" custLinFactNeighborX="5016" custLinFactNeighborY="9228">
        <dgm:presLayoutVars>
          <dgm:bulletEnabled val="1"/>
        </dgm:presLayoutVars>
      </dgm:prSet>
      <dgm:spPr/>
    </dgm:pt>
    <dgm:pt modelId="{CF3DA132-D622-40A7-AD71-1B781DB2896C}" type="pres">
      <dgm:prSet presAssocID="{42F5D778-4B48-4CB2-B814-8CD7EE0C0FC1}" presName="sibTrans" presStyleLbl="sibTrans2D1" presStyleIdx="2" presStyleCnt="3"/>
      <dgm:spPr/>
    </dgm:pt>
    <dgm:pt modelId="{C424EB25-7C60-400F-BD9D-9287E86D6A4E}" type="pres">
      <dgm:prSet presAssocID="{42F5D778-4B48-4CB2-B814-8CD7EE0C0FC1}" presName="connectorText" presStyleLbl="sibTrans2D1" presStyleIdx="2" presStyleCnt="3"/>
      <dgm:spPr/>
    </dgm:pt>
    <dgm:pt modelId="{3C2A00CD-1279-421B-A690-FDE839E553B7}" type="pres">
      <dgm:prSet presAssocID="{A959A4E0-0BAC-4CBE-B797-903DD6EF91C2}" presName="node" presStyleLbl="node1" presStyleIdx="3" presStyleCnt="4" custScaleX="189401" custScaleY="125750" custLinFactNeighborX="4389">
        <dgm:presLayoutVars>
          <dgm:bulletEnabled val="1"/>
        </dgm:presLayoutVars>
      </dgm:prSet>
      <dgm:spPr/>
    </dgm:pt>
  </dgm:ptLst>
  <dgm:cxnLst>
    <dgm:cxn modelId="{F2B2BF29-6EE5-4C2D-878F-41B336DD7A1A}" type="presOf" srcId="{677A4EFD-4C3C-418E-B5B7-106913810831}" destId="{E5B1E465-4C6E-421B-AA37-419DAA50382B}" srcOrd="0" destOrd="0" presId="urn:microsoft.com/office/officeart/2005/8/layout/process2"/>
    <dgm:cxn modelId="{A6120534-D214-47DC-AA82-47D9B241AA57}" type="presOf" srcId="{59D897E4-3B98-4B44-B46E-9144D605416B}" destId="{81E4E2C7-6FBC-4E41-9D50-443DCD08E668}" srcOrd="0" destOrd="0" presId="urn:microsoft.com/office/officeart/2005/8/layout/process2"/>
    <dgm:cxn modelId="{55B77D5F-E94A-455E-85E0-8DAEB9DAF9C3}" srcId="{894458A4-3952-4403-BEC0-37124843D92A}" destId="{94D77176-3029-4BBF-B20E-9AB20EE2C75C}" srcOrd="0" destOrd="0" parTransId="{74BBBAC3-1D53-434B-9BF4-9FCF094BB0AA}" sibTransId="{677A4EFD-4C3C-418E-B5B7-106913810831}"/>
    <dgm:cxn modelId="{C4EAAC51-2790-4CAF-B56A-CD6141972458}" type="presOf" srcId="{81BDB1AF-5A91-45F3-8ED9-ABCFCEA4DF26}" destId="{CDFABD11-712C-44E4-BEFE-8FF1ECCD874E}" srcOrd="0" destOrd="0" presId="urn:microsoft.com/office/officeart/2005/8/layout/process2"/>
    <dgm:cxn modelId="{F5FA9452-10E5-4C1F-B3A1-593483C72699}" type="presOf" srcId="{94D77176-3029-4BBF-B20E-9AB20EE2C75C}" destId="{680AFFD1-E3A2-40DD-9133-F6CF367EEE27}" srcOrd="0" destOrd="0" presId="urn:microsoft.com/office/officeart/2005/8/layout/process2"/>
    <dgm:cxn modelId="{40414077-C27B-4F79-BA80-732237DD6272}" type="presOf" srcId="{A959A4E0-0BAC-4CBE-B797-903DD6EF91C2}" destId="{3C2A00CD-1279-421B-A690-FDE839E553B7}" srcOrd="0" destOrd="0" presId="urn:microsoft.com/office/officeart/2005/8/layout/process2"/>
    <dgm:cxn modelId="{FE38147D-03B9-4B63-8C58-CD4568DCAE8B}" type="presOf" srcId="{AE97C444-E194-430D-AA39-715320B7D71C}" destId="{DBF0EBE0-F908-47BC-99BB-202F285A62BA}" srcOrd="0" destOrd="0" presId="urn:microsoft.com/office/officeart/2005/8/layout/process2"/>
    <dgm:cxn modelId="{11BFDF83-6C9B-425F-8CE7-B8D8FAB7D533}" type="presOf" srcId="{AE97C444-E194-430D-AA39-715320B7D71C}" destId="{851F452A-F74D-4ADE-BF03-7F8DCFA87BC7}" srcOrd="1" destOrd="0" presId="urn:microsoft.com/office/officeart/2005/8/layout/process2"/>
    <dgm:cxn modelId="{54A94B8A-8E4C-41F2-9704-760ACBB6F098}" srcId="{894458A4-3952-4403-BEC0-37124843D92A}" destId="{59D897E4-3B98-4B44-B46E-9144D605416B}" srcOrd="1" destOrd="0" parTransId="{2C758232-E7BB-41D1-B1D2-E7E512A1314E}" sibTransId="{AE97C444-E194-430D-AA39-715320B7D71C}"/>
    <dgm:cxn modelId="{4E1B08A8-975B-48D4-AA5D-40E423448BCC}" type="presOf" srcId="{42F5D778-4B48-4CB2-B814-8CD7EE0C0FC1}" destId="{C424EB25-7C60-400F-BD9D-9287E86D6A4E}" srcOrd="1" destOrd="0" presId="urn:microsoft.com/office/officeart/2005/8/layout/process2"/>
    <dgm:cxn modelId="{920E82B1-1360-49D8-A2EA-789DBC43D290}" type="presOf" srcId="{677A4EFD-4C3C-418E-B5B7-106913810831}" destId="{A118BA91-58B3-41D5-BFBC-008ABFCE47D8}" srcOrd="1" destOrd="0" presId="urn:microsoft.com/office/officeart/2005/8/layout/process2"/>
    <dgm:cxn modelId="{51036DB9-DBE2-4B68-B36E-0E397B37851A}" srcId="{894458A4-3952-4403-BEC0-37124843D92A}" destId="{81BDB1AF-5A91-45F3-8ED9-ABCFCEA4DF26}" srcOrd="2" destOrd="0" parTransId="{3844D289-EF0D-42F7-A20E-1CC16BC505CB}" sibTransId="{42F5D778-4B48-4CB2-B814-8CD7EE0C0FC1}"/>
    <dgm:cxn modelId="{3575F2D1-716C-497F-AF95-84055306FCC7}" type="presOf" srcId="{42F5D778-4B48-4CB2-B814-8CD7EE0C0FC1}" destId="{CF3DA132-D622-40A7-AD71-1B781DB2896C}" srcOrd="0" destOrd="0" presId="urn:microsoft.com/office/officeart/2005/8/layout/process2"/>
    <dgm:cxn modelId="{EEA460E0-799F-47AF-93E1-FE669DC9C67B}" srcId="{894458A4-3952-4403-BEC0-37124843D92A}" destId="{A959A4E0-0BAC-4CBE-B797-903DD6EF91C2}" srcOrd="3" destOrd="0" parTransId="{15C50D1D-FA92-4B45-A3DC-7BE7B2C0058B}" sibTransId="{1E7ECF8C-1D73-4FA0-81B7-F0157D6F8051}"/>
    <dgm:cxn modelId="{B59B62F3-3A74-46B6-9B13-DE0ECB4D540F}" type="presOf" srcId="{894458A4-3952-4403-BEC0-37124843D92A}" destId="{A0E3303A-F2C1-42F0-986E-18D313096D6C}" srcOrd="0" destOrd="0" presId="urn:microsoft.com/office/officeart/2005/8/layout/process2"/>
    <dgm:cxn modelId="{10F6E88A-8CE1-4EEF-A7C0-4A7BBB0F5D62}" type="presParOf" srcId="{A0E3303A-F2C1-42F0-986E-18D313096D6C}" destId="{680AFFD1-E3A2-40DD-9133-F6CF367EEE27}" srcOrd="0" destOrd="0" presId="urn:microsoft.com/office/officeart/2005/8/layout/process2"/>
    <dgm:cxn modelId="{B3869FE0-2728-4917-9AB6-EA6F28B0E2EF}" type="presParOf" srcId="{A0E3303A-F2C1-42F0-986E-18D313096D6C}" destId="{E5B1E465-4C6E-421B-AA37-419DAA50382B}" srcOrd="1" destOrd="0" presId="urn:microsoft.com/office/officeart/2005/8/layout/process2"/>
    <dgm:cxn modelId="{FB54C262-7D85-4FB9-8F43-D662E723277B}" type="presParOf" srcId="{E5B1E465-4C6E-421B-AA37-419DAA50382B}" destId="{A118BA91-58B3-41D5-BFBC-008ABFCE47D8}" srcOrd="0" destOrd="0" presId="urn:microsoft.com/office/officeart/2005/8/layout/process2"/>
    <dgm:cxn modelId="{1F91B04C-3407-4644-8CB2-8F09EC625855}" type="presParOf" srcId="{A0E3303A-F2C1-42F0-986E-18D313096D6C}" destId="{81E4E2C7-6FBC-4E41-9D50-443DCD08E668}" srcOrd="2" destOrd="0" presId="urn:microsoft.com/office/officeart/2005/8/layout/process2"/>
    <dgm:cxn modelId="{75A30BAD-636C-4C41-8460-1E97DE2C6793}" type="presParOf" srcId="{A0E3303A-F2C1-42F0-986E-18D313096D6C}" destId="{DBF0EBE0-F908-47BC-99BB-202F285A62BA}" srcOrd="3" destOrd="0" presId="urn:microsoft.com/office/officeart/2005/8/layout/process2"/>
    <dgm:cxn modelId="{12BA231B-46EE-4BDE-A171-3ACD7FE1E2B1}" type="presParOf" srcId="{DBF0EBE0-F908-47BC-99BB-202F285A62BA}" destId="{851F452A-F74D-4ADE-BF03-7F8DCFA87BC7}" srcOrd="0" destOrd="0" presId="urn:microsoft.com/office/officeart/2005/8/layout/process2"/>
    <dgm:cxn modelId="{A94BA0C1-408B-4466-8877-912A185E0566}" type="presParOf" srcId="{A0E3303A-F2C1-42F0-986E-18D313096D6C}" destId="{CDFABD11-712C-44E4-BEFE-8FF1ECCD874E}" srcOrd="4" destOrd="0" presId="urn:microsoft.com/office/officeart/2005/8/layout/process2"/>
    <dgm:cxn modelId="{043DD426-1A3A-46E2-AA21-10AD48A06CC2}" type="presParOf" srcId="{A0E3303A-F2C1-42F0-986E-18D313096D6C}" destId="{CF3DA132-D622-40A7-AD71-1B781DB2896C}" srcOrd="5" destOrd="0" presId="urn:microsoft.com/office/officeart/2005/8/layout/process2"/>
    <dgm:cxn modelId="{38FF2A66-7569-4700-AD5A-700B838E4E3F}" type="presParOf" srcId="{CF3DA132-D622-40A7-AD71-1B781DB2896C}" destId="{C424EB25-7C60-400F-BD9D-9287E86D6A4E}" srcOrd="0" destOrd="0" presId="urn:microsoft.com/office/officeart/2005/8/layout/process2"/>
    <dgm:cxn modelId="{D08ADDDE-025A-4EA9-8A4E-CAF8AF1A03C8}" type="presParOf" srcId="{A0E3303A-F2C1-42F0-986E-18D313096D6C}" destId="{3C2A00CD-1279-421B-A690-FDE839E553B7}" srcOrd="6" destOrd="0" presId="urn:microsoft.com/office/officeart/2005/8/layout/process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894458A4-3952-4403-BEC0-37124843D92A}" type="doc">
      <dgm:prSet loTypeId="urn:microsoft.com/office/officeart/2005/8/layout/process2" loCatId="process" qsTypeId="urn:microsoft.com/office/officeart/2005/8/quickstyle/simple1" qsCatId="simple" csTypeId="urn:microsoft.com/office/officeart/2005/8/colors/accent1_2" csCatId="accent1" phldr="1"/>
      <dgm:spPr/>
    </dgm:pt>
    <dgm:pt modelId="{94D77176-3029-4BBF-B20E-9AB20EE2C75C}">
      <dgm:prSet phldrT="[Text]"/>
      <dgm:spPr>
        <a:solidFill>
          <a:srgbClr val="33CCCC"/>
        </a:solidFill>
      </dgm:spPr>
      <dgm:t>
        <a:bodyPr/>
        <a:lstStyle/>
        <a:p>
          <a:r>
            <a:rPr lang="en-US" dirty="0">
              <a:solidFill>
                <a:schemeClr val="tx1"/>
              </a:solidFill>
            </a:rPr>
            <a:t>Detector</a:t>
          </a:r>
        </a:p>
      </dgm:t>
    </dgm:pt>
    <dgm:pt modelId="{74BBBAC3-1D53-434B-9BF4-9FCF094BB0AA}" type="parTrans" cxnId="{55B77D5F-E94A-455E-85E0-8DAEB9DAF9C3}">
      <dgm:prSet/>
      <dgm:spPr/>
      <dgm:t>
        <a:bodyPr/>
        <a:lstStyle/>
        <a:p>
          <a:endParaRPr lang="en-US"/>
        </a:p>
      </dgm:t>
    </dgm:pt>
    <dgm:pt modelId="{677A4EFD-4C3C-418E-B5B7-106913810831}" type="sibTrans" cxnId="{55B77D5F-E94A-455E-85E0-8DAEB9DAF9C3}">
      <dgm:prSet/>
      <dgm:spPr/>
      <dgm:t>
        <a:bodyPr/>
        <a:lstStyle/>
        <a:p>
          <a:endParaRPr lang="en-US"/>
        </a:p>
      </dgm:t>
    </dgm:pt>
    <dgm:pt modelId="{59D897E4-3B98-4B44-B46E-9144D605416B}">
      <dgm:prSet phldrT="[Text]"/>
      <dgm:spPr>
        <a:solidFill>
          <a:srgbClr val="92D050"/>
        </a:solidFill>
      </dgm:spPr>
      <dgm:t>
        <a:bodyPr/>
        <a:lstStyle/>
        <a:p>
          <a:r>
            <a:rPr lang="en-US" dirty="0">
              <a:solidFill>
                <a:schemeClr val="tx1"/>
              </a:solidFill>
            </a:rPr>
            <a:t>X-rays converted immediately into digital signal (indirect/direct)</a:t>
          </a:r>
        </a:p>
      </dgm:t>
    </dgm:pt>
    <dgm:pt modelId="{2C758232-E7BB-41D1-B1D2-E7E512A1314E}" type="parTrans" cxnId="{54A94B8A-8E4C-41F2-9704-760ACBB6F098}">
      <dgm:prSet/>
      <dgm:spPr/>
      <dgm:t>
        <a:bodyPr/>
        <a:lstStyle/>
        <a:p>
          <a:endParaRPr lang="en-US"/>
        </a:p>
      </dgm:t>
    </dgm:pt>
    <dgm:pt modelId="{AE97C444-E194-430D-AA39-715320B7D71C}" type="sibTrans" cxnId="{54A94B8A-8E4C-41F2-9704-760ACBB6F098}">
      <dgm:prSet/>
      <dgm:spPr/>
      <dgm:t>
        <a:bodyPr/>
        <a:lstStyle/>
        <a:p>
          <a:endParaRPr lang="en-US"/>
        </a:p>
      </dgm:t>
    </dgm:pt>
    <dgm:pt modelId="{A959A4E0-0BAC-4CBE-B797-903DD6EF91C2}">
      <dgm:prSet phldrT="[Text]"/>
      <dgm:spPr>
        <a:solidFill>
          <a:srgbClr val="C9A6E4"/>
        </a:solidFill>
      </dgm:spPr>
      <dgm:t>
        <a:bodyPr/>
        <a:lstStyle/>
        <a:p>
          <a:r>
            <a:rPr lang="en-US" dirty="0">
              <a:solidFill>
                <a:schemeClr val="tx1"/>
              </a:solidFill>
            </a:rPr>
            <a:t>Available for viewing on a monitor </a:t>
          </a:r>
        </a:p>
      </dgm:t>
    </dgm:pt>
    <dgm:pt modelId="{15C50D1D-FA92-4B45-A3DC-7BE7B2C0058B}" type="parTrans" cxnId="{EEA460E0-799F-47AF-93E1-FE669DC9C67B}">
      <dgm:prSet/>
      <dgm:spPr/>
      <dgm:t>
        <a:bodyPr/>
        <a:lstStyle/>
        <a:p>
          <a:endParaRPr lang="en-US"/>
        </a:p>
      </dgm:t>
    </dgm:pt>
    <dgm:pt modelId="{1E7ECF8C-1D73-4FA0-81B7-F0157D6F8051}" type="sibTrans" cxnId="{EEA460E0-799F-47AF-93E1-FE669DC9C67B}">
      <dgm:prSet/>
      <dgm:spPr/>
      <dgm:t>
        <a:bodyPr/>
        <a:lstStyle/>
        <a:p>
          <a:endParaRPr lang="en-US"/>
        </a:p>
      </dgm:t>
    </dgm:pt>
    <dgm:pt modelId="{A0E3303A-F2C1-42F0-986E-18D313096D6C}" type="pres">
      <dgm:prSet presAssocID="{894458A4-3952-4403-BEC0-37124843D92A}" presName="linearFlow" presStyleCnt="0">
        <dgm:presLayoutVars>
          <dgm:resizeHandles val="exact"/>
        </dgm:presLayoutVars>
      </dgm:prSet>
      <dgm:spPr/>
    </dgm:pt>
    <dgm:pt modelId="{680AFFD1-E3A2-40DD-9133-F6CF367EEE27}" type="pres">
      <dgm:prSet presAssocID="{94D77176-3029-4BBF-B20E-9AB20EE2C75C}" presName="node" presStyleLbl="node1" presStyleIdx="0" presStyleCnt="3" custScaleX="159687" custLinFactNeighborX="-8375" custLinFactNeighborY="-10682">
        <dgm:presLayoutVars>
          <dgm:bulletEnabled val="1"/>
        </dgm:presLayoutVars>
      </dgm:prSet>
      <dgm:spPr/>
    </dgm:pt>
    <dgm:pt modelId="{E5B1E465-4C6E-421B-AA37-419DAA50382B}" type="pres">
      <dgm:prSet presAssocID="{677A4EFD-4C3C-418E-B5B7-106913810831}" presName="sibTrans" presStyleLbl="sibTrans2D1" presStyleIdx="0" presStyleCnt="2"/>
      <dgm:spPr/>
    </dgm:pt>
    <dgm:pt modelId="{A118BA91-58B3-41D5-BFBC-008ABFCE47D8}" type="pres">
      <dgm:prSet presAssocID="{677A4EFD-4C3C-418E-B5B7-106913810831}" presName="connectorText" presStyleLbl="sibTrans2D1" presStyleIdx="0" presStyleCnt="2"/>
      <dgm:spPr/>
    </dgm:pt>
    <dgm:pt modelId="{81E4E2C7-6FBC-4E41-9D50-443DCD08E668}" type="pres">
      <dgm:prSet presAssocID="{59D897E4-3B98-4B44-B46E-9144D605416B}" presName="node" presStyleLbl="node1" presStyleIdx="1" presStyleCnt="3" custScaleX="159687">
        <dgm:presLayoutVars>
          <dgm:bulletEnabled val="1"/>
        </dgm:presLayoutVars>
      </dgm:prSet>
      <dgm:spPr/>
    </dgm:pt>
    <dgm:pt modelId="{DBF0EBE0-F908-47BC-99BB-202F285A62BA}" type="pres">
      <dgm:prSet presAssocID="{AE97C444-E194-430D-AA39-715320B7D71C}" presName="sibTrans" presStyleLbl="sibTrans2D1" presStyleIdx="1" presStyleCnt="2"/>
      <dgm:spPr/>
    </dgm:pt>
    <dgm:pt modelId="{851F452A-F74D-4ADE-BF03-7F8DCFA87BC7}" type="pres">
      <dgm:prSet presAssocID="{AE97C444-E194-430D-AA39-715320B7D71C}" presName="connectorText" presStyleLbl="sibTrans2D1" presStyleIdx="1" presStyleCnt="2"/>
      <dgm:spPr/>
    </dgm:pt>
    <dgm:pt modelId="{3C2A00CD-1279-421B-A690-FDE839E553B7}" type="pres">
      <dgm:prSet presAssocID="{A959A4E0-0BAC-4CBE-B797-903DD6EF91C2}" presName="node" presStyleLbl="node1" presStyleIdx="2" presStyleCnt="3" custScaleX="159687">
        <dgm:presLayoutVars>
          <dgm:bulletEnabled val="1"/>
        </dgm:presLayoutVars>
      </dgm:prSet>
      <dgm:spPr/>
    </dgm:pt>
  </dgm:ptLst>
  <dgm:cxnLst>
    <dgm:cxn modelId="{8F6B4D0A-ACF6-4F11-BDBD-13C2995C5996}" type="presOf" srcId="{59D897E4-3B98-4B44-B46E-9144D605416B}" destId="{81E4E2C7-6FBC-4E41-9D50-443DCD08E668}" srcOrd="0" destOrd="0" presId="urn:microsoft.com/office/officeart/2005/8/layout/process2"/>
    <dgm:cxn modelId="{55B77D5F-E94A-455E-85E0-8DAEB9DAF9C3}" srcId="{894458A4-3952-4403-BEC0-37124843D92A}" destId="{94D77176-3029-4BBF-B20E-9AB20EE2C75C}" srcOrd="0" destOrd="0" parTransId="{74BBBAC3-1D53-434B-9BF4-9FCF094BB0AA}" sibTransId="{677A4EFD-4C3C-418E-B5B7-106913810831}"/>
    <dgm:cxn modelId="{EA563C62-478D-4D97-8C8A-BA7BB824A124}" type="presOf" srcId="{AE97C444-E194-430D-AA39-715320B7D71C}" destId="{851F452A-F74D-4ADE-BF03-7F8DCFA87BC7}" srcOrd="1" destOrd="0" presId="urn:microsoft.com/office/officeart/2005/8/layout/process2"/>
    <dgm:cxn modelId="{90CACD58-C8BD-465D-B302-FC8B7D44ED1D}" type="presOf" srcId="{AE97C444-E194-430D-AA39-715320B7D71C}" destId="{DBF0EBE0-F908-47BC-99BB-202F285A62BA}" srcOrd="0" destOrd="0" presId="urn:microsoft.com/office/officeart/2005/8/layout/process2"/>
    <dgm:cxn modelId="{1563677F-0721-44BA-9575-3ED5F6495986}" type="presOf" srcId="{894458A4-3952-4403-BEC0-37124843D92A}" destId="{A0E3303A-F2C1-42F0-986E-18D313096D6C}" srcOrd="0" destOrd="0" presId="urn:microsoft.com/office/officeart/2005/8/layout/process2"/>
    <dgm:cxn modelId="{94879B89-9987-45B9-9036-3EB0C156C8FD}" type="presOf" srcId="{677A4EFD-4C3C-418E-B5B7-106913810831}" destId="{E5B1E465-4C6E-421B-AA37-419DAA50382B}" srcOrd="0" destOrd="0" presId="urn:microsoft.com/office/officeart/2005/8/layout/process2"/>
    <dgm:cxn modelId="{54A94B8A-8E4C-41F2-9704-760ACBB6F098}" srcId="{894458A4-3952-4403-BEC0-37124843D92A}" destId="{59D897E4-3B98-4B44-B46E-9144D605416B}" srcOrd="1" destOrd="0" parTransId="{2C758232-E7BB-41D1-B1D2-E7E512A1314E}" sibTransId="{AE97C444-E194-430D-AA39-715320B7D71C}"/>
    <dgm:cxn modelId="{FB64BBA9-6DBF-44F9-AC93-572B8DAABF8C}" type="presOf" srcId="{A959A4E0-0BAC-4CBE-B797-903DD6EF91C2}" destId="{3C2A00CD-1279-421B-A690-FDE839E553B7}" srcOrd="0" destOrd="0" presId="urn:microsoft.com/office/officeart/2005/8/layout/process2"/>
    <dgm:cxn modelId="{C4C48BAC-DF78-4AD8-9F14-722044AFC8A4}" type="presOf" srcId="{677A4EFD-4C3C-418E-B5B7-106913810831}" destId="{A118BA91-58B3-41D5-BFBC-008ABFCE47D8}" srcOrd="1" destOrd="0" presId="urn:microsoft.com/office/officeart/2005/8/layout/process2"/>
    <dgm:cxn modelId="{1F64D6BE-28E3-4072-82CC-688F80DD5837}" type="presOf" srcId="{94D77176-3029-4BBF-B20E-9AB20EE2C75C}" destId="{680AFFD1-E3A2-40DD-9133-F6CF367EEE27}" srcOrd="0" destOrd="0" presId="urn:microsoft.com/office/officeart/2005/8/layout/process2"/>
    <dgm:cxn modelId="{EEA460E0-799F-47AF-93E1-FE669DC9C67B}" srcId="{894458A4-3952-4403-BEC0-37124843D92A}" destId="{A959A4E0-0BAC-4CBE-B797-903DD6EF91C2}" srcOrd="2" destOrd="0" parTransId="{15C50D1D-FA92-4B45-A3DC-7BE7B2C0058B}" sibTransId="{1E7ECF8C-1D73-4FA0-81B7-F0157D6F8051}"/>
    <dgm:cxn modelId="{1C77D3F8-93D5-4FA7-B516-7A42524D88DD}" type="presParOf" srcId="{A0E3303A-F2C1-42F0-986E-18D313096D6C}" destId="{680AFFD1-E3A2-40DD-9133-F6CF367EEE27}" srcOrd="0" destOrd="0" presId="urn:microsoft.com/office/officeart/2005/8/layout/process2"/>
    <dgm:cxn modelId="{9C87F1A3-AC05-4207-A4F4-32D2B7478014}" type="presParOf" srcId="{A0E3303A-F2C1-42F0-986E-18D313096D6C}" destId="{E5B1E465-4C6E-421B-AA37-419DAA50382B}" srcOrd="1" destOrd="0" presId="urn:microsoft.com/office/officeart/2005/8/layout/process2"/>
    <dgm:cxn modelId="{0E968760-1616-4D1A-8573-D27299480EA9}" type="presParOf" srcId="{E5B1E465-4C6E-421B-AA37-419DAA50382B}" destId="{A118BA91-58B3-41D5-BFBC-008ABFCE47D8}" srcOrd="0" destOrd="0" presId="urn:microsoft.com/office/officeart/2005/8/layout/process2"/>
    <dgm:cxn modelId="{1D534D42-5CCC-4316-A253-2F2A024CF049}" type="presParOf" srcId="{A0E3303A-F2C1-42F0-986E-18D313096D6C}" destId="{81E4E2C7-6FBC-4E41-9D50-443DCD08E668}" srcOrd="2" destOrd="0" presId="urn:microsoft.com/office/officeart/2005/8/layout/process2"/>
    <dgm:cxn modelId="{72B18CE3-C18F-4B00-A42F-DCCCA12ABC0F}" type="presParOf" srcId="{A0E3303A-F2C1-42F0-986E-18D313096D6C}" destId="{DBF0EBE0-F908-47BC-99BB-202F285A62BA}" srcOrd="3" destOrd="0" presId="urn:microsoft.com/office/officeart/2005/8/layout/process2"/>
    <dgm:cxn modelId="{8F7FA6F1-407D-451E-998F-19BA826373D6}" type="presParOf" srcId="{DBF0EBE0-F908-47BC-99BB-202F285A62BA}" destId="{851F452A-F74D-4ADE-BF03-7F8DCFA87BC7}" srcOrd="0" destOrd="0" presId="urn:microsoft.com/office/officeart/2005/8/layout/process2"/>
    <dgm:cxn modelId="{91E0241E-5E12-48D8-B7CB-A5110780D87F}" type="presParOf" srcId="{A0E3303A-F2C1-42F0-986E-18D313096D6C}" destId="{3C2A00CD-1279-421B-A690-FDE839E553B7}" srcOrd="4" destOrd="0" presId="urn:microsoft.com/office/officeart/2005/8/layout/process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C501A42-49F0-4D98-AE9C-6C10FB88738D}">
      <dsp:nvSpPr>
        <dsp:cNvPr id="0" name=""/>
        <dsp:cNvSpPr/>
      </dsp:nvSpPr>
      <dsp:spPr>
        <a:xfrm>
          <a:off x="4935" y="1263921"/>
          <a:ext cx="1475253" cy="885152"/>
        </a:xfrm>
        <a:prstGeom prst="roundRect">
          <a:avLst>
            <a:gd name="adj" fmla="val 10000"/>
          </a:avLst>
        </a:prstGeom>
        <a:solidFill>
          <a:srgbClr val="005EB8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/>
            <a:t>X-ray photons</a:t>
          </a:r>
        </a:p>
      </dsp:txBody>
      <dsp:txXfrm>
        <a:off x="30860" y="1289846"/>
        <a:ext cx="1423403" cy="833302"/>
      </dsp:txXfrm>
    </dsp:sp>
    <dsp:sp modelId="{34EE7061-457D-4F82-816D-F3B75C6F3EFC}">
      <dsp:nvSpPr>
        <dsp:cNvPr id="0" name=""/>
        <dsp:cNvSpPr/>
      </dsp:nvSpPr>
      <dsp:spPr>
        <a:xfrm>
          <a:off x="1627714" y="1523566"/>
          <a:ext cx="312753" cy="365862"/>
        </a:xfrm>
        <a:prstGeom prst="rightArrow">
          <a:avLst>
            <a:gd name="adj1" fmla="val 60000"/>
            <a:gd name="adj2" fmla="val 50000"/>
          </a:avLst>
        </a:prstGeom>
        <a:solidFill>
          <a:schemeClr val="tx1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500" kern="1200"/>
        </a:p>
      </dsp:txBody>
      <dsp:txXfrm>
        <a:off x="1627714" y="1596738"/>
        <a:ext cx="218927" cy="219518"/>
      </dsp:txXfrm>
    </dsp:sp>
    <dsp:sp modelId="{31D079D7-22FB-4E38-B3A3-16CBD1892372}">
      <dsp:nvSpPr>
        <dsp:cNvPr id="0" name=""/>
        <dsp:cNvSpPr/>
      </dsp:nvSpPr>
      <dsp:spPr>
        <a:xfrm>
          <a:off x="2070291" y="1263921"/>
          <a:ext cx="1475253" cy="885152"/>
        </a:xfrm>
        <a:prstGeom prst="roundRect">
          <a:avLst>
            <a:gd name="adj" fmla="val 10000"/>
          </a:avLst>
        </a:prstGeom>
        <a:solidFill>
          <a:srgbClr val="7030A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/>
            <a:t>Light photons</a:t>
          </a:r>
        </a:p>
      </dsp:txBody>
      <dsp:txXfrm>
        <a:off x="2096216" y="1289846"/>
        <a:ext cx="1423403" cy="833302"/>
      </dsp:txXfrm>
    </dsp:sp>
    <dsp:sp modelId="{5726CA61-12AD-474A-B770-FAC471418AB8}">
      <dsp:nvSpPr>
        <dsp:cNvPr id="0" name=""/>
        <dsp:cNvSpPr/>
      </dsp:nvSpPr>
      <dsp:spPr>
        <a:xfrm>
          <a:off x="3693070" y="1523566"/>
          <a:ext cx="312753" cy="365862"/>
        </a:xfrm>
        <a:prstGeom prst="rightArrow">
          <a:avLst>
            <a:gd name="adj1" fmla="val 60000"/>
            <a:gd name="adj2" fmla="val 50000"/>
          </a:avLst>
        </a:prstGeom>
        <a:solidFill>
          <a:schemeClr val="tx1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500" kern="1200"/>
        </a:p>
      </dsp:txBody>
      <dsp:txXfrm>
        <a:off x="3693070" y="1596738"/>
        <a:ext cx="218927" cy="219518"/>
      </dsp:txXfrm>
    </dsp:sp>
    <dsp:sp modelId="{6CCEA860-1D34-4108-B687-1F6D2C48AD21}">
      <dsp:nvSpPr>
        <dsp:cNvPr id="0" name=""/>
        <dsp:cNvSpPr/>
      </dsp:nvSpPr>
      <dsp:spPr>
        <a:xfrm>
          <a:off x="4135646" y="1263921"/>
          <a:ext cx="1475253" cy="885152"/>
        </a:xfrm>
        <a:prstGeom prst="roundRect">
          <a:avLst>
            <a:gd name="adj" fmla="val 10000"/>
          </a:avLst>
        </a:prstGeom>
        <a:solidFill>
          <a:srgbClr val="00B05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/>
            <a:t>Electrical signal</a:t>
          </a:r>
        </a:p>
      </dsp:txBody>
      <dsp:txXfrm>
        <a:off x="4161571" y="1289846"/>
        <a:ext cx="1423403" cy="83330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C501A42-49F0-4D98-AE9C-6C10FB88738D}">
      <dsp:nvSpPr>
        <dsp:cNvPr id="0" name=""/>
        <dsp:cNvSpPr/>
      </dsp:nvSpPr>
      <dsp:spPr>
        <a:xfrm>
          <a:off x="731" y="247050"/>
          <a:ext cx="1559924" cy="935954"/>
        </a:xfrm>
        <a:prstGeom prst="roundRect">
          <a:avLst>
            <a:gd name="adj" fmla="val 10000"/>
          </a:avLst>
        </a:prstGeom>
        <a:solidFill>
          <a:srgbClr val="005EB8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X-ray photons</a:t>
          </a:r>
        </a:p>
      </dsp:txBody>
      <dsp:txXfrm>
        <a:off x="28144" y="274463"/>
        <a:ext cx="1505098" cy="881128"/>
      </dsp:txXfrm>
    </dsp:sp>
    <dsp:sp modelId="{34EE7061-457D-4F82-816D-F3B75C6F3EFC}">
      <dsp:nvSpPr>
        <dsp:cNvPr id="0" name=""/>
        <dsp:cNvSpPr/>
      </dsp:nvSpPr>
      <dsp:spPr>
        <a:xfrm>
          <a:off x="1716648" y="521596"/>
          <a:ext cx="330704" cy="386861"/>
        </a:xfrm>
        <a:prstGeom prst="rightArrow">
          <a:avLst>
            <a:gd name="adj1" fmla="val 60000"/>
            <a:gd name="adj2" fmla="val 50000"/>
          </a:avLst>
        </a:prstGeom>
        <a:solidFill>
          <a:srgbClr val="002060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600" kern="1200"/>
        </a:p>
      </dsp:txBody>
      <dsp:txXfrm>
        <a:off x="1716648" y="598968"/>
        <a:ext cx="231493" cy="232117"/>
      </dsp:txXfrm>
    </dsp:sp>
    <dsp:sp modelId="{6CCEA860-1D34-4108-B687-1F6D2C48AD21}">
      <dsp:nvSpPr>
        <dsp:cNvPr id="0" name=""/>
        <dsp:cNvSpPr/>
      </dsp:nvSpPr>
      <dsp:spPr>
        <a:xfrm>
          <a:off x="2184625" y="247050"/>
          <a:ext cx="1559924" cy="935954"/>
        </a:xfrm>
        <a:prstGeom prst="roundRect">
          <a:avLst>
            <a:gd name="adj" fmla="val 10000"/>
          </a:avLst>
        </a:prstGeom>
        <a:solidFill>
          <a:srgbClr val="00B05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Electrical signal</a:t>
          </a:r>
        </a:p>
      </dsp:txBody>
      <dsp:txXfrm>
        <a:off x="2212038" y="274463"/>
        <a:ext cx="1505098" cy="88112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80AFFD1-E3A2-40DD-9133-F6CF367EEE27}">
      <dsp:nvSpPr>
        <dsp:cNvPr id="0" name=""/>
        <dsp:cNvSpPr/>
      </dsp:nvSpPr>
      <dsp:spPr>
        <a:xfrm>
          <a:off x="1791520" y="0"/>
          <a:ext cx="3434772" cy="879258"/>
        </a:xfrm>
        <a:prstGeom prst="roundRect">
          <a:avLst>
            <a:gd name="adj" fmla="val 10000"/>
          </a:avLst>
        </a:prstGeom>
        <a:solidFill>
          <a:srgbClr val="33CCCC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>
              <a:solidFill>
                <a:schemeClr val="tx1"/>
              </a:solidFill>
            </a:rPr>
            <a:t>Imaging Plate</a:t>
          </a:r>
        </a:p>
      </dsp:txBody>
      <dsp:txXfrm>
        <a:off x="1817273" y="25753"/>
        <a:ext cx="3383266" cy="827752"/>
      </dsp:txXfrm>
    </dsp:sp>
    <dsp:sp modelId="{E5B1E465-4C6E-421B-AA37-419DAA50382B}">
      <dsp:nvSpPr>
        <dsp:cNvPr id="0" name=""/>
        <dsp:cNvSpPr/>
      </dsp:nvSpPr>
      <dsp:spPr>
        <a:xfrm rot="5400000">
          <a:off x="3312721" y="904523"/>
          <a:ext cx="372197" cy="445680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400" kern="1200" dirty="0"/>
        </a:p>
      </dsp:txBody>
      <dsp:txXfrm rot="-5400000">
        <a:off x="3365116" y="941265"/>
        <a:ext cx="267408" cy="260538"/>
      </dsp:txXfrm>
    </dsp:sp>
    <dsp:sp modelId="{81E4E2C7-6FBC-4E41-9D50-443DCD08E668}">
      <dsp:nvSpPr>
        <dsp:cNvPr id="0" name=""/>
        <dsp:cNvSpPr/>
      </dsp:nvSpPr>
      <dsp:spPr>
        <a:xfrm>
          <a:off x="1787838" y="1375468"/>
          <a:ext cx="3404198" cy="715129"/>
        </a:xfrm>
        <a:prstGeom prst="roundRect">
          <a:avLst>
            <a:gd name="adj" fmla="val 10000"/>
          </a:avLst>
        </a:prstGeom>
        <a:solidFill>
          <a:srgbClr val="92D05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>
              <a:solidFill>
                <a:schemeClr val="tx1"/>
              </a:solidFill>
            </a:rPr>
            <a:t>IP processed in Reader to convert to Digital Signal</a:t>
          </a:r>
        </a:p>
      </dsp:txBody>
      <dsp:txXfrm>
        <a:off x="1808783" y="1396413"/>
        <a:ext cx="3362308" cy="673239"/>
      </dsp:txXfrm>
    </dsp:sp>
    <dsp:sp modelId="{DBF0EBE0-F908-47BC-99BB-202F285A62BA}">
      <dsp:nvSpPr>
        <dsp:cNvPr id="0" name=""/>
        <dsp:cNvSpPr/>
      </dsp:nvSpPr>
      <dsp:spPr>
        <a:xfrm rot="5406062">
          <a:off x="3285993" y="2138206"/>
          <a:ext cx="405674" cy="445680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400" kern="1200"/>
        </a:p>
      </dsp:txBody>
      <dsp:txXfrm rot="-5400000">
        <a:off x="3355233" y="2158209"/>
        <a:ext cx="267408" cy="283972"/>
      </dsp:txXfrm>
    </dsp:sp>
    <dsp:sp modelId="{CDFABD11-712C-44E4-BEFE-8FF1ECCD874E}">
      <dsp:nvSpPr>
        <dsp:cNvPr id="0" name=""/>
        <dsp:cNvSpPr/>
      </dsp:nvSpPr>
      <dsp:spPr>
        <a:xfrm>
          <a:off x="1848068" y="2631495"/>
          <a:ext cx="3279746" cy="467697"/>
        </a:xfrm>
        <a:prstGeom prst="roundRect">
          <a:avLst>
            <a:gd name="adj" fmla="val 10000"/>
          </a:avLst>
        </a:prstGeom>
        <a:solidFill>
          <a:srgbClr val="FFFF99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>
              <a:solidFill>
                <a:schemeClr val="tx1"/>
              </a:solidFill>
            </a:rPr>
            <a:t>Signal sent to computer</a:t>
          </a:r>
        </a:p>
      </dsp:txBody>
      <dsp:txXfrm>
        <a:off x="1861766" y="2645193"/>
        <a:ext cx="3252350" cy="440301"/>
      </dsp:txXfrm>
    </dsp:sp>
    <dsp:sp modelId="{CF3DA132-D622-40A7-AD71-1B781DB2896C}">
      <dsp:nvSpPr>
        <dsp:cNvPr id="0" name=""/>
        <dsp:cNvSpPr/>
      </dsp:nvSpPr>
      <dsp:spPr>
        <a:xfrm rot="5429420">
          <a:off x="3315446" y="3101104"/>
          <a:ext cx="337140" cy="445680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400" kern="1200"/>
        </a:p>
      </dsp:txBody>
      <dsp:txXfrm rot="-5400000">
        <a:off x="3350745" y="3155376"/>
        <a:ext cx="267408" cy="235998"/>
      </dsp:txXfrm>
    </dsp:sp>
    <dsp:sp modelId="{3C2A00CD-1279-421B-A690-FDE839E553B7}">
      <dsp:nvSpPr>
        <dsp:cNvPr id="0" name=""/>
        <dsp:cNvSpPr/>
      </dsp:nvSpPr>
      <dsp:spPr>
        <a:xfrm>
          <a:off x="1788516" y="3548696"/>
          <a:ext cx="3376495" cy="1245430"/>
        </a:xfrm>
        <a:prstGeom prst="roundRect">
          <a:avLst>
            <a:gd name="adj" fmla="val 10000"/>
          </a:avLst>
        </a:prstGeom>
        <a:solidFill>
          <a:srgbClr val="C9A6E4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>
              <a:solidFill>
                <a:schemeClr val="tx1"/>
              </a:solidFill>
            </a:rPr>
            <a:t>Available for viewing on a monitor</a:t>
          </a:r>
        </a:p>
      </dsp:txBody>
      <dsp:txXfrm>
        <a:off x="1824993" y="3585173"/>
        <a:ext cx="3303541" cy="117247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80AFFD1-E3A2-40DD-9133-F6CF367EEE27}">
      <dsp:nvSpPr>
        <dsp:cNvPr id="0" name=""/>
        <dsp:cNvSpPr/>
      </dsp:nvSpPr>
      <dsp:spPr>
        <a:xfrm>
          <a:off x="0" y="0"/>
          <a:ext cx="3230880" cy="1166936"/>
        </a:xfrm>
        <a:prstGeom prst="roundRect">
          <a:avLst>
            <a:gd name="adj" fmla="val 10000"/>
          </a:avLst>
        </a:prstGeom>
        <a:solidFill>
          <a:srgbClr val="33CCCC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>
              <a:solidFill>
                <a:schemeClr val="tx1"/>
              </a:solidFill>
            </a:rPr>
            <a:t>Detector</a:t>
          </a:r>
        </a:p>
      </dsp:txBody>
      <dsp:txXfrm>
        <a:off x="34178" y="34178"/>
        <a:ext cx="3162524" cy="1098580"/>
      </dsp:txXfrm>
    </dsp:sp>
    <dsp:sp modelId="{E5B1E465-4C6E-421B-AA37-419DAA50382B}">
      <dsp:nvSpPr>
        <dsp:cNvPr id="0" name=""/>
        <dsp:cNvSpPr/>
      </dsp:nvSpPr>
      <dsp:spPr>
        <a:xfrm rot="5400000">
          <a:off x="1396639" y="1196110"/>
          <a:ext cx="437601" cy="525121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700" kern="1200"/>
        </a:p>
      </dsp:txBody>
      <dsp:txXfrm rot="-5400000">
        <a:off x="1457903" y="1239870"/>
        <a:ext cx="315073" cy="306321"/>
      </dsp:txXfrm>
    </dsp:sp>
    <dsp:sp modelId="{81E4E2C7-6FBC-4E41-9D50-443DCD08E668}">
      <dsp:nvSpPr>
        <dsp:cNvPr id="0" name=""/>
        <dsp:cNvSpPr/>
      </dsp:nvSpPr>
      <dsp:spPr>
        <a:xfrm>
          <a:off x="0" y="1750405"/>
          <a:ext cx="3230880" cy="1166936"/>
        </a:xfrm>
        <a:prstGeom prst="roundRect">
          <a:avLst>
            <a:gd name="adj" fmla="val 10000"/>
          </a:avLst>
        </a:prstGeom>
        <a:solidFill>
          <a:srgbClr val="92D05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>
              <a:solidFill>
                <a:schemeClr val="tx1"/>
              </a:solidFill>
            </a:rPr>
            <a:t>X-rays converted immediately into digital signal (indirect/direct)</a:t>
          </a:r>
        </a:p>
      </dsp:txBody>
      <dsp:txXfrm>
        <a:off x="34178" y="1784583"/>
        <a:ext cx="3162524" cy="1098580"/>
      </dsp:txXfrm>
    </dsp:sp>
    <dsp:sp modelId="{DBF0EBE0-F908-47BC-99BB-202F285A62BA}">
      <dsp:nvSpPr>
        <dsp:cNvPr id="0" name=""/>
        <dsp:cNvSpPr/>
      </dsp:nvSpPr>
      <dsp:spPr>
        <a:xfrm rot="5400000">
          <a:off x="1396639" y="2946515"/>
          <a:ext cx="437601" cy="525121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700" kern="1200"/>
        </a:p>
      </dsp:txBody>
      <dsp:txXfrm rot="-5400000">
        <a:off x="1457903" y="2990275"/>
        <a:ext cx="315073" cy="306321"/>
      </dsp:txXfrm>
    </dsp:sp>
    <dsp:sp modelId="{3C2A00CD-1279-421B-A690-FDE839E553B7}">
      <dsp:nvSpPr>
        <dsp:cNvPr id="0" name=""/>
        <dsp:cNvSpPr/>
      </dsp:nvSpPr>
      <dsp:spPr>
        <a:xfrm>
          <a:off x="0" y="3500810"/>
          <a:ext cx="3230880" cy="1166936"/>
        </a:xfrm>
        <a:prstGeom prst="roundRect">
          <a:avLst>
            <a:gd name="adj" fmla="val 10000"/>
          </a:avLst>
        </a:prstGeom>
        <a:solidFill>
          <a:srgbClr val="C9A6E4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100" kern="1200" dirty="0">
              <a:solidFill>
                <a:schemeClr val="tx1"/>
              </a:solidFill>
            </a:rPr>
            <a:t>Available for viewing on a monitor </a:t>
          </a:r>
        </a:p>
      </dsp:txBody>
      <dsp:txXfrm>
        <a:off x="34178" y="3534988"/>
        <a:ext cx="3162524" cy="109858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rocess2">
  <dgm:title val=""/>
  <dgm:desc val=""/>
  <dgm:catLst>
    <dgm:cat type="process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resizeHandles val="exact"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h" for="ch" ptType="node" refType="h"/>
      <dgm:constr type="h" for="ch" ptType="sibTrans" refType="h" refFor="ch" refPtType="node" fact="0.5"/>
      <dgm:constr type="w" for="ch" ptType="node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choose name="Name0">
          <dgm:if name="Name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2">
            <dgm:alg type="tx"/>
          </dgm:else>
        </dgm:choose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w" refType="h" fact="1.8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w" val="NaN" fact="4" max="NaN"/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w" refType="h" fact="0.9"/>
            <dgm:constr type="connDist"/>
            <dgm:constr type="wArH" refType="w" fact="0.5"/>
            <dgm:constr type="hArH" refType="w"/>
            <dgm:constr type="stemThick" refType="w" fact="0.6"/>
            <dgm:constr type="begPad" refType="connDist" fact="0.125"/>
            <dgm:constr type="endPad" refType="connDist" fact="0.125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process2">
  <dgm:title val=""/>
  <dgm:desc val=""/>
  <dgm:catLst>
    <dgm:cat type="process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resizeHandles val="exact"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h" for="ch" ptType="node" refType="h"/>
      <dgm:constr type="h" for="ch" ptType="sibTrans" refType="h" refFor="ch" refPtType="node" fact="0.5"/>
      <dgm:constr type="w" for="ch" ptType="node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choose name="Name0">
          <dgm:if name="Name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2">
            <dgm:alg type="tx"/>
          </dgm:else>
        </dgm:choose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w" refType="h" fact="1.8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w" val="NaN" fact="4" max="NaN"/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w" refType="h" fact="0.9"/>
            <dgm:constr type="connDist"/>
            <dgm:constr type="wArH" refType="w" fact="0.5"/>
            <dgm:constr type="hArH" refType="w"/>
            <dgm:constr type="stemThick" refType="w" fact="0.6"/>
            <dgm:constr type="begPad" refType="connDist" fact="0.125"/>
            <dgm:constr type="endPad" refType="connDist" fact="0.125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8132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fld id="{284C5895-FE39-4B89-91B9-3F88D0186E19}" type="datetimeFigureOut">
              <a:rPr lang="en-US" smtClean="0"/>
              <a:pPr/>
              <a:t>2/5/2025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8132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fld id="{CB4DC21B-881A-468B-B00C-159245F572A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121068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8132" y="0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fld id="{A6E1133A-33E6-41DE-9EDC-2B4E7ACFB7D2}" type="datetimeFigureOut">
              <a:rPr lang="en-US" smtClean="0"/>
              <a:pPr/>
              <a:t>2/5/2025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9575" y="698500"/>
            <a:ext cx="6203950" cy="34909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324" tIns="46662" rIns="93324" bIns="46662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2310" y="4421823"/>
            <a:ext cx="5618480" cy="4189095"/>
          </a:xfrm>
          <a:prstGeom prst="rect">
            <a:avLst/>
          </a:prstGeom>
        </p:spPr>
        <p:txBody>
          <a:bodyPr vert="horz" lIns="93324" tIns="46662" rIns="93324" bIns="46662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8132" y="8842029"/>
            <a:ext cx="3043343" cy="465455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fld id="{3F1AA2EC-018E-495A-975D-CC074962699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00260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560346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https://ars.els-cdn.com/content/image/3-s2.0-B9780702028441500090-f05-09-9780702028441.jpg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875643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868845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921211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03898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F1AA2EC-018E-495A-975D-CC074962699C}" type="slidenum">
              <a:rPr lang="en-US" smtClean="0"/>
              <a:pPr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98608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EFBA58-8615-4778-8C15-2CC39331EB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EA20DE-CC3D-4BFE-B8ED-18457052EC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FCD4A0-76AA-4DEE-929F-F7354EB17F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2025-02-05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CC0BB9-507D-4163-8377-BE12CACE07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755A2E-B7E0-4824-B170-10DFDB96B0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6F6CEE6-04FD-4562-BD46-1D408EDE73D0}"/>
              </a:ext>
            </a:extLst>
          </p:cNvPr>
          <p:cNvSpPr txBox="1"/>
          <p:nvPr/>
        </p:nvSpPr>
        <p:spPr>
          <a:xfrm>
            <a:off x="4631239" y="4915592"/>
            <a:ext cx="724494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000" b="1">
                <a:solidFill>
                  <a:srgbClr val="A21D22"/>
                </a:solidFill>
                <a:latin typeface="Futura PT" panose="020B0602020204020303" pitchFamily="34" charset="0"/>
              </a:defRPr>
            </a:lvl1pPr>
          </a:lstStyle>
          <a:p>
            <a:r>
              <a:rPr lang="en-CA" sz="3200" dirty="0">
                <a:solidFill>
                  <a:schemeClr val="bg1"/>
                </a:solidFill>
                <a:latin typeface="+mn-lt"/>
              </a:rPr>
              <a:t>MRT Program</a:t>
            </a:r>
          </a:p>
          <a:p>
            <a:r>
              <a:rPr lang="en-CA" sz="3200" dirty="0">
                <a:solidFill>
                  <a:schemeClr val="bg1"/>
                </a:solidFill>
                <a:latin typeface="+mn-lt"/>
              </a:rPr>
              <a:t>Anderson College</a:t>
            </a:r>
          </a:p>
        </p:txBody>
      </p:sp>
    </p:spTree>
    <p:extLst>
      <p:ext uri="{BB962C8B-B14F-4D97-AF65-F5344CB8AC3E}">
        <p14:creationId xmlns:p14="http://schemas.microsoft.com/office/powerpoint/2010/main" val="38310915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988C32-4994-4ECE-86AA-86328406585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aseline="0">
                <a:solidFill>
                  <a:srgbClr val="A21D22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D12ED3-139F-4720-B5EE-959E895ACA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090DC4-1B14-4D2D-95EB-766AD2BD16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2025-02-05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CB891A-3C5C-4ABD-AE35-689873E90C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8C85D3-CD45-4F50-A5F3-747BA7BF30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71419C9-03D9-4E74-ABFE-E6964B5B21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51329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E36DBC-228A-40DA-A5FB-CA3DC2F8FD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ACE32F-20E9-4142-BD19-D9988FD908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FA2CBA-D807-41FF-94DC-BCC70C3762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2025-02-05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B70821-46DF-4156-A606-E4EE00C64B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B10EC5-BCBC-494E-A2E6-F90290A5E1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241148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B37332-D7EB-4ACC-AA1D-643B5AB39F7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rgbClr val="A21D22"/>
                </a:solidFill>
                <a:latin typeface="+mn-lt"/>
              </a:defRPr>
            </a:lvl1pPr>
          </a:lstStyle>
          <a:p>
            <a:r>
              <a:rPr lang="en-US" dirty="0"/>
              <a:t>Click to Edit Master Title Style</a:t>
            </a:r>
            <a:endParaRPr lang="en-CA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606909-9C70-4F59-8FFE-435187918D0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E19D8BF-05FE-4A4F-9735-981658D8EF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6DC226E-E6FF-4775-8622-E41CF11BAA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2025-02-05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1D602D3-5BAC-41A3-BF33-76ED74B96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C851466-5DBB-4977-B349-C5143063CF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4855294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565EBC-547A-4AD0-A4CB-828B49EA69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159405-B565-4FD1-A3E9-BCD98AD177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1D75EF-E0A1-4ED5-9F22-90F733E083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AC0323B-CADD-4A9B-9862-185B2622FEE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33F2B98-E7D3-485B-A1ED-A0C3626B088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07EAA90-5E4C-4636-A2D7-156B8221FD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2025-02-05</a:t>
            </a:fld>
            <a:endParaRPr lang="en-C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720643D-B284-45E0-A4F4-F1B7664AD7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A23C90D-FA13-455F-AF4B-A7428F8C43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0399544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C0CF5C-3AC2-4263-A917-6D5DDBD137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76B0640-2FDD-4A19-A70D-F6BB7FB137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2025-02-05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522263A-8027-4053-85E8-2E45847A70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054EE78-7E06-46FB-9754-FE4CA9BCC9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9534359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8CC948C-7F5C-42B1-82A6-3BE1C5B307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2025-02-05</a:t>
            </a:fld>
            <a:endParaRPr lang="en-C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C831AFE-BCA5-4E84-93E4-995505497F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776A2F5-CA59-4B0A-80AB-187C0C7977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FCE10EE-1490-4931-BE86-4E9F453DA5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53" y="510363"/>
            <a:ext cx="495477" cy="776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74406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F248F0-AE79-4B7B-95B8-455B0112D2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D8D3B7-836C-44AE-891A-9E383B031A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B4CE51F-E1BE-4EC9-A91F-9C539251E02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D2D3F0-B554-4857-B9B5-91B63B5E29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2025-02-05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776567F-023C-42D5-8BC9-C66B42EEC8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D425A6D-EB01-473F-A905-59BE90C40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928680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9083CE-CA83-4383-83B2-8D1955149B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A89CA62-3604-4E14-A905-C2FDFF485FB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C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862C09-497F-4176-A84F-03B98449AE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A3E289-3639-4022-A554-A2A2E011F1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2025-02-05</a:t>
            </a:fld>
            <a:endParaRPr lang="en-C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37BA5F0-68C2-4550-901C-3E9CD6A376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A66BCC1-42AE-461A-96CC-B8FF6AA34A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7618583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5EA450-B355-423B-AE33-2B3832E75B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E895DF-3807-49C8-A6B0-53A07D8A2C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EB090D-1B32-4244-B681-36ECB94547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2025-02-05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98268F-7E7E-47C5-9792-5BEED409E0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A6C0E0-4ABA-4573-BCBD-24C3D7165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996978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2D6335A-068F-4558-9075-37F53A91C15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32D4361-1D84-433C-864D-0403D1991E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98EBE8-BE56-4203-83EC-6794D0FF69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C4745C-428B-4B0B-8F6A-602D577E8B0B}" type="datetimeFigureOut">
              <a:rPr lang="en-CA" smtClean="0"/>
              <a:pPr/>
              <a:t>2025-02-05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F83DD6-7A3B-4D98-B95D-7C750828A1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D29B6D-F753-452D-9D7F-15867DF0A2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62092712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939693" y="1320800"/>
            <a:ext cx="5804225" cy="2980352"/>
          </a:xfrm>
          <a:prstGeom prst="rect">
            <a:avLst/>
          </a:prstGeom>
        </p:spPr>
        <p:txBody>
          <a:bodyPr/>
          <a:lstStyle>
            <a:lvl1pPr algn="l">
              <a:defRPr sz="6000" baseline="0">
                <a:solidFill>
                  <a:schemeClr val="tx1"/>
                </a:solidFill>
                <a:latin typeface="Impact" pitchFamily="34" charset="0"/>
              </a:defRPr>
            </a:lvl1pPr>
          </a:lstStyle>
          <a:p>
            <a:endParaRPr lang="en-CA" noProof="0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 hasCustomPrompt="1"/>
          </p:nvPr>
        </p:nvSpPr>
        <p:spPr>
          <a:xfrm>
            <a:off x="5939693" y="4401024"/>
            <a:ext cx="5804225" cy="675789"/>
          </a:xfrm>
          <a:prstGeom prst="rect">
            <a:avLst/>
          </a:prstGeom>
        </p:spPr>
        <p:txBody>
          <a:bodyPr vert="horz"/>
          <a:lstStyle>
            <a:lvl1pPr marL="0" algn="l" defTabSz="914400" rtl="0" eaLnBrk="1" latinLnBrk="0" hangingPunct="1">
              <a:spcBef>
                <a:spcPct val="50000"/>
              </a:spcBef>
              <a:defRPr lang="en-US" sz="1400" b="1" kern="1200" baseline="0" dirty="0">
                <a:solidFill>
                  <a:srgbClr val="005EB8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Presentation Subtitle</a:t>
            </a:r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936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text /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3803" y="154483"/>
            <a:ext cx="8929797" cy="627860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2"/>
            <a:endParaRPr lang="en-US" noProof="0" dirty="0"/>
          </a:p>
        </p:txBody>
      </p:sp>
      <p:sp>
        <p:nvSpPr>
          <p:cNvPr id="4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267400980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512" userDrawn="1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text / content - numbe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+mj-lt"/>
              <a:buAutoNum type="arabicPeriod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+mj-lt"/>
              <a:buAutoNum type="alphaLcParenR"/>
              <a:defRPr sz="2400"/>
            </a:lvl2pPr>
            <a:lvl3pPr marL="914400" indent="-228600">
              <a:buFont typeface="+mj-lt"/>
              <a:buAutoNum type="romanLcPeriod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2"/>
            <a:endParaRPr lang="en-US" noProof="0" dirty="0"/>
          </a:p>
        </p:txBody>
      </p:sp>
      <p:sp>
        <p:nvSpPr>
          <p:cNvPr id="5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1128" y="157877"/>
            <a:ext cx="8932472" cy="682387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</p:spTree>
    <p:extLst>
      <p:ext uri="{BB962C8B-B14F-4D97-AF65-F5344CB8AC3E}">
        <p14:creationId xmlns:p14="http://schemas.microsoft.com/office/powerpoint/2010/main" val="296262697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512" userDrawn="1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19936" y="155769"/>
            <a:ext cx="8933664" cy="675703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1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843843" y="1239716"/>
            <a:ext cx="10457040" cy="4868750"/>
          </a:xfrm>
          <a:prstGeom prst="rect">
            <a:avLst/>
          </a:prstGeom>
        </p:spPr>
        <p:txBody>
          <a:bodyPr vert="horz"/>
          <a:lstStyle>
            <a:lvl1pPr>
              <a:defRPr baseline="0"/>
            </a:lvl1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6" name="Text Placeholder 10"/>
          <p:cNvSpPr>
            <a:spLocks noGrp="1"/>
          </p:cNvSpPr>
          <p:nvPr>
            <p:ph type="body" sz="quarter" idx="11" hasCustomPrompt="1"/>
          </p:nvPr>
        </p:nvSpPr>
        <p:spPr>
          <a:xfrm>
            <a:off x="5407512" y="6133275"/>
            <a:ext cx="5995595" cy="285716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  <p:sp>
        <p:nvSpPr>
          <p:cNvPr id="8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368675816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Large text / content /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7" y="154657"/>
            <a:ext cx="8933203" cy="685607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>
          <a:xfrm>
            <a:off x="846668" y="1248509"/>
            <a:ext cx="10454217" cy="2517157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2"/>
            <a:endParaRPr lang="en-US" noProof="0" dirty="0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1" hasCustomPrompt="1"/>
          </p:nvPr>
        </p:nvSpPr>
        <p:spPr>
          <a:xfrm>
            <a:off x="843843" y="3852567"/>
            <a:ext cx="10457040" cy="2255898"/>
          </a:xfrm>
          <a:prstGeom prst="rect">
            <a:avLst/>
          </a:prstGeom>
        </p:spPr>
        <p:txBody>
          <a:bodyPr vert="horz"/>
          <a:lstStyle>
            <a:lvl1pPr>
              <a:defRPr baseline="0"/>
            </a:lvl1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5" name="Text Placeholder 10"/>
          <p:cNvSpPr>
            <a:spLocks noGrp="1"/>
          </p:cNvSpPr>
          <p:nvPr>
            <p:ph type="body" sz="quarter" idx="12" hasCustomPrompt="1"/>
          </p:nvPr>
        </p:nvSpPr>
        <p:spPr>
          <a:xfrm>
            <a:off x="5407512" y="6126049"/>
            <a:ext cx="5995595" cy="257166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  <p:sp>
        <p:nvSpPr>
          <p:cNvPr id="7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395531047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Image / Tex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7" y="160030"/>
            <a:ext cx="8933203" cy="647852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1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0" hasCustomPrompt="1"/>
          </p:nvPr>
        </p:nvSpPr>
        <p:spPr>
          <a:xfrm>
            <a:off x="6807200" y="1248508"/>
            <a:ext cx="4493683" cy="4689714"/>
          </a:xfrm>
          <a:prstGeom prst="rect">
            <a:avLst/>
          </a:prstGeom>
        </p:spPr>
        <p:txBody>
          <a:bodyPr vert="horz"/>
          <a:lstStyle>
            <a:lvl1pPr marL="0" indent="0">
              <a:buFont typeface="Arial" panose="020B0604020202020204" pitchFamily="34" charset="0"/>
              <a:buNone/>
              <a:defRPr baseline="0">
                <a:solidFill>
                  <a:schemeClr val="accent3"/>
                </a:solidFill>
              </a:defRPr>
            </a:lvl1pPr>
            <a:lvl2pPr marL="685800" indent="-342900">
              <a:defRPr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r>
              <a:rPr lang="en-CA" noProof="0" dirty="0"/>
              <a:t>Insert image here.</a:t>
            </a:r>
          </a:p>
        </p:txBody>
      </p:sp>
      <p:sp>
        <p:nvSpPr>
          <p:cNvPr id="6" name="Content Placeholder 7"/>
          <p:cNvSpPr>
            <a:spLocks noGrp="1"/>
          </p:cNvSpPr>
          <p:nvPr>
            <p:ph sz="quarter" idx="12"/>
          </p:nvPr>
        </p:nvSpPr>
        <p:spPr>
          <a:xfrm>
            <a:off x="846669" y="1248508"/>
            <a:ext cx="5604932" cy="5076988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tabLst/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sz="2400" noProof="0" dirty="0"/>
              <a:t>Second level</a:t>
            </a:r>
          </a:p>
          <a:p>
            <a:pPr lvl="2"/>
            <a:r>
              <a:rPr lang="en-US" sz="2000" noProof="0" dirty="0"/>
              <a:t>Third level</a:t>
            </a:r>
            <a:endParaRPr lang="en-US" noProof="0" dirty="0"/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0"/>
            <a:endParaRPr lang="en-CA" noProof="0" dirty="0"/>
          </a:p>
        </p:txBody>
      </p:sp>
      <p:sp>
        <p:nvSpPr>
          <p:cNvPr id="8" name="Text Placeholder 10"/>
          <p:cNvSpPr>
            <a:spLocks noGrp="1"/>
          </p:cNvSpPr>
          <p:nvPr>
            <p:ph type="body" sz="quarter" idx="11" hasCustomPrompt="1"/>
          </p:nvPr>
        </p:nvSpPr>
        <p:spPr>
          <a:xfrm>
            <a:off x="6806493" y="5938221"/>
            <a:ext cx="4653987" cy="384318"/>
          </a:xfrm>
          <a:prstGeom prst="rect">
            <a:avLst/>
          </a:prstGeom>
        </p:spPr>
        <p:txBody>
          <a:bodyPr vert="horz"/>
          <a:lstStyle>
            <a:lvl1pPr marL="0" algn="r" defTabSz="914400" rtl="0" eaLnBrk="1" latinLnBrk="0" hangingPunct="1">
              <a:spcBef>
                <a:spcPct val="50000"/>
              </a:spcBef>
              <a:defRPr lang="en-US" sz="1000" b="0" kern="12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 lvl="0"/>
            <a:r>
              <a:rPr lang="en-US" dirty="0"/>
              <a:t>Source: Include image source here</a:t>
            </a:r>
          </a:p>
        </p:txBody>
      </p:sp>
      <p:sp>
        <p:nvSpPr>
          <p:cNvPr id="9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335684699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ext / Text spl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820398" y="155149"/>
            <a:ext cx="8944925" cy="685114"/>
          </a:xfrm>
          <a:prstGeom prst="rect">
            <a:avLst/>
          </a:prstGeom>
        </p:spPr>
        <p:txBody>
          <a:bodyPr/>
          <a:lstStyle>
            <a:lvl1pPr algn="l">
              <a:defRPr sz="3000" b="1" i="0" baseline="0">
                <a:solidFill>
                  <a:schemeClr val="tx2"/>
                </a:solidFill>
                <a:latin typeface="Arial"/>
              </a:defRPr>
            </a:lvl1pPr>
          </a:lstStyle>
          <a:p>
            <a:endParaRPr lang="en-CA" noProof="0" dirty="0"/>
          </a:p>
        </p:txBody>
      </p:sp>
      <p:sp>
        <p:nvSpPr>
          <p:cNvPr id="10" name="Content Placeholder 3"/>
          <p:cNvSpPr>
            <a:spLocks noGrp="1"/>
          </p:cNvSpPr>
          <p:nvPr>
            <p:ph sz="half" idx="2"/>
          </p:nvPr>
        </p:nvSpPr>
        <p:spPr>
          <a:xfrm>
            <a:off x="6260123" y="1239716"/>
            <a:ext cx="5055000" cy="5085781"/>
          </a:xfrm>
          <a:prstGeom prst="rect">
            <a:avLst/>
          </a:prstGeom>
        </p:spPr>
        <p:txBody>
          <a:bodyPr/>
          <a:lstStyle>
            <a:lvl1pPr marL="342900" indent="-342900">
              <a:buFont typeface="Arial" panose="020B0604020202020204" pitchFamily="34" charset="0"/>
              <a:buChar char="•"/>
              <a:defRPr sz="280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 b="0"/>
            </a:lvl2pPr>
            <a:lvl3pPr marL="914400" indent="-228600">
              <a:buFont typeface="Wingdings" panose="05000000000000000000" pitchFamily="2" charset="2"/>
              <a:buChar char="§"/>
              <a:defRPr sz="2000" b="0"/>
            </a:lvl3pPr>
            <a:lvl4pPr marL="1143000" indent="-228600">
              <a:defRPr sz="1800" b="0"/>
            </a:lvl4pPr>
            <a:lvl5pPr marL="1371600" indent="-228600">
              <a:defRPr sz="1600" b="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noProof="0" dirty="0"/>
              <a:t>Second level</a:t>
            </a:r>
          </a:p>
          <a:p>
            <a:pPr lvl="2"/>
            <a:r>
              <a:rPr lang="en-US" noProof="0" dirty="0"/>
              <a:t>Third level</a:t>
            </a:r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</p:txBody>
      </p:sp>
      <p:sp>
        <p:nvSpPr>
          <p:cNvPr id="11" name="Content Placeholder 7"/>
          <p:cNvSpPr>
            <a:spLocks noGrp="1"/>
          </p:cNvSpPr>
          <p:nvPr>
            <p:ph sz="quarter" idx="12"/>
          </p:nvPr>
        </p:nvSpPr>
        <p:spPr>
          <a:xfrm>
            <a:off x="846669" y="1239716"/>
            <a:ext cx="5108655" cy="5085781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 panose="020B0604020202020204" pitchFamily="34" charset="0"/>
              <a:buChar char="•"/>
              <a:defRPr baseline="0">
                <a:solidFill>
                  <a:schemeClr val="tx2"/>
                </a:solidFill>
              </a:defRPr>
            </a:lvl1pPr>
            <a:lvl2pPr marL="685800" indent="-342900">
              <a:buFont typeface="Arial" panose="020B0604020202020204" pitchFamily="34" charset="0"/>
              <a:buChar char="◦"/>
              <a:defRPr sz="2400"/>
            </a:lvl2pPr>
            <a:lvl3pPr marL="914400" indent="-228600">
              <a:buFont typeface="Wingdings" panose="05000000000000000000" pitchFamily="2" charset="2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tabLst/>
              <a:defRPr sz="1600"/>
            </a:lvl5pPr>
          </a:lstStyle>
          <a:p>
            <a:pPr lvl="0"/>
            <a:r>
              <a:rPr lang="en-US" noProof="0" dirty="0"/>
              <a:t>Click to edit Master text styles</a:t>
            </a:r>
          </a:p>
          <a:p>
            <a:pPr lvl="1"/>
            <a:r>
              <a:rPr lang="en-US" sz="2400" noProof="0" dirty="0"/>
              <a:t>Second level</a:t>
            </a:r>
          </a:p>
          <a:p>
            <a:pPr lvl="2"/>
            <a:r>
              <a:rPr lang="en-US" sz="2000" noProof="0" dirty="0"/>
              <a:t>Third level</a:t>
            </a:r>
            <a:endParaRPr lang="en-US" noProof="0" dirty="0"/>
          </a:p>
          <a:p>
            <a:pPr lvl="3"/>
            <a:r>
              <a:rPr lang="en-US" noProof="0" dirty="0"/>
              <a:t>Fourth level</a:t>
            </a:r>
          </a:p>
          <a:p>
            <a:pPr lvl="4"/>
            <a:r>
              <a:rPr lang="en-US" noProof="0" dirty="0"/>
              <a:t>Fifth level</a:t>
            </a:r>
            <a:endParaRPr lang="en-CA" noProof="0" dirty="0"/>
          </a:p>
          <a:p>
            <a:pPr lvl="0"/>
            <a:endParaRPr lang="en-CA" noProof="0" dirty="0"/>
          </a:p>
        </p:txBody>
      </p:sp>
      <p:sp>
        <p:nvSpPr>
          <p:cNvPr id="6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303100533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864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33531567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23071918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61877277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2025-02-05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10510979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2025-02-05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37663700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2025-02-05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78372792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2025-02-05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98519172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2025-02-05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7712526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2025-02-05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77990623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0419931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C8D2C-1948-4B85-A0A3-8D17DBB6F9B6}" type="datetimeFigureOut">
              <a:rPr lang="en-CA" smtClean="0"/>
              <a:t>2025-02-05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910263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6.xml"/><Relationship Id="rId3" Type="http://schemas.openxmlformats.org/officeDocument/2006/relationships/slideLayout" Target="../slideLayouts/slideLayout21.xml"/><Relationship Id="rId7" Type="http://schemas.openxmlformats.org/officeDocument/2006/relationships/slideLayout" Target="../slideLayouts/slideLayout25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9.xml"/><Relationship Id="rId6" Type="http://schemas.openxmlformats.org/officeDocument/2006/relationships/slideLayout" Target="../slideLayouts/slideLayout24.xml"/><Relationship Id="rId11" Type="http://schemas.openxmlformats.org/officeDocument/2006/relationships/slideLayout" Target="../slideLayouts/slideLayout29.xml"/><Relationship Id="rId5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28.xml"/><Relationship Id="rId4" Type="http://schemas.openxmlformats.org/officeDocument/2006/relationships/slideLayout" Target="../slideLayouts/slideLayout22.xml"/><Relationship Id="rId9" Type="http://schemas.openxmlformats.org/officeDocument/2006/relationships/slideLayout" Target="../slideLayouts/slideLayout2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72D3760-0F99-410C-94D4-C360606EE4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5333BC6-9217-4320-BC1D-342900FE6A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8C6664-B7CF-4B7A-8930-1099745E882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C4745C-428B-4B0B-8F6A-602D577E8B0B}" type="datetimeFigureOut">
              <a:rPr lang="en-CA" smtClean="0"/>
              <a:pPr/>
              <a:t>2025-02-05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1AA91B-8DFC-4F01-8DE2-B11B3EE4E6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CE81F7-069D-46F6-946C-E922C9737A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9AB439-DE0E-4579-95AC-E350C482DFC4}" type="slidenum">
              <a:rPr lang="en-CA" smtClean="0"/>
              <a:pPr/>
              <a:t>‹#›</a:t>
            </a:fld>
            <a:endParaRPr lang="en-CA"/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D731AAF1-AA2F-6870-20D6-BA2C48E75D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1800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5B350F5A-C862-41BB-DF52-28173542BF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18702"/>
            <a:ext cx="227948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20900" algn="r"/>
                <a:tab pos="2971800" algn="ctr"/>
                <a:tab pos="5943600" algn="r"/>
              </a:tabLst>
            </a:pPr>
            <a:r>
              <a:rPr kumimoji="0" lang="en-US" altLang="en-US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1" name="Rectangle 2">
            <a:extLst>
              <a:ext uri="{FF2B5EF4-FFF2-40B4-BE49-F238E27FC236}">
                <a16:creationId xmlns:a16="http://schemas.microsoft.com/office/drawing/2014/main" id="{7351E504-6577-EDA9-5D1E-A07638CF67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  <p:sp>
        <p:nvSpPr>
          <p:cNvPr id="12" name="Rectangle 4">
            <a:extLst>
              <a:ext uri="{FF2B5EF4-FFF2-40B4-BE49-F238E27FC236}">
                <a16:creationId xmlns:a16="http://schemas.microsoft.com/office/drawing/2014/main" id="{92C7DFD8-C7C1-62B5-1781-6681040B0A23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" y="43934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 sz="1800"/>
          </a:p>
        </p:txBody>
      </p:sp>
      <p:sp>
        <p:nvSpPr>
          <p:cNvPr id="13" name="Rectangle 5">
            <a:extLst>
              <a:ext uri="{FF2B5EF4-FFF2-40B4-BE49-F238E27FC236}">
                <a16:creationId xmlns:a16="http://schemas.microsoft.com/office/drawing/2014/main" id="{1B9B28D2-497C-4A87-7FAE-902F912B82B9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318702"/>
            <a:ext cx="227948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120900" algn="r"/>
                <a:tab pos="2971800" algn="ctr"/>
                <a:tab pos="5943600" algn="r"/>
              </a:tabLst>
            </a:pPr>
            <a:r>
              <a:rPr kumimoji="0" lang="en-US" altLang="en-US" sz="12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endParaRPr kumimoji="0" lang="en-US" altLang="en-US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6" name="Rectangle 2">
            <a:extLst>
              <a:ext uri="{FF2B5EF4-FFF2-40B4-BE49-F238E27FC236}">
                <a16:creationId xmlns:a16="http://schemas.microsoft.com/office/drawing/2014/main" id="{F54D8593-B1FA-27FD-1B5E-DD9371D0425D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31605507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8" r:id="rId1"/>
    <p:sldLayoutId id="2147483659" r:id="rId2"/>
    <p:sldLayoutId id="2147483660" r:id="rId3"/>
    <p:sldLayoutId id="2147483661" r:id="rId4"/>
    <p:sldLayoutId id="2147483662" r:id="rId5"/>
    <p:sldLayoutId id="2147483663" r:id="rId6"/>
    <p:sldLayoutId id="2147483664" r:id="rId7"/>
    <p:sldLayoutId id="2147483665" r:id="rId8"/>
    <p:sldLayoutId id="2147483666" r:id="rId9"/>
    <p:sldLayoutId id="2147483667" r:id="rId10"/>
    <p:sldLayoutId id="2147483668" r:id="rId11"/>
    <p:sldLayoutId id="2147483649" r:id="rId12"/>
    <p:sldLayoutId id="2147483650" r:id="rId13"/>
    <p:sldLayoutId id="2147483653" r:id="rId14"/>
    <p:sldLayoutId id="2147483651" r:id="rId15"/>
    <p:sldLayoutId id="2147483656" r:id="rId16"/>
    <p:sldLayoutId id="2147483652" r:id="rId17"/>
    <p:sldLayoutId id="2147483654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3C8D2C-1948-4B85-A0A3-8D17DBB6F9B6}" type="datetimeFigureOut">
              <a:rPr lang="en-CA" smtClean="0"/>
              <a:t>2025-02-05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C7C71A-6CF9-4DAD-BCEB-C087DE24FE69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631347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  <p:sldLayoutId id="2147483678" r:id="rId2"/>
    <p:sldLayoutId id="2147483679" r:id="rId3"/>
    <p:sldLayoutId id="2147483680" r:id="rId4"/>
    <p:sldLayoutId id="2147483681" r:id="rId5"/>
    <p:sldLayoutId id="2147483682" r:id="rId6"/>
    <p:sldLayoutId id="2147483683" r:id="rId7"/>
    <p:sldLayoutId id="2147483684" r:id="rId8"/>
    <p:sldLayoutId id="2147483685" r:id="rId9"/>
    <p:sldLayoutId id="2147483686" r:id="rId10"/>
    <p:sldLayoutId id="214748368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9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3" Type="http://schemas.openxmlformats.org/officeDocument/2006/relationships/diagramLayout" Target="../diagrams/layout1.xml"/><Relationship Id="rId7" Type="http://schemas.openxmlformats.org/officeDocument/2006/relationships/diagramData" Target="../diagrams/data2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0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1.xml"/><Relationship Id="rId10" Type="http://schemas.openxmlformats.org/officeDocument/2006/relationships/diagramColors" Target="../diagrams/colors2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0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0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0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0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0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0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0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0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0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0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0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0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4.xml"/><Relationship Id="rId3" Type="http://schemas.openxmlformats.org/officeDocument/2006/relationships/diagramLayout" Target="../diagrams/layout3.xml"/><Relationship Id="rId7" Type="http://schemas.openxmlformats.org/officeDocument/2006/relationships/diagramData" Target="../diagrams/data4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0.xml"/><Relationship Id="rId6" Type="http://schemas.microsoft.com/office/2007/relationships/diagramDrawing" Target="../diagrams/drawing3.xml"/><Relationship Id="rId11" Type="http://schemas.microsoft.com/office/2007/relationships/diagramDrawing" Target="../diagrams/drawing4.xml"/><Relationship Id="rId5" Type="http://schemas.openxmlformats.org/officeDocument/2006/relationships/diagramColors" Target="../diagrams/colors3.xml"/><Relationship Id="rId10" Type="http://schemas.openxmlformats.org/officeDocument/2006/relationships/diagramColors" Target="../diagrams/colors4.xml"/><Relationship Id="rId4" Type="http://schemas.openxmlformats.org/officeDocument/2006/relationships/diagramQuickStyle" Target="../diagrams/quickStyle3.xml"/><Relationship Id="rId9" Type="http://schemas.openxmlformats.org/officeDocument/2006/relationships/diagramQuickStyle" Target="../diagrams/quickStyle4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4507308" y="3112705"/>
            <a:ext cx="6194904" cy="1254443"/>
          </a:xfrm>
        </p:spPr>
        <p:txBody>
          <a:bodyPr>
            <a:normAutofit/>
          </a:bodyPr>
          <a:lstStyle/>
          <a:p>
            <a:pPr algn="l"/>
            <a:r>
              <a:rPr lang="en-US" sz="3600" dirty="0"/>
              <a:t>APPH 226: </a:t>
            </a:r>
            <a:br>
              <a:rPr lang="en-US" sz="3600" dirty="0"/>
            </a:br>
            <a:r>
              <a:rPr lang="en-US" sz="4800" b="1" dirty="0"/>
              <a:t>Digital Radiography – DR 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subTitle" idx="1"/>
          </p:nvPr>
        </p:nvSpPr>
        <p:spPr>
          <a:xfrm>
            <a:off x="4804332" y="4451124"/>
            <a:ext cx="5974080" cy="568746"/>
          </a:xfrm>
        </p:spPr>
        <p:txBody>
          <a:bodyPr/>
          <a:lstStyle/>
          <a:p>
            <a:pPr algn="l"/>
            <a:r>
              <a:rPr lang="en-US" sz="2400" dirty="0"/>
              <a:t>Objectives: 4.1, 4.2, 4.3, 6.3</a:t>
            </a:r>
          </a:p>
        </p:txBody>
      </p:sp>
    </p:spTree>
    <p:extLst>
      <p:ext uri="{BB962C8B-B14F-4D97-AF65-F5344CB8AC3E}">
        <p14:creationId xmlns:p14="http://schemas.microsoft.com/office/powerpoint/2010/main" val="36502317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Direct Radiography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In direct radiography, a detector array replaces the Bucky assembly</a:t>
            </a:r>
          </a:p>
          <a:p>
            <a:r>
              <a:rPr lang="en-US" dirty="0"/>
              <a:t>If it is a film department, typically the entire x-ray unit will need to be replaced </a:t>
            </a:r>
          </a:p>
          <a:p>
            <a:r>
              <a:rPr lang="en-US" dirty="0"/>
              <a:t>This comes at a higher cost, which not all facilities can afford </a:t>
            </a:r>
          </a:p>
          <a:p>
            <a:r>
              <a:rPr lang="en-US" dirty="0"/>
              <a:t>It is a larger investment than implementing CR technology into an existing department</a:t>
            </a:r>
          </a:p>
          <a:p>
            <a:pPr marL="342900" lvl="1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173037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TFT Arrays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Most common DR detectors are based on TFT (thin-film transistor) arrays</a:t>
            </a:r>
          </a:p>
          <a:p>
            <a:r>
              <a:rPr lang="en-US" dirty="0"/>
              <a:t>Transistor amplifies the electrical signal, which is then stored as an electrical charge</a:t>
            </a:r>
          </a:p>
          <a:p>
            <a:r>
              <a:rPr lang="en-US" dirty="0"/>
              <a:t>When a high potential is applied, the signal can be released</a:t>
            </a:r>
          </a:p>
          <a:p>
            <a:r>
              <a:rPr lang="en-US" dirty="0"/>
              <a:t>Each row is connected to the activating potential, and each column to a device which measure the charge</a:t>
            </a:r>
          </a:p>
        </p:txBody>
      </p:sp>
    </p:spTree>
    <p:extLst>
      <p:ext uri="{BB962C8B-B14F-4D97-AF65-F5344CB8AC3E}">
        <p14:creationId xmlns:p14="http://schemas.microsoft.com/office/powerpoint/2010/main" val="27431336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TFT Arrays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The potential is applied row by row, the timing of the detected signal determines the position of the pixel where it originated</a:t>
            </a:r>
          </a:p>
          <a:p>
            <a:pPr lvl="1"/>
            <a:r>
              <a:rPr lang="en-US" dirty="0"/>
              <a:t>Like a grid-coordinate system</a:t>
            </a:r>
          </a:p>
          <a:p>
            <a:pPr lvl="1"/>
            <a:endParaRPr lang="en-US" dirty="0"/>
          </a:p>
          <a:p>
            <a:pPr lvl="1"/>
            <a:endParaRPr lang="en-US" dirty="0"/>
          </a:p>
          <a:p>
            <a:pPr lvl="1"/>
            <a:r>
              <a:rPr lang="en-US" dirty="0"/>
              <a:t>E.g. @ 3ms =  C1</a:t>
            </a:r>
          </a:p>
          <a:p>
            <a:pPr marL="342900" lvl="1" indent="0">
              <a:buNone/>
            </a:pPr>
            <a:r>
              <a:rPr lang="en-US" dirty="0"/>
              <a:t>	@ 12 </a:t>
            </a:r>
            <a:r>
              <a:rPr lang="en-US" dirty="0" err="1"/>
              <a:t>ms</a:t>
            </a:r>
            <a:r>
              <a:rPr lang="en-US" dirty="0"/>
              <a:t> = E2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9217563"/>
              </p:ext>
            </p:extLst>
          </p:nvPr>
        </p:nvGraphicFramePr>
        <p:xfrm>
          <a:off x="5833647" y="2918566"/>
          <a:ext cx="3343760" cy="329990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1797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1797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1797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1797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1797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1797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41797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41797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12488">
                <a:tc>
                  <a:txBody>
                    <a:bodyPr/>
                    <a:lstStyle/>
                    <a:p>
                      <a:pPr algn="ctr" fontAlgn="ctr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A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B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C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D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E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F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G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248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1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 dirty="0">
                          <a:effectLst/>
                        </a:rPr>
                        <a:t> 1ms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 dirty="0">
                          <a:effectLst/>
                        </a:rPr>
                        <a:t>2ms 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 dirty="0">
                          <a:effectLst/>
                        </a:rPr>
                        <a:t>3ms 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 dirty="0">
                          <a:effectLst/>
                        </a:rPr>
                        <a:t> 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 dirty="0">
                          <a:effectLst/>
                        </a:rPr>
                        <a:t> 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 dirty="0">
                          <a:effectLst/>
                        </a:rPr>
                        <a:t> 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 dirty="0">
                          <a:effectLst/>
                        </a:rPr>
                        <a:t> 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248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2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 dirty="0">
                          <a:effectLst/>
                        </a:rPr>
                        <a:t> 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 dirty="0">
                          <a:effectLst/>
                        </a:rPr>
                        <a:t> 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 dirty="0">
                          <a:effectLst/>
                        </a:rPr>
                        <a:t> 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 dirty="0">
                          <a:effectLst/>
                        </a:rPr>
                        <a:t> 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 dirty="0">
                          <a:effectLst/>
                        </a:rPr>
                        <a:t> 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1248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3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1248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4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1248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5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 dirty="0">
                          <a:effectLst/>
                        </a:rPr>
                        <a:t> 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1248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6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12488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7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 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 dirty="0">
                          <a:effectLst/>
                        </a:rPr>
                        <a:t> 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 dirty="0">
                          <a:effectLst/>
                        </a:rPr>
                        <a:t> 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699641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Flat Panel Detectors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Large 2D array of pixels fastened to a glass backing (substrate)</a:t>
            </a:r>
          </a:p>
          <a:p>
            <a:r>
              <a:rPr lang="en-US" dirty="0"/>
              <a:t>Array is very efficient – measures x-ray absorption instead of quantity of x-rays</a:t>
            </a:r>
          </a:p>
          <a:p>
            <a:r>
              <a:rPr lang="en-US" dirty="0"/>
              <a:t>An x-ray absorbing material is attached to the array</a:t>
            </a:r>
          </a:p>
          <a:p>
            <a:pPr lvl="1"/>
            <a:r>
              <a:rPr lang="en-US" dirty="0"/>
              <a:t>Choice of material determines whether this is direct conversion or indirect conversion DR</a:t>
            </a:r>
          </a:p>
          <a:p>
            <a:pPr lvl="2"/>
            <a:r>
              <a:rPr lang="en-US" sz="2400" b="1" dirty="0"/>
              <a:t>Photoconductors (Direct DR)</a:t>
            </a:r>
          </a:p>
          <a:p>
            <a:pPr lvl="3"/>
            <a:r>
              <a:rPr lang="en-US" sz="2200" dirty="0"/>
              <a:t>Absorbs x-rays and converts it into </a:t>
            </a:r>
            <a:r>
              <a:rPr lang="en-US" sz="2200" u="sng" dirty="0"/>
              <a:t>electrical charge</a:t>
            </a:r>
          </a:p>
          <a:p>
            <a:pPr lvl="2"/>
            <a:r>
              <a:rPr lang="en-US" sz="2400" b="1" dirty="0"/>
              <a:t>Scintillators (Indirect DR)</a:t>
            </a:r>
          </a:p>
          <a:p>
            <a:pPr lvl="3"/>
            <a:r>
              <a:rPr lang="en-US" sz="2200" dirty="0"/>
              <a:t>Absorbs x-rays and converts it into </a:t>
            </a:r>
            <a:r>
              <a:rPr lang="en-US" sz="2200" u="sng" dirty="0"/>
              <a:t>light 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773896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Two types of Detectors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600" dirty="0"/>
              <a:t>Direct Conversion</a:t>
            </a:r>
          </a:p>
          <a:p>
            <a:pPr lvl="1"/>
            <a:r>
              <a:rPr lang="en-US" sz="3200" dirty="0"/>
              <a:t>Immediate conversion into an electrical signal</a:t>
            </a:r>
          </a:p>
          <a:p>
            <a:pPr marL="342900" lvl="1" indent="0">
              <a:buNone/>
            </a:pPr>
            <a:endParaRPr lang="en-US" sz="3200" dirty="0"/>
          </a:p>
          <a:p>
            <a:r>
              <a:rPr lang="en-US" sz="3600" dirty="0"/>
              <a:t>Indirect Conversion </a:t>
            </a:r>
          </a:p>
          <a:p>
            <a:pPr lvl="1"/>
            <a:r>
              <a:rPr lang="en-US" sz="3200" dirty="0"/>
              <a:t>Two step process</a:t>
            </a:r>
          </a:p>
          <a:p>
            <a:pPr lvl="2"/>
            <a:r>
              <a:rPr lang="en-US" sz="2800" dirty="0"/>
              <a:t>Step 1: X-rays converted to light</a:t>
            </a:r>
          </a:p>
          <a:p>
            <a:pPr lvl="2"/>
            <a:r>
              <a:rPr lang="en-US" sz="2800" dirty="0"/>
              <a:t>Step 2: Light converted to an electrical signal</a:t>
            </a:r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4248547373"/>
              </p:ext>
            </p:extLst>
          </p:nvPr>
        </p:nvGraphicFramePr>
        <p:xfrm>
          <a:off x="3809950" y="4328091"/>
          <a:ext cx="5615836" cy="34129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3168192104"/>
              </p:ext>
            </p:extLst>
          </p:nvPr>
        </p:nvGraphicFramePr>
        <p:xfrm>
          <a:off x="5680504" y="2898036"/>
          <a:ext cx="3745282" cy="143005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23606616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Direct Conversion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Directly converts incoming x-ray photons to an electronic digital signal</a:t>
            </a:r>
          </a:p>
          <a:p>
            <a:pPr lvl="1"/>
            <a:r>
              <a:rPr lang="en-US" dirty="0"/>
              <a:t>Often referred to as a direct DR system</a:t>
            </a:r>
          </a:p>
          <a:p>
            <a:r>
              <a:rPr lang="en-US" dirty="0"/>
              <a:t>Uses amorphous selenium (a-Se) on a TFT (thin film transistor) array</a:t>
            </a:r>
          </a:p>
          <a:p>
            <a:r>
              <a:rPr lang="en-US" dirty="0"/>
              <a:t>Active layer is amorphous selenium</a:t>
            </a:r>
          </a:p>
          <a:p>
            <a:pPr lvl="1"/>
            <a:r>
              <a:rPr lang="en-US" dirty="0"/>
              <a:t>Semi-conductor with excellent ability to detect x-rays </a:t>
            </a:r>
          </a:p>
          <a:p>
            <a:pPr lvl="1"/>
            <a:r>
              <a:rPr lang="en-US" dirty="0"/>
              <a:t>Selenium layer is sandwiched between charged electrodes</a:t>
            </a:r>
          </a:p>
          <a:p>
            <a:pPr marL="342900" lvl="1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1026" name="Picture 2" descr="Cross-section of an amorphous selenium (a-Se) detector for direct digitalâ¦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2795" y="4509116"/>
            <a:ext cx="5146410" cy="1802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2141853" y="6427614"/>
            <a:ext cx="8075211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/>
              <a:t>https://ars.els-cdn.com/content/image/3-s2.0-B9780702028441500090-f05-09-9780702028441.jpg</a:t>
            </a:r>
          </a:p>
        </p:txBody>
      </p:sp>
    </p:spTree>
    <p:extLst>
      <p:ext uri="{BB962C8B-B14F-4D97-AF65-F5344CB8AC3E}">
        <p14:creationId xmlns:p14="http://schemas.microsoft.com/office/powerpoint/2010/main" val="401072081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Direct Conversion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dirty="0"/>
              <a:t>Before the exposure is taken, a charge is applied from the top surface of the selenium layer</a:t>
            </a:r>
          </a:p>
          <a:p>
            <a:r>
              <a:rPr lang="en-US" sz="2400" dirty="0"/>
              <a:t>During exposure, x-rays are absorbed by the selenium layer and electric charges are created in proportion to the exposure received</a:t>
            </a:r>
          </a:p>
          <a:p>
            <a:pPr lvl="1"/>
            <a:r>
              <a:rPr lang="en-US" sz="2000" dirty="0"/>
              <a:t>X-rays will cause ionization (positive and negative charges) in the selenium layer</a:t>
            </a:r>
          </a:p>
          <a:p>
            <a:r>
              <a:rPr lang="en-US" sz="2400" dirty="0"/>
              <a:t>Due to the influence of the electrodes, the positive charges are drawn to the electrodes at the bottom of the selenium layer</a:t>
            </a:r>
          </a:p>
          <a:p>
            <a:r>
              <a:rPr lang="en-US" sz="2400" dirty="0"/>
              <a:t>Charges are collected by a storage capacitor, then the TFT reads the signal line by line and sends it to the computer for processing</a:t>
            </a:r>
          </a:p>
        </p:txBody>
      </p:sp>
    </p:spTree>
    <p:extLst>
      <p:ext uri="{BB962C8B-B14F-4D97-AF65-F5344CB8AC3E}">
        <p14:creationId xmlns:p14="http://schemas.microsoft.com/office/powerpoint/2010/main" val="9545799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Direct Conversion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6925" y="1382712"/>
            <a:ext cx="8698149" cy="5110163"/>
          </a:xfrm>
        </p:spPr>
      </p:pic>
    </p:spTree>
    <p:extLst>
      <p:ext uri="{BB962C8B-B14F-4D97-AF65-F5344CB8AC3E}">
        <p14:creationId xmlns:p14="http://schemas.microsoft.com/office/powerpoint/2010/main" val="179679515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Sequence of Image Formation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AutoNum type="arabicPeriod"/>
            </a:pPr>
            <a:r>
              <a:rPr lang="en-US" dirty="0"/>
              <a:t>X-ray photon absorbed by a-Se photoconductor</a:t>
            </a:r>
          </a:p>
          <a:p>
            <a:pPr marL="857250" lvl="1" indent="-514350">
              <a:buAutoNum type="arabicPeriod"/>
            </a:pPr>
            <a:r>
              <a:rPr lang="en-US" dirty="0"/>
              <a:t>X-rays cause ionization (negative and positive charges collected)</a:t>
            </a:r>
          </a:p>
          <a:p>
            <a:pPr marL="514350" indent="-514350">
              <a:buAutoNum type="arabicPeriod"/>
            </a:pPr>
            <a:r>
              <a:rPr lang="en-US" dirty="0"/>
              <a:t>Electrode at the surface is positive, attracts and discards the electrons</a:t>
            </a:r>
          </a:p>
          <a:p>
            <a:pPr marL="514350" indent="-514350">
              <a:buAutoNum type="arabicPeriod"/>
            </a:pPr>
            <a:r>
              <a:rPr lang="en-US" dirty="0"/>
              <a:t>Charge storage capacitor is at the bottom, attracts the positive charges – the positive charges create the latent image</a:t>
            </a:r>
          </a:p>
          <a:p>
            <a:pPr marL="514350" indent="-514350">
              <a:buAutoNum type="arabicPeriod"/>
            </a:pPr>
            <a:r>
              <a:rPr lang="en-US" dirty="0"/>
              <a:t>Latent image (stored in capacitor) is read by TFT line by line</a:t>
            </a:r>
          </a:p>
          <a:p>
            <a:pPr marL="514350" indent="-514350">
              <a:buAutoNum type="arabicPeriod"/>
            </a:pPr>
            <a:r>
              <a:rPr lang="en-US" dirty="0"/>
              <a:t>TFT sends the signal (image information) to the computer for processing</a:t>
            </a:r>
          </a:p>
        </p:txBody>
      </p:sp>
    </p:spTree>
    <p:extLst>
      <p:ext uri="{BB962C8B-B14F-4D97-AF65-F5344CB8AC3E}">
        <p14:creationId xmlns:p14="http://schemas.microsoft.com/office/powerpoint/2010/main" val="342175636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irect digital radiography equipment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315296" y="1514474"/>
            <a:ext cx="7561408" cy="32514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2620028" y="4927955"/>
            <a:ext cx="7561408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/>
              <a:t>https://www.radiologycafe.com/images/physics/xray-directdr.png</a:t>
            </a:r>
          </a:p>
        </p:txBody>
      </p:sp>
    </p:spTree>
    <p:extLst>
      <p:ext uri="{BB962C8B-B14F-4D97-AF65-F5344CB8AC3E}">
        <p14:creationId xmlns:p14="http://schemas.microsoft.com/office/powerpoint/2010/main" val="80508277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Indirect Conversion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Two types: </a:t>
            </a:r>
          </a:p>
          <a:p>
            <a:pPr lvl="1"/>
            <a:r>
              <a:rPr lang="en-US" dirty="0"/>
              <a:t>Utilizes flat panel TFT detector</a:t>
            </a:r>
          </a:p>
          <a:p>
            <a:pPr lvl="1"/>
            <a:r>
              <a:rPr lang="en-US" dirty="0"/>
              <a:t>Utilizes a CCD (charged coupled device)</a:t>
            </a:r>
          </a:p>
          <a:p>
            <a:r>
              <a:rPr lang="en-US" dirty="0"/>
              <a:t>Both require a </a:t>
            </a:r>
            <a:r>
              <a:rPr lang="en-US" u="sng" dirty="0"/>
              <a:t>scintillator</a:t>
            </a:r>
            <a:r>
              <a:rPr lang="en-US" dirty="0"/>
              <a:t> to convert x-ray photons to light</a:t>
            </a:r>
          </a:p>
          <a:p>
            <a:pPr lvl="2"/>
            <a:r>
              <a:rPr lang="en-US" dirty="0"/>
              <a:t>CsI (Cesium Iodide)</a:t>
            </a:r>
          </a:p>
          <a:p>
            <a:pPr lvl="2"/>
            <a:r>
              <a:rPr lang="en-US" dirty="0"/>
              <a:t>Gd</a:t>
            </a:r>
            <a:r>
              <a:rPr lang="en-US" baseline="-25000" dirty="0"/>
              <a:t>2</a:t>
            </a:r>
            <a:r>
              <a:rPr lang="en-US" dirty="0"/>
              <a:t>O</a:t>
            </a:r>
            <a:r>
              <a:rPr lang="en-US" baseline="-25000" dirty="0"/>
              <a:t>2</a:t>
            </a:r>
            <a:r>
              <a:rPr lang="en-US" dirty="0"/>
              <a:t>S (Gadolinium Oxysulfide)</a:t>
            </a:r>
          </a:p>
          <a:p>
            <a:r>
              <a:rPr lang="en-US" dirty="0"/>
              <a:t>Difference is how the light is converted to an electrical signal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3215671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Cesium Iodide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7802880" cy="4351338"/>
          </a:xfrm>
        </p:spPr>
        <p:txBody>
          <a:bodyPr>
            <a:normAutofit/>
          </a:bodyPr>
          <a:lstStyle/>
          <a:p>
            <a:r>
              <a:rPr lang="en-US" sz="2400" dirty="0"/>
              <a:t>Light is produced </a:t>
            </a:r>
            <a:r>
              <a:rPr lang="en-US" sz="2400" dirty="0" err="1"/>
              <a:t>isotropically</a:t>
            </a:r>
            <a:endParaRPr lang="en-US" sz="2400" dirty="0"/>
          </a:p>
          <a:p>
            <a:r>
              <a:rPr lang="en-US" sz="2400" dirty="0"/>
              <a:t>CsI is manufactured by growing very thin structured crystals perpendicular to detector surface</a:t>
            </a:r>
          </a:p>
          <a:p>
            <a:pPr lvl="1"/>
            <a:r>
              <a:rPr lang="en-US" sz="2000" dirty="0"/>
              <a:t>Works like fiber optics, directs light</a:t>
            </a:r>
          </a:p>
          <a:p>
            <a:pPr lvl="1"/>
            <a:r>
              <a:rPr lang="en-US" sz="2000" dirty="0"/>
              <a:t>Allows for higher spatial resolution, due to less light spread </a:t>
            </a:r>
          </a:p>
          <a:p>
            <a:pPr lvl="1"/>
            <a:r>
              <a:rPr lang="en-US" sz="2000" dirty="0"/>
              <a:t>Needles absorb the x-rays and convert into light, channeling it to the TFT</a:t>
            </a:r>
          </a:p>
          <a:p>
            <a:r>
              <a:rPr lang="en-US" sz="2400" dirty="0"/>
              <a:t>In the past, could not be used on portable detectors due to delicate nature of crystal structure</a:t>
            </a:r>
          </a:p>
          <a:p>
            <a:r>
              <a:rPr lang="en-US" sz="2400" dirty="0"/>
              <a:t>With advances in technology, it can be used portably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5874E90-57E7-4D88-83A9-01080165B3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60124" y="2270760"/>
            <a:ext cx="2989916" cy="29899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185600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Gadolinium </a:t>
            </a:r>
            <a:r>
              <a:rPr lang="en-US" dirty="0" err="1"/>
              <a:t>Oxysulfide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Gd</a:t>
            </a:r>
            <a:r>
              <a:rPr lang="en-US" baseline="-25000" dirty="0"/>
              <a:t>2</a:t>
            </a:r>
            <a:r>
              <a:rPr lang="en-US" dirty="0"/>
              <a:t>O</a:t>
            </a:r>
            <a:r>
              <a:rPr lang="en-US" baseline="-25000" dirty="0"/>
              <a:t>2</a:t>
            </a:r>
            <a:r>
              <a:rPr lang="en-US" dirty="0"/>
              <a:t>S is considered a turbid phosphor, crystals are bound with polyurethane in an unstructured layer</a:t>
            </a:r>
          </a:p>
          <a:p>
            <a:r>
              <a:rPr lang="en-US" dirty="0"/>
              <a:t>Crystal layer filled with air pockets where light could escape</a:t>
            </a:r>
          </a:p>
          <a:p>
            <a:r>
              <a:rPr lang="en-US" dirty="0"/>
              <a:t>Light can escape laterally before reaching TFT </a:t>
            </a:r>
          </a:p>
          <a:p>
            <a:pPr lvl="1"/>
            <a:r>
              <a:rPr lang="en-US" dirty="0"/>
              <a:t>Decreases efficiency of phosphor and lowers spatial resolution</a:t>
            </a:r>
          </a:p>
          <a:p>
            <a:pPr lvl="1"/>
            <a:r>
              <a:rPr lang="en-US" dirty="0"/>
              <a:t>More scattered light produced</a:t>
            </a:r>
          </a:p>
          <a:p>
            <a:r>
              <a:rPr lang="en-US" dirty="0"/>
              <a:t>Great for rugged applications – not as delicate as CsI</a:t>
            </a:r>
          </a:p>
        </p:txBody>
      </p:sp>
    </p:spTree>
    <p:extLst>
      <p:ext uri="{BB962C8B-B14F-4D97-AF65-F5344CB8AC3E}">
        <p14:creationId xmlns:p14="http://schemas.microsoft.com/office/powerpoint/2010/main" val="409547154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282" y="1253331"/>
            <a:ext cx="4897355" cy="4351338"/>
          </a:xfr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33579" y="1253331"/>
            <a:ext cx="4897355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403120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Indirect Conversion - TFT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/>
              <a:t>X-ray photons converted to light</a:t>
            </a:r>
          </a:p>
          <a:p>
            <a:pPr lvl="1"/>
            <a:r>
              <a:rPr lang="en-US" dirty="0"/>
              <a:t>X-rays hit phosphor (CsI or Gd</a:t>
            </a:r>
            <a:r>
              <a:rPr lang="en-US" baseline="-25000" dirty="0"/>
              <a:t>2</a:t>
            </a:r>
            <a:r>
              <a:rPr lang="en-US" dirty="0"/>
              <a:t>O</a:t>
            </a:r>
            <a:r>
              <a:rPr lang="en-US" baseline="-25000" dirty="0"/>
              <a:t>2</a:t>
            </a:r>
            <a:r>
              <a:rPr lang="en-US" dirty="0"/>
              <a:t>S), which rapidly absorb x-rays and produce light</a:t>
            </a:r>
          </a:p>
          <a:p>
            <a:pPr lvl="2"/>
            <a:r>
              <a:rPr lang="en-US" dirty="0"/>
              <a:t>Scintillation layer</a:t>
            </a:r>
          </a:p>
          <a:p>
            <a:r>
              <a:rPr lang="en-US" dirty="0"/>
              <a:t>Light converted to an electrical signal</a:t>
            </a:r>
          </a:p>
          <a:p>
            <a:pPr lvl="1"/>
            <a:r>
              <a:rPr lang="en-US" dirty="0" err="1"/>
              <a:t>Photodetector</a:t>
            </a:r>
            <a:r>
              <a:rPr lang="en-US" dirty="0"/>
              <a:t> (amorphous silicon)</a:t>
            </a:r>
          </a:p>
          <a:p>
            <a:pPr lvl="1"/>
            <a:r>
              <a:rPr lang="en-US" dirty="0"/>
              <a:t>Light hits photosensitive array made up of tiny pixels, and is converted into electrical charges</a:t>
            </a:r>
          </a:p>
          <a:p>
            <a:pPr lvl="2"/>
            <a:r>
              <a:rPr lang="en-US" dirty="0"/>
              <a:t>Each pixel contains a </a:t>
            </a:r>
          </a:p>
          <a:p>
            <a:pPr lvl="3"/>
            <a:r>
              <a:rPr lang="en-US" dirty="0"/>
              <a:t>photodiode face to absorb light and generate electrical charges</a:t>
            </a:r>
          </a:p>
          <a:p>
            <a:pPr lvl="3"/>
            <a:r>
              <a:rPr lang="en-US" dirty="0"/>
              <a:t>TFT embedded into it</a:t>
            </a:r>
          </a:p>
          <a:p>
            <a:pPr lvl="1"/>
            <a:r>
              <a:rPr lang="en-US" dirty="0"/>
              <a:t>TFT isolates each pixel element and reacts like a switch to send the electrical charges to the image processor</a:t>
            </a:r>
          </a:p>
        </p:txBody>
      </p:sp>
    </p:spTree>
    <p:extLst>
      <p:ext uri="{BB962C8B-B14F-4D97-AF65-F5344CB8AC3E}">
        <p14:creationId xmlns:p14="http://schemas.microsoft.com/office/powerpoint/2010/main" val="14822887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587" y="2026920"/>
            <a:ext cx="10894833" cy="2523014"/>
          </a:xfrm>
        </p:spPr>
      </p:pic>
    </p:spTree>
    <p:extLst>
      <p:ext uri="{BB962C8B-B14F-4D97-AF65-F5344CB8AC3E}">
        <p14:creationId xmlns:p14="http://schemas.microsoft.com/office/powerpoint/2010/main" val="330918316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Image Formation Process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514350" indent="-514350">
              <a:buAutoNum type="arabicPeriod"/>
            </a:pPr>
            <a:r>
              <a:rPr lang="en-US" dirty="0"/>
              <a:t>X-rays interact with scintillator (CsI or Gd</a:t>
            </a:r>
            <a:r>
              <a:rPr lang="en-US" baseline="-25000" dirty="0"/>
              <a:t>2</a:t>
            </a:r>
            <a:r>
              <a:rPr lang="en-US" dirty="0"/>
              <a:t>O</a:t>
            </a:r>
            <a:r>
              <a:rPr lang="en-US" baseline="-25000" dirty="0"/>
              <a:t>2</a:t>
            </a:r>
            <a:r>
              <a:rPr lang="en-US" dirty="0"/>
              <a:t>S), which absorb the x-rays and release  light photons</a:t>
            </a:r>
          </a:p>
          <a:p>
            <a:pPr marL="514350" indent="-514350">
              <a:buAutoNum type="arabicPeriod"/>
            </a:pPr>
            <a:r>
              <a:rPr lang="en-US" dirty="0"/>
              <a:t>Light photons are detected by the photodiodes and the signal is amplified</a:t>
            </a:r>
          </a:p>
          <a:p>
            <a:pPr marL="514350" indent="-514350">
              <a:buAutoNum type="arabicPeriod"/>
            </a:pPr>
            <a:r>
              <a:rPr lang="en-US" dirty="0"/>
              <a:t>Signal/charge is stored in the storage capacitors located in each pixel</a:t>
            </a:r>
          </a:p>
          <a:p>
            <a:pPr marL="514350" indent="-514350">
              <a:buAutoNum type="arabicPeriod"/>
            </a:pPr>
            <a:r>
              <a:rPr lang="en-US" dirty="0"/>
              <a:t>Latent image information is read out sequentially to TFT that produces voltage signal</a:t>
            </a:r>
          </a:p>
          <a:p>
            <a:pPr marL="514350" indent="-514350">
              <a:buAutoNum type="arabicPeriod"/>
            </a:pPr>
            <a:r>
              <a:rPr lang="en-US" dirty="0"/>
              <a:t>Resulting voltage signal from TFT is digitized and transferred to the computer for processing</a:t>
            </a:r>
          </a:p>
        </p:txBody>
      </p:sp>
    </p:spTree>
    <p:extLst>
      <p:ext uri="{BB962C8B-B14F-4D97-AF65-F5344CB8AC3E}">
        <p14:creationId xmlns:p14="http://schemas.microsoft.com/office/powerpoint/2010/main" val="78308084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Fill Factor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Fill Factor: the % of the pixel face that is sensitive to x-rays</a:t>
            </a:r>
          </a:p>
          <a:p>
            <a:pPr lvl="1"/>
            <a:r>
              <a:rPr lang="en-US" dirty="0"/>
              <a:t>Refers to the ‘sensing’ area compared to the ‘non-sensing’ area</a:t>
            </a:r>
          </a:p>
          <a:p>
            <a:r>
              <a:rPr lang="en-US" dirty="0"/>
              <a:t>Detector electronics that aren’t sensitive to x-rays take up a certain amount of space</a:t>
            </a:r>
          </a:p>
          <a:p>
            <a:r>
              <a:rPr lang="en-US" dirty="0"/>
              <a:t>If one pixel is magnified, a large portion is covered by electronic components and wires</a:t>
            </a:r>
          </a:p>
          <a:p>
            <a:r>
              <a:rPr lang="en-US" dirty="0"/>
              <a:t>Fill factor is approximately 80%, meaning 20% of the x-ray beam does not contribute to the image</a:t>
            </a:r>
          </a:p>
          <a:p>
            <a:pPr lvl="1"/>
            <a:r>
              <a:rPr lang="en-US" dirty="0"/>
              <a:t>Can be improved by using larger pixel sizes, but this would be at the expense of spatial resolution</a:t>
            </a:r>
          </a:p>
        </p:txBody>
      </p:sp>
    </p:spTree>
    <p:extLst>
      <p:ext uri="{BB962C8B-B14F-4D97-AF65-F5344CB8AC3E}">
        <p14:creationId xmlns:p14="http://schemas.microsoft.com/office/powerpoint/2010/main" val="101823904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Fill Factor</a:t>
            </a:r>
          </a:p>
        </p:txBody>
      </p:sp>
      <p:pic>
        <p:nvPicPr>
          <p:cNvPr id="4" name="Content Placeholder 3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/>
        </p:blipFill>
        <p:spPr bwMode="auto">
          <a:xfrm>
            <a:off x="838200" y="1473522"/>
            <a:ext cx="5234692" cy="435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Content Placeholder 3">
            <a:extLst>
              <a:ext uri="{FF2B5EF4-FFF2-40B4-BE49-F238E27FC236}">
                <a16:creationId xmlns:a16="http://schemas.microsoft.com/office/drawing/2014/main" id="{BB786BDD-7769-471C-85CF-6D747F48EC1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7001" y="1473522"/>
            <a:ext cx="4193231" cy="41932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812348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CCD (Charge Coupled Device)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5913120" cy="4351338"/>
          </a:xfrm>
        </p:spPr>
        <p:txBody>
          <a:bodyPr>
            <a:normAutofit lnSpcReduction="10000"/>
          </a:bodyPr>
          <a:lstStyle/>
          <a:p>
            <a:r>
              <a:rPr lang="en-US" dirty="0"/>
              <a:t>Is a photodetector and electronics embedded into a silicon chip</a:t>
            </a:r>
          </a:p>
          <a:p>
            <a:pPr lvl="1"/>
            <a:r>
              <a:rPr lang="en-US" dirty="0"/>
              <a:t>Device that converts visible light into an electric charge and stores it in a sequential pattern</a:t>
            </a:r>
          </a:p>
          <a:p>
            <a:pPr lvl="1"/>
            <a:r>
              <a:rPr lang="en-US" dirty="0"/>
              <a:t>Stored charge is then released line by line to the ADC (Analog to digital converter)</a:t>
            </a:r>
          </a:p>
          <a:p>
            <a:pPr lvl="1"/>
            <a:r>
              <a:rPr lang="en-US" dirty="0"/>
              <a:t>Light from the scintillator must be optically coupled to the CCD sensor via lenses or fiber optics</a:t>
            </a:r>
          </a:p>
          <a:p>
            <a:pPr lvl="1"/>
            <a:r>
              <a:rPr lang="en-US" dirty="0"/>
              <a:t>Electric signal from CCD is then sent to the computer for image processing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C9C60FB6-2654-429B-8223-E861E212EE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1388" y="1825625"/>
            <a:ext cx="4648652" cy="36165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700525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CCD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6629400" cy="4351338"/>
          </a:xfrm>
        </p:spPr>
        <p:txBody>
          <a:bodyPr>
            <a:normAutofit lnSpcReduction="10000"/>
          </a:bodyPr>
          <a:lstStyle/>
          <a:p>
            <a:r>
              <a:rPr lang="en-US" dirty="0"/>
              <a:t>Is very small, works well in many applications to DR</a:t>
            </a:r>
          </a:p>
          <a:p>
            <a:r>
              <a:rPr lang="en-US" dirty="0"/>
              <a:t>Very small pixel sizes 100x100 µm</a:t>
            </a:r>
          </a:p>
          <a:p>
            <a:r>
              <a:rPr lang="en-US" dirty="0"/>
              <a:t>Built to be as efficient as possible</a:t>
            </a:r>
          </a:p>
          <a:p>
            <a:pPr lvl="1"/>
            <a:r>
              <a:rPr lang="en-US" dirty="0"/>
              <a:t>Polysilicon layer must allow as much light through it as possible </a:t>
            </a:r>
          </a:p>
          <a:p>
            <a:pPr lvl="1"/>
            <a:r>
              <a:rPr lang="en-US" dirty="0"/>
              <a:t>Spectrum sensitivity of CCD must match output of phosphor – color matching</a:t>
            </a:r>
          </a:p>
          <a:p>
            <a:r>
              <a:rPr lang="en-US" dirty="0"/>
              <a:t>Can assemble multiple CCDs together for the purpose of viewing a larger area (array)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9520" y="2393170"/>
            <a:ext cx="4385478" cy="27427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10842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CCD (Charge Coupled Device)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690688"/>
            <a:ext cx="7800517" cy="4351338"/>
          </a:xfrm>
        </p:spPr>
        <p:txBody>
          <a:bodyPr>
            <a:normAutofit lnSpcReduction="10000"/>
          </a:bodyPr>
          <a:lstStyle/>
          <a:p>
            <a:r>
              <a:rPr lang="en-US" dirty="0"/>
              <a:t>How it works is that the x-rays interact with a scintillation material </a:t>
            </a:r>
            <a:r>
              <a:rPr lang="en-US" sz="2400" dirty="0"/>
              <a:t>(</a:t>
            </a:r>
            <a:r>
              <a:rPr lang="en-US" dirty="0"/>
              <a:t>CsI or Gd</a:t>
            </a:r>
            <a:r>
              <a:rPr lang="en-US" baseline="-25000" dirty="0"/>
              <a:t>2</a:t>
            </a:r>
            <a:r>
              <a:rPr lang="en-US" dirty="0"/>
              <a:t>O</a:t>
            </a:r>
            <a:r>
              <a:rPr lang="en-US" baseline="-25000" dirty="0"/>
              <a:t>2</a:t>
            </a:r>
            <a:r>
              <a:rPr lang="en-US" dirty="0"/>
              <a:t>S) which will then emit light</a:t>
            </a:r>
          </a:p>
          <a:p>
            <a:r>
              <a:rPr lang="en-US" dirty="0"/>
              <a:t>Lenses or </a:t>
            </a:r>
            <a:r>
              <a:rPr lang="en-US" dirty="0" err="1"/>
              <a:t>fiberoptics</a:t>
            </a:r>
            <a:r>
              <a:rPr lang="en-US" dirty="0"/>
              <a:t> are used to focus the light onto the CCD chip</a:t>
            </a:r>
          </a:p>
          <a:p>
            <a:pPr lvl="1"/>
            <a:r>
              <a:rPr lang="en-US" sz="1800" dirty="0"/>
              <a:t>Efficiency of the transportation of light to the chip is important – affects noise</a:t>
            </a:r>
          </a:p>
          <a:p>
            <a:pPr lvl="1"/>
            <a:r>
              <a:rPr lang="en-US" sz="1800" dirty="0"/>
              <a:t>Ideal to have more light sent to the chip, and less noise- higher efficiency system</a:t>
            </a:r>
          </a:p>
          <a:p>
            <a:pPr lvl="1"/>
            <a:r>
              <a:rPr lang="en-US" sz="1800" dirty="0"/>
              <a:t>Can affect distortion</a:t>
            </a:r>
          </a:p>
          <a:p>
            <a:r>
              <a:rPr lang="en-US" dirty="0"/>
              <a:t>Charge is stored in a sequential pattern, and eventually released to the ADC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6A7F0655-B82D-8391-A6FD-01C89D0A075D}"/>
              </a:ext>
            </a:extLst>
          </p:cNvPr>
          <p:cNvGrpSpPr/>
          <p:nvPr/>
        </p:nvGrpSpPr>
        <p:grpSpPr>
          <a:xfrm>
            <a:off x="9621695" y="1891447"/>
            <a:ext cx="1935480" cy="3759177"/>
            <a:chOff x="6720840" y="850923"/>
            <a:chExt cx="1935480" cy="3759177"/>
          </a:xfrm>
        </p:grpSpPr>
        <p:sp>
          <p:nvSpPr>
            <p:cNvPr id="8" name="Trapezoid 7">
              <a:extLst>
                <a:ext uri="{FF2B5EF4-FFF2-40B4-BE49-F238E27FC236}">
                  <a16:creationId xmlns:a16="http://schemas.microsoft.com/office/drawing/2014/main" id="{8BD5BE9B-ABE4-4E3D-80EE-87C051204185}"/>
                </a:ext>
              </a:extLst>
            </p:cNvPr>
            <p:cNvSpPr/>
            <p:nvPr/>
          </p:nvSpPr>
          <p:spPr>
            <a:xfrm rot="10800000">
              <a:off x="6720840" y="3154681"/>
              <a:ext cx="1935480" cy="1005838"/>
            </a:xfrm>
            <a:prstGeom prst="trapezoid">
              <a:avLst>
                <a:gd name="adj" fmla="val 62704"/>
              </a:avLst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tx1"/>
                </a:solidFill>
              </a:endParaRPr>
            </a:p>
          </p:txBody>
        </p:sp>
        <p:grpSp>
          <p:nvGrpSpPr>
            <p:cNvPr id="4" name="Group 3">
              <a:extLst>
                <a:ext uri="{FF2B5EF4-FFF2-40B4-BE49-F238E27FC236}">
                  <a16:creationId xmlns:a16="http://schemas.microsoft.com/office/drawing/2014/main" id="{2F249CA2-4E94-7E24-439D-EFD123B0F1B3}"/>
                </a:ext>
              </a:extLst>
            </p:cNvPr>
            <p:cNvGrpSpPr/>
            <p:nvPr/>
          </p:nvGrpSpPr>
          <p:grpSpPr>
            <a:xfrm>
              <a:off x="6720840" y="850923"/>
              <a:ext cx="1935480" cy="3759177"/>
              <a:chOff x="6720840" y="850923"/>
              <a:chExt cx="1935480" cy="3759177"/>
            </a:xfrm>
          </p:grpSpPr>
          <p:sp>
            <p:nvSpPr>
              <p:cNvPr id="5" name="Isosceles Triangle 4">
                <a:extLst>
                  <a:ext uri="{FF2B5EF4-FFF2-40B4-BE49-F238E27FC236}">
                    <a16:creationId xmlns:a16="http://schemas.microsoft.com/office/drawing/2014/main" id="{8F7C10B9-C404-45BF-84A7-2BD9ADE7CF26}"/>
                  </a:ext>
                </a:extLst>
              </p:cNvPr>
              <p:cNvSpPr/>
              <p:nvPr/>
            </p:nvSpPr>
            <p:spPr>
              <a:xfrm>
                <a:off x="6720840" y="850923"/>
                <a:ext cx="1935480" cy="1854177"/>
              </a:xfrm>
              <a:prstGeom prst="triangle">
                <a:avLst/>
              </a:prstGeom>
              <a:solidFill>
                <a:srgbClr val="92D05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1400" dirty="0">
                    <a:solidFill>
                      <a:schemeClr val="tx1"/>
                    </a:solidFill>
                  </a:rPr>
                  <a:t>X-ray beam/ photons</a:t>
                </a:r>
              </a:p>
            </p:txBody>
          </p:sp>
          <p:sp>
            <p:nvSpPr>
              <p:cNvPr id="6" name="Rectangle 5">
                <a:extLst>
                  <a:ext uri="{FF2B5EF4-FFF2-40B4-BE49-F238E27FC236}">
                    <a16:creationId xmlns:a16="http://schemas.microsoft.com/office/drawing/2014/main" id="{4DFC6511-061F-476B-AF9E-70523CD15BCB}"/>
                  </a:ext>
                </a:extLst>
              </p:cNvPr>
              <p:cNvSpPr/>
              <p:nvPr/>
            </p:nvSpPr>
            <p:spPr>
              <a:xfrm>
                <a:off x="6720840" y="2781300"/>
                <a:ext cx="1935480" cy="35052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sz="1600" dirty="0">
                    <a:solidFill>
                      <a:schemeClr val="tx1"/>
                    </a:solidFill>
                  </a:rPr>
                  <a:t>scintillator</a:t>
                </a:r>
                <a:endParaRPr lang="en-US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7" name="Rectangle 6">
                <a:extLst>
                  <a:ext uri="{FF2B5EF4-FFF2-40B4-BE49-F238E27FC236}">
                    <a16:creationId xmlns:a16="http://schemas.microsoft.com/office/drawing/2014/main" id="{133052C6-A32A-4C4A-9349-A3376E9C4CE3}"/>
                  </a:ext>
                </a:extLst>
              </p:cNvPr>
              <p:cNvSpPr/>
              <p:nvPr/>
            </p:nvSpPr>
            <p:spPr>
              <a:xfrm>
                <a:off x="7345680" y="4191000"/>
                <a:ext cx="708659" cy="419100"/>
              </a:xfrm>
              <a:prstGeom prst="rect">
                <a:avLst/>
              </a:prstGeom>
              <a:solidFill>
                <a:srgbClr val="71DAFF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dirty="0">
                    <a:solidFill>
                      <a:schemeClr val="tx1"/>
                    </a:solidFill>
                  </a:rPr>
                  <a:t>CCD</a:t>
                </a:r>
              </a:p>
            </p:txBody>
          </p:sp>
          <p:cxnSp>
            <p:nvCxnSpPr>
              <p:cNvPr id="10" name="Straight Arrow Connector 9">
                <a:extLst>
                  <a:ext uri="{FF2B5EF4-FFF2-40B4-BE49-F238E27FC236}">
                    <a16:creationId xmlns:a16="http://schemas.microsoft.com/office/drawing/2014/main" id="{55948BE8-A5CD-4711-845D-14E8578FE49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879080" y="3154680"/>
                <a:ext cx="0" cy="365760"/>
              </a:xfrm>
              <a:prstGeom prst="straightConnector1">
                <a:avLst/>
              </a:prstGeom>
              <a:ln>
                <a:tailEnd type="triangle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2" name="Straight Arrow Connector 11">
                <a:extLst>
                  <a:ext uri="{FF2B5EF4-FFF2-40B4-BE49-F238E27FC236}">
                    <a16:creationId xmlns:a16="http://schemas.microsoft.com/office/drawing/2014/main" id="{0E0972DA-E0DB-4A0E-9683-704BA54156A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100058" y="3154680"/>
                <a:ext cx="0" cy="365760"/>
              </a:xfrm>
              <a:prstGeom prst="straightConnector1">
                <a:avLst/>
              </a:prstGeom>
              <a:ln>
                <a:tailEnd type="triangle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3" name="Straight Arrow Connector 12">
                <a:extLst>
                  <a:ext uri="{FF2B5EF4-FFF2-40B4-BE49-F238E27FC236}">
                    <a16:creationId xmlns:a16="http://schemas.microsoft.com/office/drawing/2014/main" id="{BBF124F2-0DAC-4C42-BD7F-38D72EC55A8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498079" y="3154680"/>
                <a:ext cx="0" cy="365760"/>
              </a:xfrm>
              <a:prstGeom prst="straightConnector1">
                <a:avLst/>
              </a:prstGeom>
              <a:ln>
                <a:tailEnd type="triangle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4" name="Straight Arrow Connector 13">
                <a:extLst>
                  <a:ext uri="{FF2B5EF4-FFF2-40B4-BE49-F238E27FC236}">
                    <a16:creationId xmlns:a16="http://schemas.microsoft.com/office/drawing/2014/main" id="{68150F9F-853A-48EE-BDE2-CA0A2AB7A7E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117080" y="3131820"/>
                <a:ext cx="0" cy="365760"/>
              </a:xfrm>
              <a:prstGeom prst="straightConnector1">
                <a:avLst/>
              </a:prstGeom>
              <a:ln>
                <a:tailEnd type="triangle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5" name="Straight Arrow Connector 14">
                <a:extLst>
                  <a:ext uri="{FF2B5EF4-FFF2-40B4-BE49-F238E27FC236}">
                    <a16:creationId xmlns:a16="http://schemas.microsoft.com/office/drawing/2014/main" id="{F18A18BE-613C-4072-A55F-AEFA079553B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703819" y="3154680"/>
                <a:ext cx="0" cy="365760"/>
              </a:xfrm>
              <a:prstGeom prst="straightConnector1">
                <a:avLst/>
              </a:prstGeom>
              <a:ln>
                <a:tailEnd type="triangle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6" name="Straight Arrow Connector 15">
                <a:extLst>
                  <a:ext uri="{FF2B5EF4-FFF2-40B4-BE49-F238E27FC236}">
                    <a16:creationId xmlns:a16="http://schemas.microsoft.com/office/drawing/2014/main" id="{38937AAB-32DE-4571-98FD-B7234925019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7315200" y="3154680"/>
                <a:ext cx="0" cy="365760"/>
              </a:xfrm>
              <a:prstGeom prst="straightConnector1">
                <a:avLst/>
              </a:prstGeom>
              <a:ln>
                <a:tailEnd type="triangle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7" name="Straight Arrow Connector 16">
                <a:extLst>
                  <a:ext uri="{FF2B5EF4-FFF2-40B4-BE49-F238E27FC236}">
                    <a16:creationId xmlns:a16="http://schemas.microsoft.com/office/drawing/2014/main" id="{7A4817EB-F82E-4AD9-AD27-BB156681E19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8290560" y="3131820"/>
                <a:ext cx="0" cy="365760"/>
              </a:xfrm>
              <a:prstGeom prst="straightConnector1">
                <a:avLst/>
              </a:prstGeom>
              <a:ln>
                <a:tailEnd type="triangle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DD91E4B9-9BB8-4FC1-9073-7B3DA6B79683}"/>
                  </a:ext>
                </a:extLst>
              </p:cNvPr>
              <p:cNvSpPr txBox="1"/>
              <p:nvPr/>
            </p:nvSpPr>
            <p:spPr>
              <a:xfrm>
                <a:off x="7391400" y="3581401"/>
                <a:ext cx="975360" cy="3505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1600" dirty="0"/>
                  <a:t>light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92368728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Group 30">
            <a:extLst>
              <a:ext uri="{FF2B5EF4-FFF2-40B4-BE49-F238E27FC236}">
                <a16:creationId xmlns:a16="http://schemas.microsoft.com/office/drawing/2014/main" id="{355C62DE-9234-5237-578D-1AE36FDB3589}"/>
              </a:ext>
            </a:extLst>
          </p:cNvPr>
          <p:cNvGrpSpPr/>
          <p:nvPr/>
        </p:nvGrpSpPr>
        <p:grpSpPr>
          <a:xfrm>
            <a:off x="1888708" y="502920"/>
            <a:ext cx="7916837" cy="5852160"/>
            <a:chOff x="1667990" y="996248"/>
            <a:chExt cx="7916837" cy="5852160"/>
          </a:xfrm>
        </p:grpSpPr>
        <p:grpSp>
          <p:nvGrpSpPr>
            <p:cNvPr id="60" name="Group 59">
              <a:extLst>
                <a:ext uri="{FF2B5EF4-FFF2-40B4-BE49-F238E27FC236}">
                  <a16:creationId xmlns:a16="http://schemas.microsoft.com/office/drawing/2014/main" id="{489C5D50-B43B-4DAF-8215-72F433838F30}"/>
                </a:ext>
              </a:extLst>
            </p:cNvPr>
            <p:cNvGrpSpPr/>
            <p:nvPr/>
          </p:nvGrpSpPr>
          <p:grpSpPr>
            <a:xfrm>
              <a:off x="1667990" y="996248"/>
              <a:ext cx="7916837" cy="5852160"/>
              <a:chOff x="885204" y="952525"/>
              <a:chExt cx="7916837" cy="5852160"/>
            </a:xfrm>
          </p:grpSpPr>
          <p:grpSp>
            <p:nvGrpSpPr>
              <p:cNvPr id="59" name="Group 58">
                <a:extLst>
                  <a:ext uri="{FF2B5EF4-FFF2-40B4-BE49-F238E27FC236}">
                    <a16:creationId xmlns:a16="http://schemas.microsoft.com/office/drawing/2014/main" id="{B047AD4B-C4DD-40C8-AEEC-A037519A5031}"/>
                  </a:ext>
                </a:extLst>
              </p:cNvPr>
              <p:cNvGrpSpPr/>
              <p:nvPr/>
            </p:nvGrpSpPr>
            <p:grpSpPr>
              <a:xfrm>
                <a:off x="885204" y="952525"/>
                <a:ext cx="7916837" cy="5852160"/>
                <a:chOff x="885005" y="914400"/>
                <a:chExt cx="7916837" cy="5852160"/>
              </a:xfrm>
            </p:grpSpPr>
            <p:sp>
              <p:nvSpPr>
                <p:cNvPr id="51" name="Rectangle 50">
                  <a:extLst>
                    <a:ext uri="{FF2B5EF4-FFF2-40B4-BE49-F238E27FC236}">
                      <a16:creationId xmlns:a16="http://schemas.microsoft.com/office/drawing/2014/main" id="{7198E79A-513B-418A-A280-B9417ED325DB}"/>
                    </a:ext>
                  </a:extLst>
                </p:cNvPr>
                <p:cNvSpPr/>
                <p:nvPr/>
              </p:nvSpPr>
              <p:spPr>
                <a:xfrm>
                  <a:off x="885005" y="914400"/>
                  <a:ext cx="5022775" cy="5852160"/>
                </a:xfrm>
                <a:prstGeom prst="rect">
                  <a:avLst/>
                </a:prstGeom>
                <a:solidFill>
                  <a:srgbClr val="0066FF">
                    <a:alpha val="10196"/>
                  </a:srgbClr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 dirty="0"/>
                </a:p>
              </p:txBody>
            </p:sp>
            <p:sp>
              <p:nvSpPr>
                <p:cNvPr id="55" name="Rectangle 54">
                  <a:extLst>
                    <a:ext uri="{FF2B5EF4-FFF2-40B4-BE49-F238E27FC236}">
                      <a16:creationId xmlns:a16="http://schemas.microsoft.com/office/drawing/2014/main" id="{FDB7E487-450D-4C5E-86FE-274CE7A144BB}"/>
                    </a:ext>
                  </a:extLst>
                </p:cNvPr>
                <p:cNvSpPr/>
                <p:nvPr/>
              </p:nvSpPr>
              <p:spPr>
                <a:xfrm>
                  <a:off x="6114883" y="923016"/>
                  <a:ext cx="2686959" cy="5828304"/>
                </a:xfrm>
                <a:prstGeom prst="rect">
                  <a:avLst/>
                </a:prstGeom>
                <a:solidFill>
                  <a:srgbClr val="FF9900">
                    <a:alpha val="16863"/>
                  </a:srgbClr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4" name="Isosceles Triangle 3">
                  <a:extLst>
                    <a:ext uri="{FF2B5EF4-FFF2-40B4-BE49-F238E27FC236}">
                      <a16:creationId xmlns:a16="http://schemas.microsoft.com/office/drawing/2014/main" id="{ABB4BC3B-F942-48D0-94F9-35B4F52BCD75}"/>
                    </a:ext>
                  </a:extLst>
                </p:cNvPr>
                <p:cNvSpPr/>
                <p:nvPr/>
              </p:nvSpPr>
              <p:spPr>
                <a:xfrm>
                  <a:off x="975360" y="1369082"/>
                  <a:ext cx="1935480" cy="1854177"/>
                </a:xfrm>
                <a:prstGeom prst="triangle">
                  <a:avLst/>
                </a:prstGeom>
                <a:solidFill>
                  <a:srgbClr val="92D05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sz="1400" dirty="0">
                      <a:solidFill>
                        <a:schemeClr val="tx1"/>
                      </a:solidFill>
                    </a:rPr>
                    <a:t>X-ray beam/ photons</a:t>
                  </a:r>
                </a:p>
              </p:txBody>
            </p:sp>
          </p:grpSp>
          <p:grpSp>
            <p:nvGrpSpPr>
              <p:cNvPr id="58" name="Group 57">
                <a:extLst>
                  <a:ext uri="{FF2B5EF4-FFF2-40B4-BE49-F238E27FC236}">
                    <a16:creationId xmlns:a16="http://schemas.microsoft.com/office/drawing/2014/main" id="{9CD311EB-1A00-4C31-BA7B-A21608972815}"/>
                  </a:ext>
                </a:extLst>
              </p:cNvPr>
              <p:cNvGrpSpPr/>
              <p:nvPr/>
            </p:nvGrpSpPr>
            <p:grpSpPr>
              <a:xfrm>
                <a:off x="975360" y="1369082"/>
                <a:ext cx="7398548" cy="5306986"/>
                <a:chOff x="975360" y="1369082"/>
                <a:chExt cx="7398548" cy="5306986"/>
              </a:xfrm>
            </p:grpSpPr>
            <p:sp>
              <p:nvSpPr>
                <p:cNvPr id="16" name="Isosceles Triangle 15">
                  <a:extLst>
                    <a:ext uri="{FF2B5EF4-FFF2-40B4-BE49-F238E27FC236}">
                      <a16:creationId xmlns:a16="http://schemas.microsoft.com/office/drawing/2014/main" id="{09FA8AD5-A1B0-4179-9911-200A28E87252}"/>
                    </a:ext>
                  </a:extLst>
                </p:cNvPr>
                <p:cNvSpPr/>
                <p:nvPr/>
              </p:nvSpPr>
              <p:spPr>
                <a:xfrm>
                  <a:off x="3685383" y="1369082"/>
                  <a:ext cx="1935480" cy="1854177"/>
                </a:xfrm>
                <a:prstGeom prst="triangle">
                  <a:avLst/>
                </a:prstGeom>
                <a:solidFill>
                  <a:srgbClr val="92D05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sz="1400" dirty="0">
                      <a:solidFill>
                        <a:schemeClr val="tx1"/>
                      </a:solidFill>
                    </a:rPr>
                    <a:t>X-ray beam/ photons</a:t>
                  </a:r>
                </a:p>
              </p:txBody>
            </p:sp>
            <p:sp>
              <p:nvSpPr>
                <p:cNvPr id="28" name="Isosceles Triangle 27">
                  <a:extLst>
                    <a:ext uri="{FF2B5EF4-FFF2-40B4-BE49-F238E27FC236}">
                      <a16:creationId xmlns:a16="http://schemas.microsoft.com/office/drawing/2014/main" id="{941E6151-21A4-422E-80FC-B82E7E62617E}"/>
                    </a:ext>
                  </a:extLst>
                </p:cNvPr>
                <p:cNvSpPr/>
                <p:nvPr/>
              </p:nvSpPr>
              <p:spPr>
                <a:xfrm>
                  <a:off x="6438428" y="1369082"/>
                  <a:ext cx="1935480" cy="1854177"/>
                </a:xfrm>
                <a:prstGeom prst="triangle">
                  <a:avLst/>
                </a:prstGeom>
                <a:solidFill>
                  <a:srgbClr val="92D050"/>
                </a:solidFill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r>
                    <a:rPr lang="en-US" sz="1400" dirty="0">
                      <a:solidFill>
                        <a:schemeClr val="tx1"/>
                      </a:solidFill>
                    </a:rPr>
                    <a:t>X-ray beam/ photons</a:t>
                  </a:r>
                </a:p>
              </p:txBody>
            </p:sp>
            <p:grpSp>
              <p:nvGrpSpPr>
                <p:cNvPr id="57" name="Group 56">
                  <a:extLst>
                    <a:ext uri="{FF2B5EF4-FFF2-40B4-BE49-F238E27FC236}">
                      <a16:creationId xmlns:a16="http://schemas.microsoft.com/office/drawing/2014/main" id="{6395F3F0-5EAB-495F-938A-218021416BB7}"/>
                    </a:ext>
                  </a:extLst>
                </p:cNvPr>
                <p:cNvGrpSpPr/>
                <p:nvPr/>
              </p:nvGrpSpPr>
              <p:grpSpPr>
                <a:xfrm>
                  <a:off x="975360" y="3299460"/>
                  <a:ext cx="7398548" cy="3376608"/>
                  <a:chOff x="975360" y="3299460"/>
                  <a:chExt cx="7398548" cy="3376608"/>
                </a:xfrm>
              </p:grpSpPr>
              <p:sp>
                <p:nvSpPr>
                  <p:cNvPr id="5" name="Rectangle 4">
                    <a:extLst>
                      <a:ext uri="{FF2B5EF4-FFF2-40B4-BE49-F238E27FC236}">
                        <a16:creationId xmlns:a16="http://schemas.microsoft.com/office/drawing/2014/main" id="{3EE40B40-98E3-49FA-8EFD-97531726E3E9}"/>
                      </a:ext>
                    </a:extLst>
                  </p:cNvPr>
                  <p:cNvSpPr/>
                  <p:nvPr/>
                </p:nvSpPr>
                <p:spPr>
                  <a:xfrm>
                    <a:off x="975360" y="3299460"/>
                    <a:ext cx="1935480" cy="350520"/>
                  </a:xfrm>
                  <a:prstGeom prst="rect">
                    <a:avLst/>
                  </a:prstGeom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r>
                      <a:rPr lang="en-US" sz="1600" dirty="0">
                        <a:solidFill>
                          <a:schemeClr val="tx1"/>
                        </a:solidFill>
                      </a:rPr>
                      <a:t>scintillator</a:t>
                    </a:r>
                    <a:endParaRPr lang="en-US" dirty="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6" name="Rectangle 5">
                    <a:extLst>
                      <a:ext uri="{FF2B5EF4-FFF2-40B4-BE49-F238E27FC236}">
                        <a16:creationId xmlns:a16="http://schemas.microsoft.com/office/drawing/2014/main" id="{C0C57EE7-1AD6-42D6-B4B1-A13440E47FD4}"/>
                      </a:ext>
                    </a:extLst>
                  </p:cNvPr>
                  <p:cNvSpPr/>
                  <p:nvPr/>
                </p:nvSpPr>
                <p:spPr>
                  <a:xfrm>
                    <a:off x="1600199" y="4709160"/>
                    <a:ext cx="708659" cy="419100"/>
                  </a:xfrm>
                  <a:prstGeom prst="rect">
                    <a:avLst/>
                  </a:prstGeom>
                  <a:solidFill>
                    <a:srgbClr val="71DAFF"/>
                  </a:solidFill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r>
                      <a:rPr lang="en-US" dirty="0">
                        <a:solidFill>
                          <a:schemeClr val="tx1"/>
                        </a:solidFill>
                      </a:rPr>
                      <a:t>CCD</a:t>
                    </a:r>
                  </a:p>
                </p:txBody>
              </p:sp>
              <p:sp>
                <p:nvSpPr>
                  <p:cNvPr id="7" name="Trapezoid 6">
                    <a:extLst>
                      <a:ext uri="{FF2B5EF4-FFF2-40B4-BE49-F238E27FC236}">
                        <a16:creationId xmlns:a16="http://schemas.microsoft.com/office/drawing/2014/main" id="{1379918F-8E19-4569-ACF4-EE74BAD03F5C}"/>
                      </a:ext>
                    </a:extLst>
                  </p:cNvPr>
                  <p:cNvSpPr/>
                  <p:nvPr/>
                </p:nvSpPr>
                <p:spPr>
                  <a:xfrm rot="10800000">
                    <a:off x="975360" y="3672841"/>
                    <a:ext cx="1935480" cy="1005838"/>
                  </a:xfrm>
                  <a:prstGeom prst="trapezoid">
                    <a:avLst>
                      <a:gd name="adj" fmla="val 62704"/>
                    </a:avLst>
                  </a:prstGeom>
                  <a:solidFill>
                    <a:srgbClr val="FFFF00"/>
                  </a:solidFill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 dirty="0">
                      <a:solidFill>
                        <a:schemeClr val="tx1"/>
                      </a:solidFill>
                    </a:endParaRPr>
                  </a:p>
                </p:txBody>
              </p:sp>
              <p:cxnSp>
                <p:nvCxnSpPr>
                  <p:cNvPr id="8" name="Straight Arrow Connector 7">
                    <a:extLst>
                      <a:ext uri="{FF2B5EF4-FFF2-40B4-BE49-F238E27FC236}">
                        <a16:creationId xmlns:a16="http://schemas.microsoft.com/office/drawing/2014/main" id="{949ACC65-0ECC-4097-8742-6A9EAD298CFA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2133600" y="3672840"/>
                    <a:ext cx="0" cy="365760"/>
                  </a:xfrm>
                  <a:prstGeom prst="straightConnector1">
                    <a:avLst/>
                  </a:prstGeom>
                  <a:ln>
                    <a:tailEnd type="triangle"/>
                  </a:ln>
                </p:spPr>
                <p:style>
                  <a:lnRef idx="1">
                    <a:schemeClr val="dk1"/>
                  </a:lnRef>
                  <a:fillRef idx="0">
                    <a:schemeClr val="dk1"/>
                  </a:fillRef>
                  <a:effectRef idx="0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9" name="Straight Arrow Connector 8">
                    <a:extLst>
                      <a:ext uri="{FF2B5EF4-FFF2-40B4-BE49-F238E27FC236}">
                        <a16:creationId xmlns:a16="http://schemas.microsoft.com/office/drawing/2014/main" id="{358E1354-58EA-4668-93A7-B1777772ECCD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2354578" y="3672840"/>
                    <a:ext cx="0" cy="365760"/>
                  </a:xfrm>
                  <a:prstGeom prst="straightConnector1">
                    <a:avLst/>
                  </a:prstGeom>
                  <a:ln>
                    <a:tailEnd type="triangle"/>
                  </a:ln>
                </p:spPr>
                <p:style>
                  <a:lnRef idx="1">
                    <a:schemeClr val="dk1"/>
                  </a:lnRef>
                  <a:fillRef idx="0">
                    <a:schemeClr val="dk1"/>
                  </a:fillRef>
                  <a:effectRef idx="0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0" name="Straight Arrow Connector 9">
                    <a:extLst>
                      <a:ext uri="{FF2B5EF4-FFF2-40B4-BE49-F238E27FC236}">
                        <a16:creationId xmlns:a16="http://schemas.microsoft.com/office/drawing/2014/main" id="{04ADAA27-D742-46C6-9349-1E41558AFDB7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1752599" y="3672840"/>
                    <a:ext cx="0" cy="365760"/>
                  </a:xfrm>
                  <a:prstGeom prst="straightConnector1">
                    <a:avLst/>
                  </a:prstGeom>
                  <a:ln>
                    <a:tailEnd type="triangle"/>
                  </a:ln>
                </p:spPr>
                <p:style>
                  <a:lnRef idx="1">
                    <a:schemeClr val="dk1"/>
                  </a:lnRef>
                  <a:fillRef idx="0">
                    <a:schemeClr val="dk1"/>
                  </a:fillRef>
                  <a:effectRef idx="0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1" name="Straight Arrow Connector 10">
                    <a:extLst>
                      <a:ext uri="{FF2B5EF4-FFF2-40B4-BE49-F238E27FC236}">
                        <a16:creationId xmlns:a16="http://schemas.microsoft.com/office/drawing/2014/main" id="{946CE9AA-E2BE-40CF-9138-FBAC8E936BA7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1371600" y="3649980"/>
                    <a:ext cx="0" cy="365760"/>
                  </a:xfrm>
                  <a:prstGeom prst="straightConnector1">
                    <a:avLst/>
                  </a:prstGeom>
                  <a:ln>
                    <a:tailEnd type="triangle"/>
                  </a:ln>
                </p:spPr>
                <p:style>
                  <a:lnRef idx="1">
                    <a:schemeClr val="dk1"/>
                  </a:lnRef>
                  <a:fillRef idx="0">
                    <a:schemeClr val="dk1"/>
                  </a:fillRef>
                  <a:effectRef idx="0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2" name="Straight Arrow Connector 11">
                    <a:extLst>
                      <a:ext uri="{FF2B5EF4-FFF2-40B4-BE49-F238E27FC236}">
                        <a16:creationId xmlns:a16="http://schemas.microsoft.com/office/drawing/2014/main" id="{703CB6CA-8026-4052-95B5-2DD2763E84B0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1958339" y="3672840"/>
                    <a:ext cx="0" cy="365760"/>
                  </a:xfrm>
                  <a:prstGeom prst="straightConnector1">
                    <a:avLst/>
                  </a:prstGeom>
                  <a:ln>
                    <a:tailEnd type="triangle"/>
                  </a:ln>
                </p:spPr>
                <p:style>
                  <a:lnRef idx="1">
                    <a:schemeClr val="dk1"/>
                  </a:lnRef>
                  <a:fillRef idx="0">
                    <a:schemeClr val="dk1"/>
                  </a:fillRef>
                  <a:effectRef idx="0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3" name="Straight Arrow Connector 12">
                    <a:extLst>
                      <a:ext uri="{FF2B5EF4-FFF2-40B4-BE49-F238E27FC236}">
                        <a16:creationId xmlns:a16="http://schemas.microsoft.com/office/drawing/2014/main" id="{D0F46925-7750-4076-AE55-FAE2905983D4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1569720" y="3672840"/>
                    <a:ext cx="0" cy="365760"/>
                  </a:xfrm>
                  <a:prstGeom prst="straightConnector1">
                    <a:avLst/>
                  </a:prstGeom>
                  <a:ln>
                    <a:tailEnd type="triangle"/>
                  </a:ln>
                </p:spPr>
                <p:style>
                  <a:lnRef idx="1">
                    <a:schemeClr val="dk1"/>
                  </a:lnRef>
                  <a:fillRef idx="0">
                    <a:schemeClr val="dk1"/>
                  </a:fillRef>
                  <a:effectRef idx="0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14" name="Straight Arrow Connector 13">
                    <a:extLst>
                      <a:ext uri="{FF2B5EF4-FFF2-40B4-BE49-F238E27FC236}">
                        <a16:creationId xmlns:a16="http://schemas.microsoft.com/office/drawing/2014/main" id="{B62D6715-5A48-4964-ABAF-BCD4DF0E8D3C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2545080" y="3649980"/>
                    <a:ext cx="0" cy="365760"/>
                  </a:xfrm>
                  <a:prstGeom prst="straightConnector1">
                    <a:avLst/>
                  </a:prstGeom>
                  <a:ln>
                    <a:tailEnd type="triangle"/>
                  </a:ln>
                </p:spPr>
                <p:style>
                  <a:lnRef idx="1">
                    <a:schemeClr val="dk1"/>
                  </a:lnRef>
                  <a:fillRef idx="0">
                    <a:schemeClr val="dk1"/>
                  </a:fillRef>
                  <a:effectRef idx="0">
                    <a:schemeClr val="dk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15" name="TextBox 14">
                    <a:extLst>
                      <a:ext uri="{FF2B5EF4-FFF2-40B4-BE49-F238E27FC236}">
                        <a16:creationId xmlns:a16="http://schemas.microsoft.com/office/drawing/2014/main" id="{965419D5-A19C-4BFB-8896-C27382619140}"/>
                      </a:ext>
                    </a:extLst>
                  </p:cNvPr>
                  <p:cNvSpPr txBox="1"/>
                  <p:nvPr/>
                </p:nvSpPr>
                <p:spPr>
                  <a:xfrm>
                    <a:off x="1645920" y="4099561"/>
                    <a:ext cx="975360" cy="350520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en-US" sz="1600" dirty="0"/>
                      <a:t>light</a:t>
                    </a:r>
                  </a:p>
                </p:txBody>
              </p:sp>
              <p:sp>
                <p:nvSpPr>
                  <p:cNvPr id="17" name="Rectangle 16">
                    <a:extLst>
                      <a:ext uri="{FF2B5EF4-FFF2-40B4-BE49-F238E27FC236}">
                        <a16:creationId xmlns:a16="http://schemas.microsoft.com/office/drawing/2014/main" id="{B5C74B82-E323-49B0-B6B4-7879296D97AE}"/>
                      </a:ext>
                    </a:extLst>
                  </p:cNvPr>
                  <p:cNvSpPr/>
                  <p:nvPr/>
                </p:nvSpPr>
                <p:spPr>
                  <a:xfrm>
                    <a:off x="3685383" y="3299460"/>
                    <a:ext cx="1935480" cy="350520"/>
                  </a:xfrm>
                  <a:prstGeom prst="rect">
                    <a:avLst/>
                  </a:prstGeom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r>
                      <a:rPr lang="en-US" sz="1600" dirty="0">
                        <a:solidFill>
                          <a:schemeClr val="tx1"/>
                        </a:solidFill>
                      </a:rPr>
                      <a:t>scintillator</a:t>
                    </a:r>
                    <a:endParaRPr lang="en-US" dirty="0">
                      <a:solidFill>
                        <a:schemeClr val="tx1"/>
                      </a:solidFill>
                    </a:endParaRPr>
                  </a:p>
                </p:txBody>
              </p:sp>
              <p:sp>
                <p:nvSpPr>
                  <p:cNvPr id="18" name="Rectangle 17">
                    <a:extLst>
                      <a:ext uri="{FF2B5EF4-FFF2-40B4-BE49-F238E27FC236}">
                        <a16:creationId xmlns:a16="http://schemas.microsoft.com/office/drawing/2014/main" id="{2426B74A-A3FD-410E-A86D-33B119400423}"/>
                      </a:ext>
                    </a:extLst>
                  </p:cNvPr>
                  <p:cNvSpPr/>
                  <p:nvPr/>
                </p:nvSpPr>
                <p:spPr>
                  <a:xfrm>
                    <a:off x="3685382" y="4369762"/>
                    <a:ext cx="1935480" cy="300625"/>
                  </a:xfrm>
                  <a:prstGeom prst="rect">
                    <a:avLst/>
                  </a:prstGeom>
                  <a:solidFill>
                    <a:srgbClr val="71DAFF"/>
                  </a:solidFill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r>
                      <a:rPr lang="en-US" dirty="0">
                        <a:solidFill>
                          <a:schemeClr val="tx1"/>
                        </a:solidFill>
                      </a:rPr>
                      <a:t>Photodiode</a:t>
                    </a:r>
                  </a:p>
                </p:txBody>
              </p:sp>
              <p:sp>
                <p:nvSpPr>
                  <p:cNvPr id="19" name="Trapezoid 18">
                    <a:extLst>
                      <a:ext uri="{FF2B5EF4-FFF2-40B4-BE49-F238E27FC236}">
                        <a16:creationId xmlns:a16="http://schemas.microsoft.com/office/drawing/2014/main" id="{C9C433FB-F087-46CC-A4BF-7B78063D03DD}"/>
                      </a:ext>
                    </a:extLst>
                  </p:cNvPr>
                  <p:cNvSpPr/>
                  <p:nvPr/>
                </p:nvSpPr>
                <p:spPr>
                  <a:xfrm rot="10800000">
                    <a:off x="3685383" y="3672841"/>
                    <a:ext cx="1935480" cy="693419"/>
                  </a:xfrm>
                  <a:prstGeom prst="trapezoid">
                    <a:avLst>
                      <a:gd name="adj" fmla="val 0"/>
                    </a:avLst>
                  </a:prstGeom>
                  <a:solidFill>
                    <a:srgbClr val="FFFF00"/>
                  </a:solidFill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en-US" dirty="0">
                      <a:solidFill>
                        <a:schemeClr val="tx1"/>
                      </a:solidFill>
                    </a:endParaRPr>
                  </a:p>
                </p:txBody>
              </p:sp>
              <p:cxnSp>
                <p:nvCxnSpPr>
                  <p:cNvPr id="20" name="Straight Arrow Connector 19">
                    <a:extLst>
                      <a:ext uri="{FF2B5EF4-FFF2-40B4-BE49-F238E27FC236}">
                        <a16:creationId xmlns:a16="http://schemas.microsoft.com/office/drawing/2014/main" id="{B0A31A7C-8746-4255-8816-091090052B88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4843623" y="3672840"/>
                    <a:ext cx="0" cy="365760"/>
                  </a:xfrm>
                  <a:prstGeom prst="straightConnector1">
                    <a:avLst/>
                  </a:prstGeom>
                  <a:ln>
                    <a:tailEnd type="triangle"/>
                  </a:ln>
                </p:spPr>
                <p:style>
                  <a:lnRef idx="1">
                    <a:schemeClr val="dk1"/>
                  </a:lnRef>
                  <a:fillRef idx="0">
                    <a:schemeClr val="dk1"/>
                  </a:fillRef>
                  <a:effectRef idx="0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1" name="Straight Arrow Connector 20">
                    <a:extLst>
                      <a:ext uri="{FF2B5EF4-FFF2-40B4-BE49-F238E27FC236}">
                        <a16:creationId xmlns:a16="http://schemas.microsoft.com/office/drawing/2014/main" id="{FD132DB6-4C96-461F-8142-4F850B74C168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5064601" y="3672840"/>
                    <a:ext cx="0" cy="365760"/>
                  </a:xfrm>
                  <a:prstGeom prst="straightConnector1">
                    <a:avLst/>
                  </a:prstGeom>
                  <a:ln>
                    <a:tailEnd type="triangle"/>
                  </a:ln>
                </p:spPr>
                <p:style>
                  <a:lnRef idx="1">
                    <a:schemeClr val="dk1"/>
                  </a:lnRef>
                  <a:fillRef idx="0">
                    <a:schemeClr val="dk1"/>
                  </a:fillRef>
                  <a:effectRef idx="0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2" name="Straight Arrow Connector 21">
                    <a:extLst>
                      <a:ext uri="{FF2B5EF4-FFF2-40B4-BE49-F238E27FC236}">
                        <a16:creationId xmlns:a16="http://schemas.microsoft.com/office/drawing/2014/main" id="{FD352967-985E-49E9-9896-E757F1A051A9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4462622" y="3672840"/>
                    <a:ext cx="0" cy="365760"/>
                  </a:xfrm>
                  <a:prstGeom prst="straightConnector1">
                    <a:avLst/>
                  </a:prstGeom>
                  <a:ln>
                    <a:tailEnd type="triangle"/>
                  </a:ln>
                </p:spPr>
                <p:style>
                  <a:lnRef idx="1">
                    <a:schemeClr val="dk1"/>
                  </a:lnRef>
                  <a:fillRef idx="0">
                    <a:schemeClr val="dk1"/>
                  </a:fillRef>
                  <a:effectRef idx="0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3" name="Straight Arrow Connector 22">
                    <a:extLst>
                      <a:ext uri="{FF2B5EF4-FFF2-40B4-BE49-F238E27FC236}">
                        <a16:creationId xmlns:a16="http://schemas.microsoft.com/office/drawing/2014/main" id="{3A2F5756-CD64-4E09-AEEA-166C4ABA7BF7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4081623" y="3649980"/>
                    <a:ext cx="0" cy="365760"/>
                  </a:xfrm>
                  <a:prstGeom prst="straightConnector1">
                    <a:avLst/>
                  </a:prstGeom>
                  <a:ln>
                    <a:tailEnd type="triangle"/>
                  </a:ln>
                </p:spPr>
                <p:style>
                  <a:lnRef idx="1">
                    <a:schemeClr val="dk1"/>
                  </a:lnRef>
                  <a:fillRef idx="0">
                    <a:schemeClr val="dk1"/>
                  </a:fillRef>
                  <a:effectRef idx="0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4" name="Straight Arrow Connector 23">
                    <a:extLst>
                      <a:ext uri="{FF2B5EF4-FFF2-40B4-BE49-F238E27FC236}">
                        <a16:creationId xmlns:a16="http://schemas.microsoft.com/office/drawing/2014/main" id="{3DC12A5C-BF93-4C70-9FDE-97C6331F3DFB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4668362" y="3672840"/>
                    <a:ext cx="0" cy="365760"/>
                  </a:xfrm>
                  <a:prstGeom prst="straightConnector1">
                    <a:avLst/>
                  </a:prstGeom>
                  <a:ln>
                    <a:tailEnd type="triangle"/>
                  </a:ln>
                </p:spPr>
                <p:style>
                  <a:lnRef idx="1">
                    <a:schemeClr val="dk1"/>
                  </a:lnRef>
                  <a:fillRef idx="0">
                    <a:schemeClr val="dk1"/>
                  </a:fillRef>
                  <a:effectRef idx="0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5" name="Straight Arrow Connector 24">
                    <a:extLst>
                      <a:ext uri="{FF2B5EF4-FFF2-40B4-BE49-F238E27FC236}">
                        <a16:creationId xmlns:a16="http://schemas.microsoft.com/office/drawing/2014/main" id="{4CD64C23-E7D4-4FEE-B6E1-5A0D29E55AAC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4279743" y="3672840"/>
                    <a:ext cx="0" cy="365760"/>
                  </a:xfrm>
                  <a:prstGeom prst="straightConnector1">
                    <a:avLst/>
                  </a:prstGeom>
                  <a:ln>
                    <a:tailEnd type="triangle"/>
                  </a:ln>
                </p:spPr>
                <p:style>
                  <a:lnRef idx="1">
                    <a:schemeClr val="dk1"/>
                  </a:lnRef>
                  <a:fillRef idx="0">
                    <a:schemeClr val="dk1"/>
                  </a:fillRef>
                  <a:effectRef idx="0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6" name="Straight Arrow Connector 25">
                    <a:extLst>
                      <a:ext uri="{FF2B5EF4-FFF2-40B4-BE49-F238E27FC236}">
                        <a16:creationId xmlns:a16="http://schemas.microsoft.com/office/drawing/2014/main" id="{A4B6DA21-1946-40C1-92C9-2697EA006214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5255103" y="3649980"/>
                    <a:ext cx="0" cy="365760"/>
                  </a:xfrm>
                  <a:prstGeom prst="straightConnector1">
                    <a:avLst/>
                  </a:prstGeom>
                  <a:ln>
                    <a:tailEnd type="triangle"/>
                  </a:ln>
                </p:spPr>
                <p:style>
                  <a:lnRef idx="1">
                    <a:schemeClr val="dk1"/>
                  </a:lnRef>
                  <a:fillRef idx="0">
                    <a:schemeClr val="dk1"/>
                  </a:fillRef>
                  <a:effectRef idx="0">
                    <a:schemeClr val="dk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27" name="TextBox 26">
                    <a:extLst>
                      <a:ext uri="{FF2B5EF4-FFF2-40B4-BE49-F238E27FC236}">
                        <a16:creationId xmlns:a16="http://schemas.microsoft.com/office/drawing/2014/main" id="{08A4E03B-FB12-4F30-88D5-4C98CAD6BE88}"/>
                      </a:ext>
                    </a:extLst>
                  </p:cNvPr>
                  <p:cNvSpPr txBox="1"/>
                  <p:nvPr/>
                </p:nvSpPr>
                <p:spPr>
                  <a:xfrm>
                    <a:off x="4355943" y="4038600"/>
                    <a:ext cx="975360" cy="350520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r>
                      <a:rPr lang="en-US" sz="1600" dirty="0"/>
                      <a:t>light</a:t>
                    </a:r>
                  </a:p>
                </p:txBody>
              </p:sp>
              <p:sp>
                <p:nvSpPr>
                  <p:cNvPr id="29" name="Rectangle 28">
                    <a:extLst>
                      <a:ext uri="{FF2B5EF4-FFF2-40B4-BE49-F238E27FC236}">
                        <a16:creationId xmlns:a16="http://schemas.microsoft.com/office/drawing/2014/main" id="{8FBD0FCF-7C2C-487F-8083-00924010B1B2}"/>
                      </a:ext>
                    </a:extLst>
                  </p:cNvPr>
                  <p:cNvSpPr/>
                  <p:nvPr/>
                </p:nvSpPr>
                <p:spPr>
                  <a:xfrm>
                    <a:off x="6438428" y="3299460"/>
                    <a:ext cx="1935480" cy="350520"/>
                  </a:xfrm>
                  <a:prstGeom prst="rect">
                    <a:avLst/>
                  </a:prstGeom>
                  <a:solidFill>
                    <a:srgbClr val="33CCCC"/>
                  </a:solidFill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r>
                      <a:rPr lang="en-US" sz="1600" dirty="0">
                        <a:solidFill>
                          <a:schemeClr val="tx1"/>
                        </a:solidFill>
                      </a:rPr>
                      <a:t>photoconductor</a:t>
                    </a:r>
                    <a:endParaRPr lang="en-US" dirty="0">
                      <a:solidFill>
                        <a:schemeClr val="tx1"/>
                      </a:solidFill>
                    </a:endParaRPr>
                  </a:p>
                </p:txBody>
              </p:sp>
              <p:cxnSp>
                <p:nvCxnSpPr>
                  <p:cNvPr id="32" name="Straight Arrow Connector 31">
                    <a:extLst>
                      <a:ext uri="{FF2B5EF4-FFF2-40B4-BE49-F238E27FC236}">
                        <a16:creationId xmlns:a16="http://schemas.microsoft.com/office/drawing/2014/main" id="{DEC484C7-F215-46B1-BCBB-F346B153BFF5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1954528" y="5961999"/>
                    <a:ext cx="0" cy="365760"/>
                  </a:xfrm>
                  <a:prstGeom prst="straightConnector1">
                    <a:avLst/>
                  </a:prstGeom>
                  <a:ln>
                    <a:tailEnd type="triangle"/>
                  </a:ln>
                </p:spPr>
                <p:style>
                  <a:lnRef idx="1">
                    <a:schemeClr val="dk1"/>
                  </a:lnRef>
                  <a:fillRef idx="0">
                    <a:schemeClr val="dk1"/>
                  </a:fillRef>
                  <a:effectRef idx="0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4" name="Straight Arrow Connector 33">
                    <a:extLst>
                      <a:ext uri="{FF2B5EF4-FFF2-40B4-BE49-F238E27FC236}">
                        <a16:creationId xmlns:a16="http://schemas.microsoft.com/office/drawing/2014/main" id="{60B72519-0F6C-45D1-B42E-F5B7FBCD3561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7428555" y="4038600"/>
                    <a:ext cx="0" cy="880110"/>
                  </a:xfrm>
                  <a:prstGeom prst="straightConnector1">
                    <a:avLst/>
                  </a:prstGeom>
                  <a:ln>
                    <a:tailEnd type="triangle"/>
                  </a:ln>
                </p:spPr>
                <p:style>
                  <a:lnRef idx="1">
                    <a:schemeClr val="dk1"/>
                  </a:lnRef>
                  <a:fillRef idx="0">
                    <a:schemeClr val="dk1"/>
                  </a:fillRef>
                  <a:effectRef idx="0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5" name="Straight Arrow Connector 34">
                    <a:extLst>
                      <a:ext uri="{FF2B5EF4-FFF2-40B4-BE49-F238E27FC236}">
                        <a16:creationId xmlns:a16="http://schemas.microsoft.com/office/drawing/2014/main" id="{AF848148-376B-4175-A4D8-BA7B20E7B6AD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1943100" y="5148169"/>
                    <a:ext cx="0" cy="365760"/>
                  </a:xfrm>
                  <a:prstGeom prst="straightConnector1">
                    <a:avLst/>
                  </a:prstGeom>
                  <a:ln>
                    <a:tailEnd type="triangle"/>
                  </a:ln>
                </p:spPr>
                <p:style>
                  <a:lnRef idx="1">
                    <a:schemeClr val="dk1"/>
                  </a:lnRef>
                  <a:fillRef idx="0">
                    <a:schemeClr val="dk1"/>
                  </a:fillRef>
                  <a:effectRef idx="0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6" name="Straight Arrow Connector 35">
                    <a:extLst>
                      <a:ext uri="{FF2B5EF4-FFF2-40B4-BE49-F238E27FC236}">
                        <a16:creationId xmlns:a16="http://schemas.microsoft.com/office/drawing/2014/main" id="{133223D6-9E7F-4B58-A5F5-3B58D623C824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4721230" y="5850008"/>
                    <a:ext cx="0" cy="365760"/>
                  </a:xfrm>
                  <a:prstGeom prst="straightConnector1">
                    <a:avLst/>
                  </a:prstGeom>
                  <a:ln>
                    <a:tailEnd type="triangle"/>
                  </a:ln>
                </p:spPr>
                <p:style>
                  <a:lnRef idx="1">
                    <a:schemeClr val="dk1"/>
                  </a:lnRef>
                  <a:fillRef idx="0">
                    <a:schemeClr val="dk1"/>
                  </a:fillRef>
                  <a:effectRef idx="0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7" name="Straight Arrow Connector 36">
                    <a:extLst>
                      <a:ext uri="{FF2B5EF4-FFF2-40B4-BE49-F238E27FC236}">
                        <a16:creationId xmlns:a16="http://schemas.microsoft.com/office/drawing/2014/main" id="{264E2CD7-B2FB-415C-88F8-47D20CF22C6E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4721230" y="4945380"/>
                    <a:ext cx="0" cy="365760"/>
                  </a:xfrm>
                  <a:prstGeom prst="straightConnector1">
                    <a:avLst/>
                  </a:prstGeom>
                  <a:ln>
                    <a:tailEnd type="triangle"/>
                  </a:ln>
                </p:spPr>
                <p:style>
                  <a:lnRef idx="1">
                    <a:schemeClr val="dk1"/>
                  </a:lnRef>
                  <a:fillRef idx="0">
                    <a:schemeClr val="dk1"/>
                  </a:fillRef>
                  <a:effectRef idx="0">
                    <a:schemeClr val="dk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8" name="Straight Arrow Connector 37">
                    <a:extLst>
                      <a:ext uri="{FF2B5EF4-FFF2-40B4-BE49-F238E27FC236}">
                        <a16:creationId xmlns:a16="http://schemas.microsoft.com/office/drawing/2014/main" id="{9B0F66F2-AA14-4894-A506-31BCCD0D62AF}"/>
                      </a:ext>
                    </a:extLst>
                  </p:cNvPr>
                  <p:cNvCxnSpPr>
                    <a:cxnSpLocks/>
                  </p:cNvCxnSpPr>
                  <p:nvPr/>
                </p:nvCxnSpPr>
                <p:spPr>
                  <a:xfrm>
                    <a:off x="7428555" y="5581433"/>
                    <a:ext cx="0" cy="365760"/>
                  </a:xfrm>
                  <a:prstGeom prst="straightConnector1">
                    <a:avLst/>
                  </a:prstGeom>
                  <a:ln>
                    <a:tailEnd type="triangle"/>
                  </a:ln>
                </p:spPr>
                <p:style>
                  <a:lnRef idx="1">
                    <a:schemeClr val="dk1"/>
                  </a:lnRef>
                  <a:fillRef idx="0">
                    <a:schemeClr val="dk1"/>
                  </a:fillRef>
                  <a:effectRef idx="0">
                    <a:schemeClr val="dk1"/>
                  </a:effectRef>
                  <a:fontRef idx="minor">
                    <a:schemeClr val="tx1"/>
                  </a:fontRef>
                </p:style>
              </p:cxnSp>
              <p:sp>
                <p:nvSpPr>
                  <p:cNvPr id="40" name="Rectangle 39">
                    <a:extLst>
                      <a:ext uri="{FF2B5EF4-FFF2-40B4-BE49-F238E27FC236}">
                        <a16:creationId xmlns:a16="http://schemas.microsoft.com/office/drawing/2014/main" id="{82BBC3B1-4BF6-41F8-919E-5C87A0F6AD33}"/>
                      </a:ext>
                    </a:extLst>
                  </p:cNvPr>
                  <p:cNvSpPr/>
                  <p:nvPr/>
                </p:nvSpPr>
                <p:spPr>
                  <a:xfrm>
                    <a:off x="1600200" y="5528735"/>
                    <a:ext cx="708658" cy="500768"/>
                  </a:xfrm>
                  <a:prstGeom prst="rect">
                    <a:avLst/>
                  </a:prstGeom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r>
                      <a:rPr lang="en-US" b="1" dirty="0">
                        <a:solidFill>
                          <a:schemeClr val="tx1"/>
                        </a:solidFill>
                      </a:rPr>
                      <a:t>ADC</a:t>
                    </a:r>
                  </a:p>
                </p:txBody>
              </p:sp>
              <p:sp>
                <p:nvSpPr>
                  <p:cNvPr id="42" name="Rectangle 41">
                    <a:extLst>
                      <a:ext uri="{FF2B5EF4-FFF2-40B4-BE49-F238E27FC236}">
                        <a16:creationId xmlns:a16="http://schemas.microsoft.com/office/drawing/2014/main" id="{8C80AC4F-4FFA-40A5-9EE6-C334CC27FCB7}"/>
                      </a:ext>
                    </a:extLst>
                  </p:cNvPr>
                  <p:cNvSpPr/>
                  <p:nvPr/>
                </p:nvSpPr>
                <p:spPr>
                  <a:xfrm>
                    <a:off x="4355943" y="5348427"/>
                    <a:ext cx="708658" cy="500768"/>
                  </a:xfrm>
                  <a:prstGeom prst="rect">
                    <a:avLst/>
                  </a:prstGeom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r>
                      <a:rPr lang="en-US" b="1" dirty="0">
                        <a:solidFill>
                          <a:schemeClr val="tx1"/>
                        </a:solidFill>
                      </a:rPr>
                      <a:t>ADC</a:t>
                    </a:r>
                  </a:p>
                </p:txBody>
              </p:sp>
              <p:sp>
                <p:nvSpPr>
                  <p:cNvPr id="43" name="Rectangle 42">
                    <a:extLst>
                      <a:ext uri="{FF2B5EF4-FFF2-40B4-BE49-F238E27FC236}">
                        <a16:creationId xmlns:a16="http://schemas.microsoft.com/office/drawing/2014/main" id="{804C4532-5E19-4C5F-9FA8-64D670CFCE56}"/>
                      </a:ext>
                    </a:extLst>
                  </p:cNvPr>
                  <p:cNvSpPr/>
                  <p:nvPr/>
                </p:nvSpPr>
                <p:spPr>
                  <a:xfrm>
                    <a:off x="7074226" y="5013161"/>
                    <a:ext cx="708658" cy="500768"/>
                  </a:xfrm>
                  <a:prstGeom prst="rect">
                    <a:avLst/>
                  </a:prstGeom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r>
                      <a:rPr lang="en-US" b="1" dirty="0">
                        <a:solidFill>
                          <a:schemeClr val="tx1"/>
                        </a:solidFill>
                      </a:rPr>
                      <a:t>ADC</a:t>
                    </a:r>
                  </a:p>
                </p:txBody>
              </p:sp>
              <p:sp>
                <p:nvSpPr>
                  <p:cNvPr id="44" name="Rectangle 43">
                    <a:extLst>
                      <a:ext uri="{FF2B5EF4-FFF2-40B4-BE49-F238E27FC236}">
                        <a16:creationId xmlns:a16="http://schemas.microsoft.com/office/drawing/2014/main" id="{C4D9C2A8-6753-4A30-9A72-4706BC9E94D8}"/>
                      </a:ext>
                    </a:extLst>
                  </p:cNvPr>
                  <p:cNvSpPr/>
                  <p:nvPr/>
                </p:nvSpPr>
                <p:spPr>
                  <a:xfrm>
                    <a:off x="3685382" y="4681229"/>
                    <a:ext cx="1935480" cy="300626"/>
                  </a:xfrm>
                  <a:prstGeom prst="rect">
                    <a:avLst/>
                  </a:prstGeom>
                  <a:solidFill>
                    <a:srgbClr val="C9A6E4"/>
                  </a:solidFill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r>
                      <a:rPr lang="en-US" dirty="0">
                        <a:solidFill>
                          <a:schemeClr val="tx1"/>
                        </a:solidFill>
                      </a:rPr>
                      <a:t>TFT</a:t>
                    </a:r>
                  </a:p>
                </p:txBody>
              </p:sp>
              <p:sp>
                <p:nvSpPr>
                  <p:cNvPr id="46" name="Rectangle 45">
                    <a:extLst>
                      <a:ext uri="{FF2B5EF4-FFF2-40B4-BE49-F238E27FC236}">
                        <a16:creationId xmlns:a16="http://schemas.microsoft.com/office/drawing/2014/main" id="{50CD5AED-95E8-467B-A2F2-F591044F2628}"/>
                      </a:ext>
                    </a:extLst>
                  </p:cNvPr>
                  <p:cNvSpPr/>
                  <p:nvPr/>
                </p:nvSpPr>
                <p:spPr>
                  <a:xfrm>
                    <a:off x="6423661" y="3690167"/>
                    <a:ext cx="1935480" cy="300626"/>
                  </a:xfrm>
                  <a:prstGeom prst="rect">
                    <a:avLst/>
                  </a:prstGeom>
                  <a:solidFill>
                    <a:srgbClr val="C9A6E4"/>
                  </a:solidFill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r>
                      <a:rPr lang="en-US" dirty="0">
                        <a:solidFill>
                          <a:schemeClr val="tx1"/>
                        </a:solidFill>
                      </a:rPr>
                      <a:t>TFT</a:t>
                    </a:r>
                  </a:p>
                </p:txBody>
              </p:sp>
              <p:sp>
                <p:nvSpPr>
                  <p:cNvPr id="48" name="TextBox 47">
                    <a:extLst>
                      <a:ext uri="{FF2B5EF4-FFF2-40B4-BE49-F238E27FC236}">
                        <a16:creationId xmlns:a16="http://schemas.microsoft.com/office/drawing/2014/main" id="{3ADA3A41-FDB8-4023-85FC-403D871C24BF}"/>
                      </a:ext>
                    </a:extLst>
                  </p:cNvPr>
                  <p:cNvSpPr txBox="1"/>
                  <p:nvPr/>
                </p:nvSpPr>
                <p:spPr>
                  <a:xfrm>
                    <a:off x="6715712" y="5912204"/>
                    <a:ext cx="1343638" cy="338554"/>
                  </a:xfrm>
                  <a:prstGeom prst="rect">
                    <a:avLst/>
                  </a:prstGeom>
                  <a:noFill/>
                </p:spPr>
                <p:txBody>
                  <a:bodyPr wrap="none" rtlCol="0">
                    <a:spAutoFit/>
                  </a:bodyPr>
                  <a:lstStyle/>
                  <a:p>
                    <a:r>
                      <a:rPr lang="en-US" sz="1600" dirty="0"/>
                      <a:t>Digital signal</a:t>
                    </a:r>
                  </a:p>
                </p:txBody>
              </p:sp>
              <p:sp>
                <p:nvSpPr>
                  <p:cNvPr id="49" name="TextBox 48">
                    <a:extLst>
                      <a:ext uri="{FF2B5EF4-FFF2-40B4-BE49-F238E27FC236}">
                        <a16:creationId xmlns:a16="http://schemas.microsoft.com/office/drawing/2014/main" id="{E1A28563-4B61-4977-987F-3CC177697453}"/>
                      </a:ext>
                    </a:extLst>
                  </p:cNvPr>
                  <p:cNvSpPr txBox="1"/>
                  <p:nvPr/>
                </p:nvSpPr>
                <p:spPr>
                  <a:xfrm>
                    <a:off x="4023154" y="6187125"/>
                    <a:ext cx="1343638" cy="338554"/>
                  </a:xfrm>
                  <a:prstGeom prst="rect">
                    <a:avLst/>
                  </a:prstGeom>
                  <a:noFill/>
                </p:spPr>
                <p:txBody>
                  <a:bodyPr wrap="none" rtlCol="0">
                    <a:spAutoFit/>
                  </a:bodyPr>
                  <a:lstStyle/>
                  <a:p>
                    <a:r>
                      <a:rPr lang="en-US" sz="1600" dirty="0"/>
                      <a:t>Digital signal</a:t>
                    </a:r>
                  </a:p>
                </p:txBody>
              </p:sp>
              <p:sp>
                <p:nvSpPr>
                  <p:cNvPr id="50" name="TextBox 49">
                    <a:extLst>
                      <a:ext uri="{FF2B5EF4-FFF2-40B4-BE49-F238E27FC236}">
                        <a16:creationId xmlns:a16="http://schemas.microsoft.com/office/drawing/2014/main" id="{53784C6B-D24E-4FB8-BB41-21D9EF68AFDA}"/>
                      </a:ext>
                    </a:extLst>
                  </p:cNvPr>
                  <p:cNvSpPr txBox="1"/>
                  <p:nvPr/>
                </p:nvSpPr>
                <p:spPr>
                  <a:xfrm>
                    <a:off x="1328371" y="6337514"/>
                    <a:ext cx="1343638" cy="338554"/>
                  </a:xfrm>
                  <a:prstGeom prst="rect">
                    <a:avLst/>
                  </a:prstGeom>
                  <a:noFill/>
                </p:spPr>
                <p:txBody>
                  <a:bodyPr wrap="none" rtlCol="0">
                    <a:spAutoFit/>
                  </a:bodyPr>
                  <a:lstStyle/>
                  <a:p>
                    <a:r>
                      <a:rPr lang="en-US" sz="1600" dirty="0"/>
                      <a:t>Digital signal</a:t>
                    </a:r>
                  </a:p>
                </p:txBody>
              </p:sp>
            </p:grpSp>
          </p:grpSp>
        </p:grpSp>
        <p:sp>
          <p:nvSpPr>
            <p:cNvPr id="53" name="TextBox 52">
              <a:extLst>
                <a:ext uri="{FF2B5EF4-FFF2-40B4-BE49-F238E27FC236}">
                  <a16:creationId xmlns:a16="http://schemas.microsoft.com/office/drawing/2014/main" id="{A1AC5B17-F47B-4374-8CD4-810706C40033}"/>
                </a:ext>
              </a:extLst>
            </p:cNvPr>
            <p:cNvSpPr txBox="1"/>
            <p:nvPr/>
          </p:nvSpPr>
          <p:spPr>
            <a:xfrm>
              <a:off x="2947317" y="996248"/>
              <a:ext cx="214674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/>
                <a:t>Indirect Detectors</a:t>
              </a:r>
            </a:p>
          </p:txBody>
        </p:sp>
        <p:sp>
          <p:nvSpPr>
            <p:cNvPr id="54" name="TextBox 53">
              <a:extLst>
                <a:ext uri="{FF2B5EF4-FFF2-40B4-BE49-F238E27FC236}">
                  <a16:creationId xmlns:a16="http://schemas.microsoft.com/office/drawing/2014/main" id="{09272BCE-4117-43D2-8450-309C2971FE56}"/>
                </a:ext>
              </a:extLst>
            </p:cNvPr>
            <p:cNvSpPr txBox="1"/>
            <p:nvPr/>
          </p:nvSpPr>
          <p:spPr>
            <a:xfrm>
              <a:off x="7209524" y="1005618"/>
              <a:ext cx="196720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b="1" dirty="0"/>
                <a:t>Direct Detectors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73981291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Summary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5"/>
            <a:ext cx="5257800" cy="4351338"/>
          </a:xfrm>
        </p:spPr>
        <p:txBody>
          <a:bodyPr/>
          <a:lstStyle/>
          <a:p>
            <a:r>
              <a:rPr lang="en-US" dirty="0"/>
              <a:t>Direct</a:t>
            </a:r>
          </a:p>
          <a:p>
            <a:pPr lvl="1"/>
            <a:r>
              <a:rPr lang="en-US" dirty="0"/>
              <a:t>Directly converts incoming x-rays to an electronic digital signal</a:t>
            </a:r>
          </a:p>
          <a:p>
            <a:pPr marL="342900" lvl="1" indent="0">
              <a:buNone/>
            </a:pPr>
            <a:endParaRPr lang="en-US" dirty="0"/>
          </a:p>
          <a:p>
            <a:r>
              <a:rPr lang="en-US" dirty="0"/>
              <a:t>Indirect</a:t>
            </a:r>
          </a:p>
          <a:p>
            <a:pPr lvl="1"/>
            <a:r>
              <a:rPr lang="en-US" dirty="0"/>
              <a:t>Two steps</a:t>
            </a:r>
          </a:p>
          <a:p>
            <a:pPr lvl="2"/>
            <a:r>
              <a:rPr lang="en-US" dirty="0"/>
              <a:t>Requires scintillator to change x-ray photons into light</a:t>
            </a:r>
          </a:p>
          <a:p>
            <a:pPr lvl="2"/>
            <a:r>
              <a:rPr lang="en-US" dirty="0"/>
              <a:t>Light then converted to electronic signal via TFT or CCD</a:t>
            </a:r>
          </a:p>
          <a:p>
            <a:pPr lvl="2"/>
            <a:endParaRPr lang="en-US" dirty="0"/>
          </a:p>
        </p:txBody>
      </p:sp>
      <p:pic>
        <p:nvPicPr>
          <p:cNvPr id="4" name="Content Placeholder 3" descr="00701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37821" y="1502940"/>
            <a:ext cx="5181872" cy="47502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875902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Direct vs Indirect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600" dirty="0"/>
              <a:t>Advantage of direct DR</a:t>
            </a:r>
          </a:p>
          <a:p>
            <a:pPr lvl="1"/>
            <a:r>
              <a:rPr lang="en-US" sz="3200" dirty="0"/>
              <a:t>No light spread from phosphor material</a:t>
            </a:r>
          </a:p>
          <a:p>
            <a:pPr lvl="1"/>
            <a:r>
              <a:rPr lang="en-US" sz="3200" dirty="0"/>
              <a:t>No loss of spatial resolution</a:t>
            </a:r>
          </a:p>
          <a:p>
            <a:r>
              <a:rPr lang="en-US" sz="3600" dirty="0"/>
              <a:t>Advantages of indirect DR	</a:t>
            </a:r>
          </a:p>
          <a:p>
            <a:pPr lvl="1"/>
            <a:r>
              <a:rPr lang="en-US" sz="3200" dirty="0"/>
              <a:t>High quantum detection efficiency (can absorb more x-rays, lower dose to the patient)</a:t>
            </a:r>
          </a:p>
        </p:txBody>
      </p:sp>
    </p:spTree>
    <p:extLst>
      <p:ext uri="{BB962C8B-B14F-4D97-AF65-F5344CB8AC3E}">
        <p14:creationId xmlns:p14="http://schemas.microsoft.com/office/powerpoint/2010/main" val="323595021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Process: CR vs DR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87393823"/>
              </p:ext>
            </p:extLst>
          </p:nvPr>
        </p:nvGraphicFramePr>
        <p:xfrm>
          <a:off x="435906" y="1697740"/>
          <a:ext cx="6797040" cy="47951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5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662244686"/>
              </p:ext>
            </p:extLst>
          </p:nvPr>
        </p:nvGraphicFramePr>
        <p:xfrm>
          <a:off x="6241617" y="1697740"/>
          <a:ext cx="3230880" cy="466774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3579837" y="1290578"/>
            <a:ext cx="532356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/>
              <a:t>CR				     DR</a:t>
            </a:r>
          </a:p>
        </p:txBody>
      </p:sp>
    </p:spTree>
    <p:extLst>
      <p:ext uri="{BB962C8B-B14F-4D97-AF65-F5344CB8AC3E}">
        <p14:creationId xmlns:p14="http://schemas.microsoft.com/office/powerpoint/2010/main" val="426144287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Advantages of Digital vs Film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CA" sz="2400" dirty="0"/>
              <a:t>CR is compatible with existing x-ray equipment</a:t>
            </a:r>
          </a:p>
          <a:p>
            <a:r>
              <a:rPr lang="en-CA" sz="2400" dirty="0"/>
              <a:t>Excellent image quality </a:t>
            </a:r>
          </a:p>
          <a:p>
            <a:r>
              <a:rPr lang="en-CA" sz="2400" dirty="0"/>
              <a:t>Improved diagnostic accuracy</a:t>
            </a:r>
          </a:p>
          <a:p>
            <a:r>
              <a:rPr lang="en-CA" sz="2400" dirty="0"/>
              <a:t>Wide dynamic range</a:t>
            </a:r>
          </a:p>
          <a:p>
            <a:pPr lvl="1"/>
            <a:r>
              <a:rPr lang="en-CA" dirty="0">
                <a:latin typeface="Arial" pitchFamily="34" charset="0"/>
                <a:cs typeface="Arial" pitchFamily="34" charset="0"/>
              </a:rPr>
              <a:t>Demonstrates minute differences in x-ray absorption which provides highly detailed images</a:t>
            </a:r>
          </a:p>
          <a:p>
            <a:r>
              <a:rPr lang="en-CA" sz="2400" dirty="0"/>
              <a:t>Wide exposure latitude 	</a:t>
            </a:r>
          </a:p>
          <a:p>
            <a:pPr lvl="1"/>
            <a:r>
              <a:rPr lang="en-CA" sz="2000" dirty="0"/>
              <a:t>permits diagnosis of an entire area of interest from bone to soft tissue in a single exposure</a:t>
            </a:r>
          </a:p>
          <a:p>
            <a:r>
              <a:rPr lang="en-CA" sz="2400" dirty="0"/>
              <a:t>Reduction in repeat exams</a:t>
            </a:r>
          </a:p>
          <a:p>
            <a:r>
              <a:rPr lang="en-CA" sz="2400" dirty="0"/>
              <a:t>Can compensate for over/under exposure</a:t>
            </a:r>
          </a:p>
          <a:p>
            <a:r>
              <a:rPr lang="en-CA" sz="2400" dirty="0"/>
              <a:t>Environmentally friendly</a:t>
            </a:r>
          </a:p>
          <a:p>
            <a:pPr lvl="1"/>
            <a:r>
              <a:rPr lang="en-CA" dirty="0">
                <a:latin typeface="Arial" pitchFamily="34" charset="0"/>
                <a:cs typeface="Arial" pitchFamily="34" charset="0"/>
              </a:rPr>
              <a:t>Eliminates processor chemicals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8618632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Disadvantages of Digital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CA" sz="3600" dirty="0"/>
              <a:t>Initial capital costs are high but can be recovered quickly </a:t>
            </a:r>
          </a:p>
          <a:p>
            <a:r>
              <a:rPr lang="en-CA" sz="3600" dirty="0"/>
              <a:t>Concern regarding relaxation of professional standards</a:t>
            </a:r>
          </a:p>
          <a:p>
            <a:pPr lvl="1"/>
            <a:r>
              <a:rPr lang="en-CA" sz="3200" dirty="0"/>
              <a:t>Dose creep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5610878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Readings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200" dirty="0"/>
              <a:t>Digital Radiography &amp; PACS</a:t>
            </a:r>
          </a:p>
          <a:p>
            <a:pPr lvl="1"/>
            <a:r>
              <a:rPr lang="en-US" sz="2800" dirty="0"/>
              <a:t>65-69, 73-78</a:t>
            </a:r>
          </a:p>
          <a:p>
            <a:r>
              <a:rPr lang="en-US" sz="3200" dirty="0"/>
              <a:t>Radiologic Science for Technologists</a:t>
            </a:r>
          </a:p>
          <a:p>
            <a:pPr lvl="1"/>
            <a:r>
              <a:rPr lang="en-US" sz="2800" dirty="0"/>
              <a:t>297-301</a:t>
            </a:r>
          </a:p>
        </p:txBody>
      </p:sp>
    </p:spTree>
    <p:extLst>
      <p:ext uri="{BB962C8B-B14F-4D97-AF65-F5344CB8AC3E}">
        <p14:creationId xmlns:p14="http://schemas.microsoft.com/office/powerpoint/2010/main" val="3750356163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</p:tagLst>
</file>

<file path=ppt/theme/theme1.xml><?xml version="1.0" encoding="utf-8"?>
<a:theme xmlns:a="http://schemas.openxmlformats.org/drawingml/2006/main" name="Anderson MR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Anderson Branded Font">
      <a:majorFont>
        <a:latin typeface="Futura PT Demi"/>
        <a:ea typeface=""/>
        <a:cs typeface=""/>
      </a:majorFont>
      <a:minorFont>
        <a:latin typeface="Futura PT Book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nderson MRT" id="{F99F4232-7B69-4F25-BBF6-77D0241BB894}" vid="{BAAB4B47-E4A7-4362-993E-D4F184A6C1E1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ate xmlns="d1eb5d66-d4e4-42da-91aa-35af032cfe67" xsi:nil="true"/>
    <TaxCatchAll xmlns="c80233df-ff72-4ed0-8be6-81c0672dcf15" xsi:nil="true"/>
    <lcf76f155ced4ddcb4097134ff3c332f xmlns="d1eb5d66-d4e4-42da-91aa-35af032cfe67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459FD3E210D7746A66165842CA31B2D" ma:contentTypeVersion="22" ma:contentTypeDescription="Create a new document." ma:contentTypeScope="" ma:versionID="f0c79895f01c4eb44fa87db525b4eb5c">
  <xsd:schema xmlns:xsd="http://www.w3.org/2001/XMLSchema" xmlns:xs="http://www.w3.org/2001/XMLSchema" xmlns:p="http://schemas.microsoft.com/office/2006/metadata/properties" xmlns:ns2="c80233df-ff72-4ed0-8be6-81c0672dcf15" xmlns:ns3="d1eb5d66-d4e4-42da-91aa-35af032cfe67" targetNamespace="http://schemas.microsoft.com/office/2006/metadata/properties" ma:root="true" ma:fieldsID="ef7db3e78da19b9171db271d0ab114c6" ns2:_="" ns3:_="">
    <xsd:import namespace="c80233df-ff72-4ed0-8be6-81c0672dcf15"/>
    <xsd:import namespace="d1eb5d66-d4e4-42da-91aa-35af032cfe6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Date" minOccurs="0"/>
                <xsd:element ref="ns3:MediaServiceLocation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80233df-ff72-4ed0-8be6-81c0672dcf15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CatchAll" ma:index="26" nillable="true" ma:displayName="Taxonomy Catch All Column" ma:hidden="true" ma:list="{d047eac0-0848-420b-888a-eb494acb1260}" ma:internalName="TaxCatchAll" ma:showField="CatchAllData" ma:web="c80233df-ff72-4ed0-8be6-81c0672dcf1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eb5d66-d4e4-42da-91aa-35af032cfe6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20" nillable="true" ma:displayName="MediaServiceDateTaken" ma:hidden="true" ma:internalName="MediaServiceDateTaken" ma:readOnly="true">
      <xsd:simpleType>
        <xsd:restriction base="dms:Text"/>
      </xsd:simpleType>
    </xsd:element>
    <xsd:element name="Date" ma:index="21" nillable="true" ma:displayName="Date" ma:format="DateOnly" ma:internalName="Date">
      <xsd:simpleType>
        <xsd:restriction base="dms:DateTime"/>
      </xsd:simpleType>
    </xsd:element>
    <xsd:element name="MediaServiceLocation" ma:index="22" nillable="true" ma:displayName="Location" ma:internalName="MediaServiceLocation" ma:readOnly="true">
      <xsd:simpleType>
        <xsd:restriction base="dms:Text"/>
      </xsd:simpleType>
    </xsd:element>
    <xsd:element name="MediaLengthInSeconds" ma:index="23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5" nillable="true" ma:taxonomy="true" ma:internalName="lcf76f155ced4ddcb4097134ff3c332f" ma:taxonomyFieldName="MediaServiceImageTags" ma:displayName="Image Tags" ma:readOnly="false" ma:fieldId="{5cf76f15-5ced-4ddc-b409-7134ff3c332f}" ma:taxonomyMulti="true" ma:sspId="91219db1-e75a-4e74-95c9-f29ca67e648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7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8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2920851D-E06A-40DB-940F-C9276BB8A921}">
  <ds:schemaRefs>
    <ds:schemaRef ds:uri="http://schemas.microsoft.com/office/2006/metadata/properties"/>
    <ds:schemaRef ds:uri="http://schemas.microsoft.com/office/infopath/2007/PartnerControls"/>
    <ds:schemaRef ds:uri="d1eb5d66-d4e4-42da-91aa-35af032cfe67"/>
    <ds:schemaRef ds:uri="c80233df-ff72-4ed0-8be6-81c0672dcf15"/>
  </ds:schemaRefs>
</ds:datastoreItem>
</file>

<file path=customXml/itemProps2.xml><?xml version="1.0" encoding="utf-8"?>
<ds:datastoreItem xmlns:ds="http://schemas.openxmlformats.org/officeDocument/2006/customXml" ds:itemID="{5F74330F-E767-4D5B-8D3D-277B412422E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52E4D4F-44B8-4EA7-8FE3-806A9FFCD68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80233df-ff72-4ed0-8be6-81c0672dcf15"/>
    <ds:schemaRef ds:uri="d1eb5d66-d4e4-42da-91aa-35af032cfe6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Metadata/LabelInfo.xml><?xml version="1.0" encoding="utf-8"?>
<clbl:labelList xmlns:clbl="http://schemas.microsoft.com/office/2020/mipLabelMetadata">
  <clbl:label id="{56f1b449-1c43-45cc-84f7-a4d5ac4a6ead}" enabled="1" method="Standard" siteId="{89a3e09f-dd7d-463a-a9d4-9802d78f483b}" contentBits="0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Anderson MRT</Template>
  <TotalTime>19225</TotalTime>
  <Words>1591</Words>
  <Application>Microsoft Office PowerPoint</Application>
  <PresentationFormat>Widescreen</PresentationFormat>
  <Paragraphs>270</Paragraphs>
  <Slides>30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30</vt:i4>
      </vt:variant>
    </vt:vector>
  </HeadingPairs>
  <TitlesOfParts>
    <vt:vector size="39" baseType="lpstr">
      <vt:lpstr>Arial</vt:lpstr>
      <vt:lpstr>Calibri</vt:lpstr>
      <vt:lpstr>Calibri Light</vt:lpstr>
      <vt:lpstr>Futura PT Book</vt:lpstr>
      <vt:lpstr>Futura PT Demi</vt:lpstr>
      <vt:lpstr>Impact</vt:lpstr>
      <vt:lpstr>Wingdings</vt:lpstr>
      <vt:lpstr>Anderson MRT</vt:lpstr>
      <vt:lpstr>Custom Design</vt:lpstr>
      <vt:lpstr>APPH 226:  Digital Radiography – DR </vt:lpstr>
      <vt:lpstr>Direct Radiography</vt:lpstr>
      <vt:lpstr>TFT Arrays</vt:lpstr>
      <vt:lpstr>TFT Arrays</vt:lpstr>
      <vt:lpstr>Flat Panel Detectors</vt:lpstr>
      <vt:lpstr>Two types of Detectors</vt:lpstr>
      <vt:lpstr>Direct Conversion</vt:lpstr>
      <vt:lpstr>Direct Conversion</vt:lpstr>
      <vt:lpstr>Direct Conversion</vt:lpstr>
      <vt:lpstr>Sequence of Image Formation</vt:lpstr>
      <vt:lpstr>PowerPoint Presentation</vt:lpstr>
      <vt:lpstr>Indirect Conversion</vt:lpstr>
      <vt:lpstr>Cesium Iodide </vt:lpstr>
      <vt:lpstr>Gadolinium Oxysulfide</vt:lpstr>
      <vt:lpstr>PowerPoint Presentation</vt:lpstr>
      <vt:lpstr>Indirect Conversion - TFT</vt:lpstr>
      <vt:lpstr>PowerPoint Presentation</vt:lpstr>
      <vt:lpstr>Image Formation Process</vt:lpstr>
      <vt:lpstr>Fill Factor</vt:lpstr>
      <vt:lpstr>Fill Factor</vt:lpstr>
      <vt:lpstr>CCD (Charge Coupled Device)</vt:lpstr>
      <vt:lpstr>CCD</vt:lpstr>
      <vt:lpstr>CCD (Charge Coupled Device)</vt:lpstr>
      <vt:lpstr>PowerPoint Presentation</vt:lpstr>
      <vt:lpstr>Summary</vt:lpstr>
      <vt:lpstr>Direct vs Indirect</vt:lpstr>
      <vt:lpstr>Process: CR vs DR</vt:lpstr>
      <vt:lpstr>Advantages of Digital vs Film</vt:lpstr>
      <vt:lpstr>Disadvantages of Digital</vt:lpstr>
      <vt:lpstr>Readings</vt:lpstr>
    </vt:vector>
  </TitlesOfParts>
  <Company>SAIT Polytechnic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SAIT Template 2015</dc:title>
  <dc:creator>Catherine Theng</dc:creator>
  <cp:lastModifiedBy>Ailsa Trottier | Anderson College | Head Office</cp:lastModifiedBy>
  <cp:revision>383</cp:revision>
  <cp:lastPrinted>2024-03-14T14:44:58Z</cp:lastPrinted>
  <dcterms:created xsi:type="dcterms:W3CDTF">2009-04-06T17:04:40Z</dcterms:created>
  <dcterms:modified xsi:type="dcterms:W3CDTF">2025-02-05T19:21:57Z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0x0101007459FD3E210D7746A66165842CA31B2D</vt:lpwstr>
  </property>
</Properties>
</file>