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66"/>
  </p:notesMasterIdLst>
  <p:sldIdLst>
    <p:sldId id="256" r:id="rId6"/>
    <p:sldId id="266" r:id="rId7"/>
    <p:sldId id="437" r:id="rId8"/>
    <p:sldId id="297" r:id="rId9"/>
    <p:sldId id="290" r:id="rId10"/>
    <p:sldId id="438" r:id="rId11"/>
    <p:sldId id="439" r:id="rId12"/>
    <p:sldId id="440" r:id="rId13"/>
    <p:sldId id="441" r:id="rId14"/>
    <p:sldId id="442" r:id="rId15"/>
    <p:sldId id="443" r:id="rId16"/>
    <p:sldId id="444" r:id="rId17"/>
    <p:sldId id="445" r:id="rId18"/>
    <p:sldId id="446" r:id="rId19"/>
    <p:sldId id="447" r:id="rId20"/>
    <p:sldId id="448" r:id="rId21"/>
    <p:sldId id="449" r:id="rId22"/>
    <p:sldId id="450" r:id="rId23"/>
    <p:sldId id="451" r:id="rId24"/>
    <p:sldId id="452" r:id="rId25"/>
    <p:sldId id="453" r:id="rId26"/>
    <p:sldId id="455" r:id="rId27"/>
    <p:sldId id="456" r:id="rId28"/>
    <p:sldId id="454" r:id="rId29"/>
    <p:sldId id="457" r:id="rId30"/>
    <p:sldId id="458" r:id="rId31"/>
    <p:sldId id="459" r:id="rId32"/>
    <p:sldId id="460" r:id="rId33"/>
    <p:sldId id="461" r:id="rId34"/>
    <p:sldId id="462" r:id="rId35"/>
    <p:sldId id="463" r:id="rId36"/>
    <p:sldId id="464" r:id="rId37"/>
    <p:sldId id="465" r:id="rId38"/>
    <p:sldId id="466" r:id="rId39"/>
    <p:sldId id="467" r:id="rId40"/>
    <p:sldId id="468" r:id="rId41"/>
    <p:sldId id="469" r:id="rId42"/>
    <p:sldId id="470" r:id="rId43"/>
    <p:sldId id="471" r:id="rId44"/>
    <p:sldId id="472" r:id="rId45"/>
    <p:sldId id="473" r:id="rId46"/>
    <p:sldId id="474" r:id="rId47"/>
    <p:sldId id="475" r:id="rId48"/>
    <p:sldId id="476" r:id="rId49"/>
    <p:sldId id="477" r:id="rId50"/>
    <p:sldId id="478" r:id="rId51"/>
    <p:sldId id="479" r:id="rId52"/>
    <p:sldId id="480" r:id="rId53"/>
    <p:sldId id="481" r:id="rId54"/>
    <p:sldId id="482" r:id="rId55"/>
    <p:sldId id="483" r:id="rId56"/>
    <p:sldId id="484" r:id="rId57"/>
    <p:sldId id="485" r:id="rId58"/>
    <p:sldId id="486" r:id="rId59"/>
    <p:sldId id="487" r:id="rId60"/>
    <p:sldId id="488" r:id="rId61"/>
    <p:sldId id="489" r:id="rId62"/>
    <p:sldId id="490" r:id="rId63"/>
    <p:sldId id="491" r:id="rId64"/>
    <p:sldId id="436"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606288-4B57-2994-A29E-39AED207A728}" v="6" dt="2022-11-22T17:03:10.362"/>
    <p1510:client id="{42EE8DB5-5412-A65D-4E9B-63A6E35AD629}" v="13" dt="2022-11-22T16:35:59.688"/>
    <p1510:client id="{998B7883-CBFD-5FCB-FADA-8ACAE49DA9CA}" v="4" dt="2022-11-21T17:11:40.866"/>
    <p1510:client id="{F339C97A-489A-F4BD-C1BF-F7965DE8B555}" v="1" dt="2022-11-23T19:36:25.117"/>
    <p1510:client id="{FC613F95-3D29-9ACA-8439-D99CCDF253D7}" v="126" dt="2022-11-21T17:40:45.4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013"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commentAuthors" Target="commentAuthor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n1oqVM-N3j8&amp;ab_channel=CentersforDiseaseControlandPrevention%28CDC%29" TargetMode="External"/><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235341" y="3556224"/>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a:p>
            <a:r>
              <a:rPr lang="en-CA" b="0" dirty="0">
                <a:solidFill>
                  <a:schemeClr val="bg1"/>
                </a:solidFill>
                <a:latin typeface="Futura PT Demi" panose="020B0702020204020303" pitchFamily="34" charset="0"/>
              </a:rPr>
              <a:t>Infection Control Lesson 4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777240" y="731519"/>
            <a:ext cx="2845191" cy="3237579"/>
          </a:xfrm>
          <a:prstGeom prst="rect">
            <a:avLst/>
          </a:prstGeom>
        </p:spPr>
        <p:txBody>
          <a:bodyPr vert="horz" lIns="91440" tIns="45720" rIns="91440" bIns="45720" rtlCol="0" anchor="ctr">
            <a:normAutofit/>
          </a:bodyPr>
          <a:lstStyle>
            <a:defPPr>
              <a:defRPr lang="en-US"/>
            </a:defPPr>
            <a:lvl1pPr>
              <a:defRPr sz="4000" b="1">
                <a:solidFill>
                  <a:srgbClr val="A21D22"/>
                </a:solidFill>
                <a:latin typeface="Futura PT" panose="020B0602020204020303" pitchFamily="34" charset="0"/>
              </a:defRPr>
            </a:lvl1pPr>
          </a:lstStyle>
          <a:p>
            <a:pPr>
              <a:lnSpc>
                <a:spcPct val="90000"/>
              </a:lnSpc>
              <a:spcBef>
                <a:spcPct val="0"/>
              </a:spcBef>
              <a:spcAft>
                <a:spcPts val="600"/>
              </a:spcAft>
            </a:pPr>
            <a:r>
              <a:rPr lang="en-US" sz="3800" b="0" kern="1200" dirty="0">
                <a:solidFill>
                  <a:srgbClr val="FFFFFF"/>
                </a:solidFill>
                <a:latin typeface="+mj-lt"/>
                <a:ea typeface="+mj-ea"/>
                <a:cs typeface="+mj-cs"/>
              </a:rPr>
              <a:t>OUR JOURNEY TODAY </a:t>
            </a:r>
          </a:p>
        </p:txBody>
      </p:sp>
      <p:sp>
        <p:nvSpPr>
          <p:cNvPr id="5" name="TextBox 4"/>
          <p:cNvSpPr txBox="1"/>
          <p:nvPr/>
        </p:nvSpPr>
        <p:spPr>
          <a:xfrm>
            <a:off x="838200" y="-387257"/>
            <a:ext cx="7037591" cy="5475129"/>
          </a:xfrm>
          <a:prstGeom prst="rect">
            <a:avLst/>
          </a:prstGeom>
        </p:spPr>
        <p:txBody>
          <a:bodyPr vert="horz" lIns="91440" tIns="45720" rIns="91440" bIns="45720" rtlCol="0" anchor="ctr">
            <a:normAutofit/>
          </a:bodyPr>
          <a:lstStyle/>
          <a:p>
            <a:pPr marL="457200" indent="-457200">
              <a:lnSpc>
                <a:spcPct val="90000"/>
              </a:lnSpc>
              <a:spcAft>
                <a:spcPts val="600"/>
              </a:spcAft>
              <a:buFont typeface="Arial" panose="020B0604020202020204" pitchFamily="34" charset="0"/>
              <a:buChar char="•"/>
            </a:pPr>
            <a:r>
              <a:rPr lang="en-US" sz="2600" b="0" i="0" dirty="0">
                <a:effectLst/>
              </a:rPr>
              <a:t>Employ the Principles of Prevention</a:t>
            </a:r>
            <a:endParaRPr lang="en-US" sz="2600" dirty="0"/>
          </a:p>
        </p:txBody>
      </p:sp>
      <p:sp>
        <p:nvSpPr>
          <p:cNvPr id="6" name="Title 5">
            <a:extLst>
              <a:ext uri="{FF2B5EF4-FFF2-40B4-BE49-F238E27FC236}">
                <a16:creationId xmlns:a16="http://schemas.microsoft.com/office/drawing/2014/main" id="{7D31263C-9DBA-79FC-9415-56B16794BCBA}"/>
              </a:ext>
            </a:extLst>
          </p:cNvPr>
          <p:cNvSpPr>
            <a:spLocks noGrp="1"/>
          </p:cNvSpPr>
          <p:nvPr>
            <p:ph type="title"/>
          </p:nvPr>
        </p:nvSpPr>
        <p:spPr/>
        <p:txBody>
          <a:bodyPr/>
          <a:lstStyle/>
          <a:p>
            <a:r>
              <a:rPr lang="en-US" dirty="0"/>
              <a:t>Our Journey Today</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0E37DC-7BA1-B420-9811-3795D855243D}"/>
              </a:ext>
            </a:extLst>
          </p:cNvPr>
          <p:cNvSpPr txBox="1"/>
          <p:nvPr/>
        </p:nvSpPr>
        <p:spPr>
          <a:xfrm>
            <a:off x="1071472" y="1677508"/>
            <a:ext cx="9367204" cy="4041648"/>
          </a:xfrm>
          <a:prstGeom prst="rect">
            <a:avLst/>
          </a:prstGeom>
        </p:spPr>
        <p:txBody>
          <a:bodyPr vert="horz" lIns="91440" tIns="45720" rIns="91440" bIns="45720" rtlCol="0" anchor="t">
            <a:normAutofit/>
          </a:bodyPr>
          <a:lstStyle>
            <a:defPPr>
              <a:defRPr lang="en-US"/>
            </a:defPPr>
            <a:lvl1pPr>
              <a:defRPr sz="4000" b="1">
                <a:solidFill>
                  <a:srgbClr val="A21D22"/>
                </a:solidFill>
                <a:latin typeface="Futura PT" panose="020B0602020204020303" pitchFamily="34" charset="0"/>
              </a:defRPr>
            </a:lvl1pPr>
          </a:lstStyle>
          <a:p>
            <a:pPr marL="571500" indent="-571500">
              <a:lnSpc>
                <a:spcPct val="90000"/>
              </a:lnSpc>
              <a:spcAft>
                <a:spcPts val="600"/>
              </a:spcAft>
              <a:buFont typeface="Arial" panose="020B0604020202020204" pitchFamily="34" charset="0"/>
              <a:buChar char="•"/>
            </a:pPr>
            <a:r>
              <a:rPr lang="en-US" sz="2800" b="0" i="0" dirty="0">
                <a:solidFill>
                  <a:schemeClr val="tx1"/>
                </a:solidFill>
                <a:effectLst/>
                <a:latin typeface="+mn-lt"/>
              </a:rPr>
              <a:t>Proper infection control requires two steps: cleaning and then disinfecting with an appropriate EPA-registered disinfectant. When these two steps are followed correctly, virtually all pathogens of concern in the salon, spa, or barbershop can be effectively eliminated</a:t>
            </a:r>
            <a:endParaRPr lang="en-US" sz="2800" b="0" dirty="0">
              <a:solidFill>
                <a:schemeClr val="tx1"/>
              </a:solidFill>
              <a:latin typeface="+mn-lt"/>
            </a:endParaRPr>
          </a:p>
        </p:txBody>
      </p:sp>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p:cNvSpPr txBox="1"/>
          <p:nvPr/>
        </p:nvSpPr>
        <p:spPr>
          <a:xfrm>
            <a:off x="735608" y="963877"/>
            <a:ext cx="3615813" cy="4930246"/>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CA" sz="4800">
                <a:solidFill>
                  <a:schemeClr val="bg1"/>
                </a:solidFill>
                <a:latin typeface="Futura PT Demi" panose="020B0702020204020303" pitchFamily="34" charset="0"/>
                <a:ea typeface="+mj-ea"/>
                <a:cs typeface="+mj-cs"/>
              </a:rPr>
              <a:t>Step 1 </a:t>
            </a:r>
          </a:p>
          <a:p>
            <a:pPr algn="r">
              <a:lnSpc>
                <a:spcPct val="90000"/>
              </a:lnSpc>
              <a:spcBef>
                <a:spcPct val="0"/>
              </a:spcBef>
              <a:spcAft>
                <a:spcPts val="600"/>
              </a:spcAft>
            </a:pPr>
            <a:r>
              <a:rPr lang="en-CA" sz="4800">
                <a:solidFill>
                  <a:schemeClr val="bg1"/>
                </a:solidFill>
                <a:latin typeface="Futura PT Demi" panose="020B0702020204020303" pitchFamily="34" charset="0"/>
                <a:ea typeface="+mj-ea"/>
                <a:cs typeface="+mj-cs"/>
              </a:rPr>
              <a:t>Cleaning </a:t>
            </a:r>
          </a:p>
        </p:txBody>
      </p:sp>
      <p:sp>
        <p:nvSpPr>
          <p:cNvPr id="5" name="TextBox 4"/>
          <p:cNvSpPr txBox="1"/>
          <p:nvPr/>
        </p:nvSpPr>
        <p:spPr>
          <a:xfrm>
            <a:off x="5433963" y="1644073"/>
            <a:ext cx="6377769" cy="4250050"/>
          </a:xfrm>
          <a:prstGeom prst="rect">
            <a:avLst/>
          </a:prstGeom>
        </p:spPr>
        <p:txBody>
          <a:bodyPr vert="horz" lIns="91440" tIns="45720" rIns="91440" bIns="45720" rtlCol="0" anchor="ctr">
            <a:normAutofit/>
          </a:bodyPr>
          <a:lstStyle/>
          <a:p>
            <a:pPr marL="228600">
              <a:lnSpc>
                <a:spcPct val="90000"/>
              </a:lnSpc>
              <a:spcAft>
                <a:spcPts val="600"/>
              </a:spcAft>
            </a:pPr>
            <a:endParaRPr lang="en-CA" sz="3600">
              <a:latin typeface="Futura PT Book" panose="020B0502020204020303" pitchFamily="34" charset="0"/>
            </a:endParaRPr>
          </a:p>
          <a:p>
            <a:pPr marL="457200" indent="-228600">
              <a:lnSpc>
                <a:spcPct val="90000"/>
              </a:lnSpc>
              <a:spcAft>
                <a:spcPts val="600"/>
              </a:spcAft>
              <a:buFont typeface="Arial" panose="020B0604020202020204" pitchFamily="34" charset="0"/>
              <a:buChar char="•"/>
            </a:pPr>
            <a:endParaRPr lang="en-CA" sz="3600">
              <a:latin typeface="Futura PT Book" panose="020B0502020204020303" pitchFamily="34" charset="0"/>
            </a:endParaRPr>
          </a:p>
        </p:txBody>
      </p:sp>
      <p:sp>
        <p:nvSpPr>
          <p:cNvPr id="8" name="TextBox 7">
            <a:extLst>
              <a:ext uri="{FF2B5EF4-FFF2-40B4-BE49-F238E27FC236}">
                <a16:creationId xmlns:a16="http://schemas.microsoft.com/office/drawing/2014/main" id="{60489EBB-1D5E-0C91-193B-4EE90DACB11C}"/>
              </a:ext>
            </a:extLst>
          </p:cNvPr>
          <p:cNvSpPr txBox="1"/>
          <p:nvPr/>
        </p:nvSpPr>
        <p:spPr>
          <a:xfrm>
            <a:off x="5888473" y="1232885"/>
            <a:ext cx="5780519" cy="4893647"/>
          </a:xfrm>
          <a:prstGeom prst="rect">
            <a:avLst/>
          </a:prstGeom>
          <a:noFill/>
        </p:spPr>
        <p:txBody>
          <a:bodyPr wrap="square">
            <a:spAutoFit/>
          </a:bodyPr>
          <a:lstStyle/>
          <a:p>
            <a:r>
              <a:rPr lang="en-US" sz="2400" dirty="0"/>
              <a:t>When you clean, you must remove all visible and surface dirt and debris from tools, implements, and equipment by washing them with liquid soap or detergent and warm water, or a chemical cleaner, and using a clean and disinfected brush to scrub any grooved or hinged portions of the item.</a:t>
            </a:r>
          </a:p>
          <a:p>
            <a:endParaRPr lang="en-US" sz="2400" dirty="0"/>
          </a:p>
          <a:p>
            <a:r>
              <a:rPr lang="en-US" sz="2400" dirty="0"/>
              <a:t>A surface must be properly cleaned before it can be properly disinfected. Using a disinfectant without cleaning first is like using mouthwash without brushing your teeth—it just does not work properly!</a:t>
            </a:r>
          </a:p>
        </p:txBody>
      </p:sp>
    </p:spTree>
    <p:extLst>
      <p:ext uri="{BB962C8B-B14F-4D97-AF65-F5344CB8AC3E}">
        <p14:creationId xmlns:p14="http://schemas.microsoft.com/office/powerpoint/2010/main" val="3217236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5810E3F-37D9-A620-C4A6-767A7CBB6102}"/>
              </a:ext>
            </a:extLst>
          </p:cNvPr>
          <p:cNvPicPr>
            <a:picLocks noGrp="1" noChangeAspect="1"/>
          </p:cNvPicPr>
          <p:nvPr>
            <p:ph idx="1"/>
          </p:nvPr>
        </p:nvPicPr>
        <p:blipFill>
          <a:blip r:embed="rId2"/>
          <a:stretch>
            <a:fillRect/>
          </a:stretch>
        </p:blipFill>
        <p:spPr>
          <a:xfrm>
            <a:off x="983482" y="203200"/>
            <a:ext cx="8841237" cy="6268498"/>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1F7C6-82EF-BD42-45FC-9703CC39BD26}"/>
              </a:ext>
            </a:extLst>
          </p:cNvPr>
          <p:cNvSpPr>
            <a:spLocks noGrp="1"/>
          </p:cNvSpPr>
          <p:nvPr>
            <p:ph type="title"/>
          </p:nvPr>
        </p:nvSpPr>
        <p:spPr>
          <a:xfrm>
            <a:off x="4965431" y="629268"/>
            <a:ext cx="5407929" cy="1286160"/>
          </a:xfrm>
        </p:spPr>
        <p:txBody>
          <a:bodyPr anchor="b">
            <a:normAutofit/>
          </a:bodyPr>
          <a:lstStyle/>
          <a:p>
            <a:r>
              <a:rPr lang="en-US" sz="2800" b="0" i="0" dirty="0">
                <a:effectLst/>
                <a:latin typeface="Futura PT Book" panose="020B0502020204020303" pitchFamily="34" charset="0"/>
              </a:rPr>
              <a:t>There are three ways to clean your tools and implements:</a:t>
            </a:r>
            <a:br>
              <a:rPr lang="en-US" sz="2800" b="0" i="0" dirty="0">
                <a:effectLst/>
                <a:latin typeface="Futura PT Book" panose="020B0502020204020303" pitchFamily="34" charset="0"/>
              </a:rPr>
            </a:br>
            <a:endParaRPr lang="en-US" sz="2800" dirty="0">
              <a:latin typeface="Futura PT Book" panose="020B0502020204020303" pitchFamily="34" charset="0"/>
            </a:endParaRPr>
          </a:p>
        </p:txBody>
      </p:sp>
      <p:sp>
        <p:nvSpPr>
          <p:cNvPr id="3" name="Content Placeholder 2">
            <a:extLst>
              <a:ext uri="{FF2B5EF4-FFF2-40B4-BE49-F238E27FC236}">
                <a16:creationId xmlns:a16="http://schemas.microsoft.com/office/drawing/2014/main" id="{82B1FFA1-A907-6B4F-1BFE-6CA21183CEF3}"/>
              </a:ext>
            </a:extLst>
          </p:cNvPr>
          <p:cNvSpPr>
            <a:spLocks noGrp="1"/>
          </p:cNvSpPr>
          <p:nvPr>
            <p:ph idx="1"/>
          </p:nvPr>
        </p:nvSpPr>
        <p:spPr>
          <a:xfrm>
            <a:off x="4965431" y="2438400"/>
            <a:ext cx="6586489" cy="3785419"/>
          </a:xfrm>
        </p:spPr>
        <p:txBody>
          <a:bodyPr>
            <a:normAutofit/>
          </a:bodyPr>
          <a:lstStyle/>
          <a:p>
            <a:r>
              <a:rPr lang="en-US" b="0" i="0" dirty="0">
                <a:effectLst/>
                <a:latin typeface="Futura PT Book" panose="020B0502020204020303" pitchFamily="34" charset="0"/>
              </a:rPr>
              <a:t>Washing with soap and warm water and then scrubbing them with a clean and properly disinfected nailbrush</a:t>
            </a:r>
          </a:p>
          <a:p>
            <a:pPr>
              <a:buFont typeface="Arial" panose="020B0604020202020204" pitchFamily="34" charset="0"/>
              <a:buChar char="•"/>
            </a:pPr>
            <a:r>
              <a:rPr lang="en-US" b="0" i="0" dirty="0">
                <a:effectLst/>
                <a:latin typeface="Futura PT Book" panose="020B0502020204020303" pitchFamily="34" charset="0"/>
              </a:rPr>
              <a:t>Using an ultrasonic unit</a:t>
            </a:r>
          </a:p>
          <a:p>
            <a:pPr>
              <a:buFont typeface="Arial" panose="020B0604020202020204" pitchFamily="34" charset="0"/>
              <a:buChar char="•"/>
            </a:pPr>
            <a:r>
              <a:rPr lang="en-US" b="0" i="0" dirty="0">
                <a:effectLst/>
                <a:latin typeface="Futura PT Book" panose="020B0502020204020303" pitchFamily="34" charset="0"/>
              </a:rPr>
              <a:t>Using a chemical cleaners </a:t>
            </a:r>
          </a:p>
          <a:p>
            <a:pPr marL="0" indent="0">
              <a:buNone/>
            </a:pPr>
            <a:endParaRPr lang="en-US" sz="2000" dirty="0">
              <a:latin typeface="Futura PT Book" panose="020B0502020204020303" pitchFamily="34" charset="0"/>
            </a:endParaRPr>
          </a:p>
        </p:txBody>
      </p:sp>
      <p:pic>
        <p:nvPicPr>
          <p:cNvPr id="5" name="Picture 4" descr="Person washing hands illustration">
            <a:extLst>
              <a:ext uri="{FF2B5EF4-FFF2-40B4-BE49-F238E27FC236}">
                <a16:creationId xmlns:a16="http://schemas.microsoft.com/office/drawing/2014/main" id="{266817A9-019A-48F4-462E-8CFF07C7E64B}"/>
              </a:ext>
            </a:extLst>
          </p:cNvPr>
          <p:cNvPicPr>
            <a:picLocks noChangeAspect="1"/>
          </p:cNvPicPr>
          <p:nvPr/>
        </p:nvPicPr>
        <p:blipFill rotWithShape="1">
          <a:blip r:embed="rId2"/>
          <a:srcRect l="14663" r="40218" b="-1"/>
          <a:stretch/>
        </p:blipFill>
        <p:spPr>
          <a:xfrm>
            <a:off x="640080" y="317891"/>
            <a:ext cx="3992036" cy="5905928"/>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6D95C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34652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0C376EF-BA3C-1C9B-1F12-5A7DF9F9E4C3}"/>
              </a:ext>
            </a:extLst>
          </p:cNvPr>
          <p:cNvPicPr>
            <a:picLocks noGrp="1" noChangeAspect="1"/>
          </p:cNvPicPr>
          <p:nvPr>
            <p:ph idx="1"/>
          </p:nvPr>
        </p:nvPicPr>
        <p:blipFill>
          <a:blip r:embed="rId2"/>
          <a:stretch>
            <a:fillRect/>
          </a:stretch>
        </p:blipFill>
        <p:spPr>
          <a:xfrm>
            <a:off x="409786" y="1980436"/>
            <a:ext cx="11304693" cy="2947163"/>
          </a:xfrm>
          <a:prstGeom prst="rect">
            <a:avLst/>
          </a:prstGeom>
        </p:spPr>
      </p:pic>
    </p:spTree>
    <p:extLst>
      <p:ext uri="{BB962C8B-B14F-4D97-AF65-F5344CB8AC3E}">
        <p14:creationId xmlns:p14="http://schemas.microsoft.com/office/powerpoint/2010/main" val="13064294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076D3-FED9-DFF9-7756-27F7BE491064}"/>
              </a:ext>
            </a:extLst>
          </p:cNvPr>
          <p:cNvSpPr>
            <a:spLocks noGrp="1"/>
          </p:cNvSpPr>
          <p:nvPr>
            <p:ph type="title"/>
          </p:nvPr>
        </p:nvSpPr>
        <p:spPr/>
        <p:txBody>
          <a:bodyPr>
            <a:normAutofit/>
          </a:bodyPr>
          <a:lstStyle/>
          <a:p>
            <a:r>
              <a:rPr lang="en-US" sz="3800" b="0" i="0" dirty="0">
                <a:effectLst/>
                <a:latin typeface="Futura PT Demi" panose="020B0702020204020303" pitchFamily="34" charset="0"/>
              </a:rPr>
              <a:t>Procedure 5-1: Proper Hand Washing</a:t>
            </a:r>
            <a:endParaRPr lang="en-US" sz="3800" dirty="0">
              <a:latin typeface="Futura PT Demi" panose="020B0702020204020303" pitchFamily="34" charset="0"/>
            </a:endParaRPr>
          </a:p>
        </p:txBody>
      </p:sp>
      <p:sp>
        <p:nvSpPr>
          <p:cNvPr id="3" name="Content Placeholder 2">
            <a:extLst>
              <a:ext uri="{FF2B5EF4-FFF2-40B4-BE49-F238E27FC236}">
                <a16:creationId xmlns:a16="http://schemas.microsoft.com/office/drawing/2014/main" id="{577048C9-D33D-C952-1B45-036D39B6DA23}"/>
              </a:ext>
            </a:extLst>
          </p:cNvPr>
          <p:cNvSpPr>
            <a:spLocks noGrp="1"/>
          </p:cNvSpPr>
          <p:nvPr>
            <p:ph idx="1"/>
          </p:nvPr>
        </p:nvSpPr>
        <p:spPr>
          <a:xfrm>
            <a:off x="703119" y="848879"/>
            <a:ext cx="10515600" cy="4351338"/>
          </a:xfrm>
        </p:spPr>
        <p:txBody>
          <a:bodyPr anchor="ctr">
            <a:normAutofit/>
          </a:bodyPr>
          <a:lstStyle/>
          <a:p>
            <a:pPr marL="0" indent="0">
              <a:buNone/>
            </a:pPr>
            <a:r>
              <a:rPr lang="en-US" sz="2600" b="0" i="0" dirty="0">
                <a:effectLst/>
                <a:latin typeface="rooney-web"/>
              </a:rPr>
              <a:t>Hand washing is one of the most important procedures in your infection control efforts and is required in most states before beginning any service and after eating, smoking, or using the restroom</a:t>
            </a:r>
            <a:endParaRPr lang="en-US" sz="2600" dirty="0"/>
          </a:p>
        </p:txBody>
      </p:sp>
    </p:spTree>
    <p:extLst>
      <p:ext uri="{BB962C8B-B14F-4D97-AF65-F5344CB8AC3E}">
        <p14:creationId xmlns:p14="http://schemas.microsoft.com/office/powerpoint/2010/main" val="27220388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82FAD1B-3F05-DBCB-03D3-FA1B4FE21B09}"/>
              </a:ext>
            </a:extLst>
          </p:cNvPr>
          <p:cNvPicPr>
            <a:picLocks noGrp="1" noChangeAspect="1"/>
          </p:cNvPicPr>
          <p:nvPr>
            <p:ph idx="1"/>
          </p:nvPr>
        </p:nvPicPr>
        <p:blipFill>
          <a:blip r:embed="rId2"/>
          <a:stretch>
            <a:fillRect/>
          </a:stretch>
        </p:blipFill>
        <p:spPr>
          <a:xfrm>
            <a:off x="592281" y="1326866"/>
            <a:ext cx="10156151" cy="4494095"/>
          </a:xfrm>
          <a:prstGeom prst="rect">
            <a:avLst/>
          </a:prstGeom>
        </p:spPr>
      </p:pic>
    </p:spTree>
    <p:extLst>
      <p:ext uri="{BB962C8B-B14F-4D97-AF65-F5344CB8AC3E}">
        <p14:creationId xmlns:p14="http://schemas.microsoft.com/office/powerpoint/2010/main" val="36327836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CAD533A-5D34-3EF3-AE1A-20C18CF82455}"/>
              </a:ext>
            </a:extLst>
          </p:cNvPr>
          <p:cNvPicPr>
            <a:picLocks noGrp="1" noChangeAspect="1"/>
          </p:cNvPicPr>
          <p:nvPr>
            <p:ph idx="1"/>
          </p:nvPr>
        </p:nvPicPr>
        <p:blipFill>
          <a:blip r:embed="rId2"/>
          <a:stretch>
            <a:fillRect/>
          </a:stretch>
        </p:blipFill>
        <p:spPr>
          <a:xfrm>
            <a:off x="3045134" y="693459"/>
            <a:ext cx="6101731" cy="5202950"/>
          </a:xfrm>
          <a:prstGeom prst="rect">
            <a:avLst/>
          </a:prstGeom>
        </p:spPr>
      </p:pic>
    </p:spTree>
    <p:extLst>
      <p:ext uri="{BB962C8B-B14F-4D97-AF65-F5344CB8AC3E}">
        <p14:creationId xmlns:p14="http://schemas.microsoft.com/office/powerpoint/2010/main" val="35705502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9C2AE66-EDBF-F8AC-2F0C-21AC8B148AD1}"/>
              </a:ext>
            </a:extLst>
          </p:cNvPr>
          <p:cNvPicPr>
            <a:picLocks noGrp="1" noChangeAspect="1"/>
          </p:cNvPicPr>
          <p:nvPr>
            <p:ph idx="1"/>
          </p:nvPr>
        </p:nvPicPr>
        <p:blipFill>
          <a:blip r:embed="rId2"/>
          <a:stretch>
            <a:fillRect/>
          </a:stretch>
        </p:blipFill>
        <p:spPr>
          <a:xfrm>
            <a:off x="1473200" y="283991"/>
            <a:ext cx="7328439" cy="5892972"/>
          </a:xfrm>
        </p:spPr>
      </p:pic>
    </p:spTree>
    <p:extLst>
      <p:ext uri="{BB962C8B-B14F-4D97-AF65-F5344CB8AC3E}">
        <p14:creationId xmlns:p14="http://schemas.microsoft.com/office/powerpoint/2010/main" val="6347868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7005CE7D-C957-2DD8-8776-AFE8303A36D3}"/>
              </a:ext>
            </a:extLst>
          </p:cNvPr>
          <p:cNvPicPr>
            <a:picLocks noGrp="1" noChangeAspect="1"/>
          </p:cNvPicPr>
          <p:nvPr>
            <p:ph idx="1"/>
          </p:nvPr>
        </p:nvPicPr>
        <p:blipFill>
          <a:blip r:embed="rId2"/>
          <a:stretch>
            <a:fillRect/>
          </a:stretch>
        </p:blipFill>
        <p:spPr>
          <a:xfrm>
            <a:off x="2847564" y="643466"/>
            <a:ext cx="6496871" cy="5571067"/>
          </a:xfrm>
          <a:prstGeom prst="rect">
            <a:avLst/>
          </a:prstGeom>
        </p:spPr>
      </p:pic>
    </p:spTree>
    <p:extLst>
      <p:ext uri="{BB962C8B-B14F-4D97-AF65-F5344CB8AC3E}">
        <p14:creationId xmlns:p14="http://schemas.microsoft.com/office/powerpoint/2010/main" val="25409207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DE8C236D-1150-3093-2279-EEA41DAD6544}"/>
              </a:ext>
            </a:extLst>
          </p:cNvPr>
          <p:cNvPicPr>
            <a:picLocks noGrp="1" noChangeAspect="1"/>
          </p:cNvPicPr>
          <p:nvPr>
            <p:ph idx="1"/>
          </p:nvPr>
        </p:nvPicPr>
        <p:blipFill>
          <a:blip r:embed="rId2"/>
          <a:stretch>
            <a:fillRect/>
          </a:stretch>
        </p:blipFill>
        <p:spPr>
          <a:xfrm>
            <a:off x="2712720" y="339706"/>
            <a:ext cx="5554069" cy="5956107"/>
          </a:xfrm>
          <a:prstGeom prst="rect">
            <a:avLst/>
          </a:prstGeom>
        </p:spPr>
      </p:pic>
    </p:spTree>
    <p:extLst>
      <p:ext uri="{BB962C8B-B14F-4D97-AF65-F5344CB8AC3E}">
        <p14:creationId xmlns:p14="http://schemas.microsoft.com/office/powerpoint/2010/main" val="29169942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229ABC1E-A35F-AFC5-4727-9F5CFD278BEF}"/>
              </a:ext>
            </a:extLst>
          </p:cNvPr>
          <p:cNvPicPr>
            <a:picLocks noGrp="1" noChangeAspect="1"/>
          </p:cNvPicPr>
          <p:nvPr>
            <p:ph idx="1"/>
          </p:nvPr>
        </p:nvPicPr>
        <p:blipFill>
          <a:blip r:embed="rId2"/>
          <a:stretch>
            <a:fillRect/>
          </a:stretch>
        </p:blipFill>
        <p:spPr>
          <a:xfrm>
            <a:off x="2818902" y="643466"/>
            <a:ext cx="6554196" cy="5571067"/>
          </a:xfrm>
          <a:prstGeom prst="rect">
            <a:avLst/>
          </a:prstGeom>
        </p:spPr>
      </p:pic>
    </p:spTree>
    <p:extLst>
      <p:ext uri="{BB962C8B-B14F-4D97-AF65-F5344CB8AC3E}">
        <p14:creationId xmlns:p14="http://schemas.microsoft.com/office/powerpoint/2010/main" val="3258541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BB4F52D0-C158-3D88-18F4-4AA4F9C06AF2}"/>
              </a:ext>
            </a:extLst>
          </p:cNvPr>
          <p:cNvPicPr>
            <a:picLocks noGrp="1" noChangeAspect="1"/>
          </p:cNvPicPr>
          <p:nvPr>
            <p:ph idx="1"/>
          </p:nvPr>
        </p:nvPicPr>
        <p:blipFill>
          <a:blip r:embed="rId2"/>
          <a:stretch>
            <a:fillRect/>
          </a:stretch>
        </p:blipFill>
        <p:spPr>
          <a:xfrm>
            <a:off x="2857007" y="643466"/>
            <a:ext cx="6477985" cy="5571067"/>
          </a:xfrm>
          <a:prstGeom prst="rect">
            <a:avLst/>
          </a:prstGeom>
        </p:spPr>
      </p:pic>
    </p:spTree>
    <p:extLst>
      <p:ext uri="{BB962C8B-B14F-4D97-AF65-F5344CB8AC3E}">
        <p14:creationId xmlns:p14="http://schemas.microsoft.com/office/powerpoint/2010/main" val="7044808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BBF2C284-A51C-CA54-7DEF-9C799E96277F}"/>
              </a:ext>
            </a:extLst>
          </p:cNvPr>
          <p:cNvPicPr>
            <a:picLocks noGrp="1" noChangeAspect="1"/>
          </p:cNvPicPr>
          <p:nvPr>
            <p:ph idx="1"/>
          </p:nvPr>
        </p:nvPicPr>
        <p:blipFill>
          <a:blip r:embed="rId2"/>
          <a:stretch>
            <a:fillRect/>
          </a:stretch>
        </p:blipFill>
        <p:spPr>
          <a:xfrm>
            <a:off x="3201939" y="643466"/>
            <a:ext cx="5788121" cy="5571067"/>
          </a:xfrm>
          <a:prstGeom prst="rect">
            <a:avLst/>
          </a:prstGeom>
        </p:spPr>
      </p:pic>
    </p:spTree>
    <p:extLst>
      <p:ext uri="{BB962C8B-B14F-4D97-AF65-F5344CB8AC3E}">
        <p14:creationId xmlns:p14="http://schemas.microsoft.com/office/powerpoint/2010/main" val="41836310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DA2D827A-E371-5F36-E75A-3C6E3F41EEF0}"/>
              </a:ext>
            </a:extLst>
          </p:cNvPr>
          <p:cNvPicPr>
            <a:picLocks noGrp="1" noChangeAspect="1"/>
          </p:cNvPicPr>
          <p:nvPr>
            <p:ph idx="1"/>
          </p:nvPr>
        </p:nvPicPr>
        <p:blipFill>
          <a:blip r:embed="rId2"/>
          <a:stretch>
            <a:fillRect/>
          </a:stretch>
        </p:blipFill>
        <p:spPr>
          <a:xfrm>
            <a:off x="2838066" y="643466"/>
            <a:ext cx="6515867" cy="5571067"/>
          </a:xfrm>
          <a:prstGeom prst="rect">
            <a:avLst/>
          </a:prstGeom>
        </p:spPr>
      </p:pic>
    </p:spTree>
    <p:extLst>
      <p:ext uri="{BB962C8B-B14F-4D97-AF65-F5344CB8AC3E}">
        <p14:creationId xmlns:p14="http://schemas.microsoft.com/office/powerpoint/2010/main" val="34350511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08CE7834-73C4-253B-9D25-AC7C6024D912}"/>
              </a:ext>
            </a:extLst>
          </p:cNvPr>
          <p:cNvPicPr>
            <a:picLocks noGrp="1" noChangeAspect="1"/>
          </p:cNvPicPr>
          <p:nvPr>
            <p:ph idx="1"/>
          </p:nvPr>
        </p:nvPicPr>
        <p:blipFill>
          <a:blip r:embed="rId2"/>
          <a:stretch>
            <a:fillRect/>
          </a:stretch>
        </p:blipFill>
        <p:spPr>
          <a:xfrm>
            <a:off x="2903411" y="643466"/>
            <a:ext cx="6385177" cy="5571067"/>
          </a:xfrm>
          <a:prstGeom prst="rect">
            <a:avLst/>
          </a:prstGeom>
        </p:spPr>
      </p:pic>
    </p:spTree>
    <p:extLst>
      <p:ext uri="{BB962C8B-B14F-4D97-AF65-F5344CB8AC3E}">
        <p14:creationId xmlns:p14="http://schemas.microsoft.com/office/powerpoint/2010/main" val="39866391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8F88B1D-5D6E-DA5A-B82B-8D16378ED271}"/>
              </a:ext>
            </a:extLst>
          </p:cNvPr>
          <p:cNvPicPr>
            <a:picLocks noGrp="1" noChangeAspect="1"/>
          </p:cNvPicPr>
          <p:nvPr>
            <p:ph idx="1"/>
          </p:nvPr>
        </p:nvPicPr>
        <p:blipFill>
          <a:blip r:embed="rId2"/>
          <a:stretch>
            <a:fillRect/>
          </a:stretch>
        </p:blipFill>
        <p:spPr>
          <a:xfrm>
            <a:off x="3201939" y="643466"/>
            <a:ext cx="5788121" cy="5571067"/>
          </a:xfrm>
          <a:prstGeom prst="rect">
            <a:avLst/>
          </a:prstGeom>
        </p:spPr>
      </p:pic>
    </p:spTree>
    <p:extLst>
      <p:ext uri="{BB962C8B-B14F-4D97-AF65-F5344CB8AC3E}">
        <p14:creationId xmlns:p14="http://schemas.microsoft.com/office/powerpoint/2010/main" val="11123311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EAF0047-77FA-921F-60DA-AA557C752F62}"/>
              </a:ext>
            </a:extLst>
          </p:cNvPr>
          <p:cNvPicPr>
            <a:picLocks noGrp="1" noChangeAspect="1"/>
          </p:cNvPicPr>
          <p:nvPr>
            <p:ph idx="1"/>
          </p:nvPr>
        </p:nvPicPr>
        <p:blipFill>
          <a:blip r:embed="rId2"/>
          <a:stretch>
            <a:fillRect/>
          </a:stretch>
        </p:blipFill>
        <p:spPr>
          <a:xfrm>
            <a:off x="643467" y="2447543"/>
            <a:ext cx="10905066" cy="1962912"/>
          </a:xfrm>
          <a:prstGeom prst="rect">
            <a:avLst/>
          </a:prstGeom>
        </p:spPr>
      </p:pic>
      <p:sp>
        <p:nvSpPr>
          <p:cNvPr id="6" name="Rectangle: Beveled 5">
            <a:hlinkClick r:id="rId3"/>
            <a:extLst>
              <a:ext uri="{FF2B5EF4-FFF2-40B4-BE49-F238E27FC236}">
                <a16:creationId xmlns:a16="http://schemas.microsoft.com/office/drawing/2014/main" id="{0C74BEB6-C7A4-DA2D-0FBE-78163C837C86}"/>
              </a:ext>
            </a:extLst>
          </p:cNvPr>
          <p:cNvSpPr/>
          <p:nvPr/>
        </p:nvSpPr>
        <p:spPr>
          <a:xfrm>
            <a:off x="6915705" y="4554245"/>
            <a:ext cx="3684233" cy="1083075"/>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Review !</a:t>
            </a:r>
          </a:p>
        </p:txBody>
      </p:sp>
    </p:spTree>
    <p:extLst>
      <p:ext uri="{BB962C8B-B14F-4D97-AF65-F5344CB8AC3E}">
        <p14:creationId xmlns:p14="http://schemas.microsoft.com/office/powerpoint/2010/main" val="35534089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58BF6-C152-7FAC-3C47-6EA246824224}"/>
              </a:ext>
            </a:extLst>
          </p:cNvPr>
          <p:cNvSpPr>
            <a:spLocks noGrp="1"/>
          </p:cNvSpPr>
          <p:nvPr>
            <p:ph type="title"/>
          </p:nvPr>
        </p:nvSpPr>
        <p:spPr>
          <a:xfrm>
            <a:off x="5080934" y="634181"/>
            <a:ext cx="6586491" cy="1286160"/>
          </a:xfrm>
        </p:spPr>
        <p:txBody>
          <a:bodyPr anchor="b">
            <a:normAutofit/>
          </a:bodyPr>
          <a:lstStyle/>
          <a:p>
            <a:r>
              <a:rPr lang="en-US" sz="4100" i="0" dirty="0">
                <a:effectLst/>
                <a:latin typeface="Futura PT Demi" panose="020B0702020204020303" pitchFamily="34" charset="0"/>
              </a:rPr>
              <a:t>Antibacterial Soaps</a:t>
            </a:r>
            <a:br>
              <a:rPr lang="en-US" sz="4100" b="1" i="0" dirty="0">
                <a:effectLst/>
                <a:latin typeface="open-sans"/>
              </a:rPr>
            </a:br>
            <a:endParaRPr lang="en-US" sz="4100" dirty="0"/>
          </a:p>
        </p:txBody>
      </p:sp>
      <p:sp>
        <p:nvSpPr>
          <p:cNvPr id="3" name="Content Placeholder 2">
            <a:extLst>
              <a:ext uri="{FF2B5EF4-FFF2-40B4-BE49-F238E27FC236}">
                <a16:creationId xmlns:a16="http://schemas.microsoft.com/office/drawing/2014/main" id="{1642083B-FE8F-4C0E-D70E-B0F11F767E49}"/>
              </a:ext>
            </a:extLst>
          </p:cNvPr>
          <p:cNvSpPr>
            <a:spLocks noGrp="1"/>
          </p:cNvSpPr>
          <p:nvPr>
            <p:ph idx="1"/>
          </p:nvPr>
        </p:nvSpPr>
        <p:spPr>
          <a:xfrm>
            <a:off x="4965431" y="2438400"/>
            <a:ext cx="6586489" cy="3785419"/>
          </a:xfrm>
        </p:spPr>
        <p:txBody>
          <a:bodyPr>
            <a:normAutofit/>
          </a:bodyPr>
          <a:lstStyle/>
          <a:p>
            <a:r>
              <a:rPr lang="en-US" sz="2000" b="0" i="0" dirty="0">
                <a:effectLst/>
                <a:latin typeface="Futura PT Book" panose="020B0502020204020303" pitchFamily="34" charset="0"/>
              </a:rPr>
              <a:t>While there are many marketing claims on soaps these days, antibacterial and antimicrobial soaps have been under the scrutiny of the FDA since 2014. In 2016, many of the chemicals used in these soaps were banned. What’s more, research has shown that repeated use of antibacterial products can actually increase the growth of some of the worst pathogens.</a:t>
            </a:r>
          </a:p>
          <a:p>
            <a:r>
              <a:rPr lang="en-US" sz="2000" b="0" i="0" dirty="0">
                <a:effectLst/>
                <a:latin typeface="Futura PT Book" panose="020B0502020204020303" pitchFamily="34" charset="0"/>
              </a:rPr>
              <a:t>The true benefit of hand washing comes from the friction created by the soap bubbles that works to “pull” pathogens off the skin surface.</a:t>
            </a:r>
            <a:endParaRPr lang="en-US" sz="2000" dirty="0">
              <a:latin typeface="Futura PT Book" panose="020B0502020204020303" pitchFamily="34" charset="0"/>
            </a:endParaRPr>
          </a:p>
        </p:txBody>
      </p:sp>
      <p:pic>
        <p:nvPicPr>
          <p:cNvPr id="11" name="Picture 4">
            <a:extLst>
              <a:ext uri="{FF2B5EF4-FFF2-40B4-BE49-F238E27FC236}">
                <a16:creationId xmlns:a16="http://schemas.microsoft.com/office/drawing/2014/main" id="{E66DC0F5-2946-297F-9D24-39478D236351}"/>
              </a:ext>
            </a:extLst>
          </p:cNvPr>
          <p:cNvPicPr>
            <a:picLocks noChangeAspect="1"/>
          </p:cNvPicPr>
          <p:nvPr/>
        </p:nvPicPr>
        <p:blipFill rotWithShape="1">
          <a:blip r:embed="rId2"/>
          <a:srcRect l="20939" r="41040"/>
          <a:stretch/>
        </p:blipFill>
        <p:spPr>
          <a:xfrm>
            <a:off x="640079" y="145482"/>
            <a:ext cx="4206904" cy="6223809"/>
          </a:xfrm>
          <a:prstGeom prst="rect">
            <a:avLst/>
          </a:prstGeom>
          <a:effectLst/>
        </p:spPr>
      </p:pic>
      <p:cxnSp>
        <p:nvCxnSpPr>
          <p:cNvPr id="12"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34982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03144E76-8280-BEC6-34EA-8F3D2E5C077C}"/>
              </a:ext>
            </a:extLst>
          </p:cNvPr>
          <p:cNvPicPr>
            <a:picLocks noGrp="1" noChangeAspect="1"/>
          </p:cNvPicPr>
          <p:nvPr>
            <p:ph idx="1"/>
          </p:nvPr>
        </p:nvPicPr>
        <p:blipFill>
          <a:blip r:embed="rId2"/>
          <a:stretch>
            <a:fillRect/>
          </a:stretch>
        </p:blipFill>
        <p:spPr>
          <a:xfrm>
            <a:off x="643467" y="2270336"/>
            <a:ext cx="10905066" cy="2317326"/>
          </a:xfrm>
          <a:prstGeom prst="rect">
            <a:avLst/>
          </a:prstGeom>
        </p:spPr>
      </p:pic>
    </p:spTree>
    <p:extLst>
      <p:ext uri="{BB962C8B-B14F-4D97-AF65-F5344CB8AC3E}">
        <p14:creationId xmlns:p14="http://schemas.microsoft.com/office/powerpoint/2010/main" val="14717833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CC4AC-9B3A-4D2F-3686-2DC520F6E0C5}"/>
              </a:ext>
            </a:extLst>
          </p:cNvPr>
          <p:cNvSpPr>
            <a:spLocks noGrp="1"/>
          </p:cNvSpPr>
          <p:nvPr>
            <p:ph type="title"/>
          </p:nvPr>
        </p:nvSpPr>
        <p:spPr>
          <a:xfrm>
            <a:off x="484910" y="500062"/>
            <a:ext cx="10515600" cy="1325563"/>
          </a:xfrm>
        </p:spPr>
        <p:txBody>
          <a:bodyPr>
            <a:normAutofit/>
          </a:bodyPr>
          <a:lstStyle/>
          <a:p>
            <a:r>
              <a:rPr lang="en-US" sz="3600" b="1" i="0" dirty="0">
                <a:effectLst/>
              </a:rPr>
              <a:t>Common Antiseptics Used in the Salon and Spa</a:t>
            </a:r>
            <a:br>
              <a:rPr lang="en-US" sz="3600" b="1" i="0" dirty="0">
                <a:effectLst/>
              </a:rPr>
            </a:br>
            <a:endParaRPr lang="en-US" sz="3600" dirty="0"/>
          </a:p>
        </p:txBody>
      </p:sp>
      <p:sp>
        <p:nvSpPr>
          <p:cNvPr id="15" name="Content Placeholder 2">
            <a:extLst>
              <a:ext uri="{FF2B5EF4-FFF2-40B4-BE49-F238E27FC236}">
                <a16:creationId xmlns:a16="http://schemas.microsoft.com/office/drawing/2014/main" id="{9D14BD3E-F073-D6D6-6781-604ACC2759DB}"/>
              </a:ext>
            </a:extLst>
          </p:cNvPr>
          <p:cNvSpPr>
            <a:spLocks noGrp="1"/>
          </p:cNvSpPr>
          <p:nvPr>
            <p:ph idx="1"/>
          </p:nvPr>
        </p:nvSpPr>
        <p:spPr>
          <a:xfrm>
            <a:off x="557646" y="1253331"/>
            <a:ext cx="10515600" cy="4351338"/>
          </a:xfrm>
        </p:spPr>
        <p:txBody>
          <a:bodyPr anchor="ctr">
            <a:normAutofit/>
          </a:bodyPr>
          <a:lstStyle/>
          <a:p>
            <a:pPr>
              <a:buFont typeface="Arial" panose="020B0604020202020204" pitchFamily="34" charset="0"/>
              <a:buChar char="•"/>
            </a:pPr>
            <a:r>
              <a:rPr lang="en-US" sz="2000" b="0" i="0" dirty="0">
                <a:effectLst/>
              </a:rPr>
              <a:t>Hydrogen peroxide has been used in homes and the beauty industry virtually forever. It is generally used at 3 percent strength and works well as an antiseptic. However, it should never be used on an open cut, as it destroys the cells that begin the healing process in a wound.</a:t>
            </a:r>
          </a:p>
          <a:p>
            <a:pPr>
              <a:buFont typeface="Arial" panose="020B0604020202020204" pitchFamily="34" charset="0"/>
              <a:buChar char="•"/>
            </a:pPr>
            <a:r>
              <a:rPr lang="en-US" sz="2000" b="0" i="0" dirty="0">
                <a:effectLst/>
              </a:rPr>
              <a:t>Isopropyl alcohol is effective in cleaning the skin; however, it can be very drying and cause irritation of the skin. Alcohol is not a disinfectant for surfaces or implements and should be used only as a cleaner or antiseptic.</a:t>
            </a:r>
          </a:p>
          <a:p>
            <a:pPr marL="0" indent="0">
              <a:buNone/>
            </a:pPr>
            <a:endParaRPr lang="en-US" sz="2000" dirty="0"/>
          </a:p>
        </p:txBody>
      </p:sp>
    </p:spTree>
    <p:extLst>
      <p:ext uri="{BB962C8B-B14F-4D97-AF65-F5344CB8AC3E}">
        <p14:creationId xmlns:p14="http://schemas.microsoft.com/office/powerpoint/2010/main" val="18652803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F0D87-E4EE-0790-FE3A-946B0899A4FD}"/>
              </a:ext>
            </a:extLst>
          </p:cNvPr>
          <p:cNvSpPr>
            <a:spLocks noGrp="1"/>
          </p:cNvSpPr>
          <p:nvPr>
            <p:ph type="title"/>
          </p:nvPr>
        </p:nvSpPr>
        <p:spPr>
          <a:xfrm>
            <a:off x="4965430" y="1194139"/>
            <a:ext cx="6586491" cy="1286160"/>
          </a:xfrm>
        </p:spPr>
        <p:txBody>
          <a:bodyPr anchor="b">
            <a:normAutofit/>
          </a:bodyPr>
          <a:lstStyle/>
          <a:p>
            <a:r>
              <a:rPr lang="en-US" sz="4100" i="0" dirty="0">
                <a:effectLst/>
                <a:latin typeface="+mn-lt"/>
              </a:rPr>
              <a:t>Waterless Hand Sanitizers</a:t>
            </a:r>
            <a:br>
              <a:rPr lang="en-US" sz="4100" b="1" i="0" dirty="0">
                <a:effectLst/>
              </a:rPr>
            </a:br>
            <a:endParaRPr lang="en-US" sz="4100" dirty="0"/>
          </a:p>
        </p:txBody>
      </p:sp>
      <p:sp>
        <p:nvSpPr>
          <p:cNvPr id="9" name="Content Placeholder 8">
            <a:extLst>
              <a:ext uri="{FF2B5EF4-FFF2-40B4-BE49-F238E27FC236}">
                <a16:creationId xmlns:a16="http://schemas.microsoft.com/office/drawing/2014/main" id="{189B8DB5-997F-1537-FDCF-5C384B148F21}"/>
              </a:ext>
            </a:extLst>
          </p:cNvPr>
          <p:cNvSpPr>
            <a:spLocks noGrp="1"/>
          </p:cNvSpPr>
          <p:nvPr>
            <p:ph idx="1"/>
          </p:nvPr>
        </p:nvSpPr>
        <p:spPr>
          <a:xfrm>
            <a:off x="4803805" y="2355272"/>
            <a:ext cx="6586489" cy="3785419"/>
          </a:xfrm>
        </p:spPr>
        <p:txBody>
          <a:bodyPr>
            <a:noAutofit/>
          </a:bodyPr>
          <a:lstStyle/>
          <a:p>
            <a:r>
              <a:rPr lang="en-US" sz="2400" b="1" i="0" u="none" strike="noStrike" dirty="0">
                <a:effectLst/>
              </a:rPr>
              <a:t>Antiseptics</a:t>
            </a:r>
            <a:r>
              <a:rPr lang="en-US" sz="2400" b="0" i="0" dirty="0">
                <a:effectLst/>
              </a:rPr>
              <a:t> are chemical germicides formulated for use on skin and are registered and regulated by the Food and Drug Administration. Antiseptics generally contain a high volume of alcohol and are intended to reduce the numbers and slow the growth of microbes on the skin.</a:t>
            </a:r>
          </a:p>
          <a:p>
            <a:r>
              <a:rPr lang="en-US" sz="2400" b="0" i="0" dirty="0">
                <a:effectLst/>
              </a:rPr>
              <a:t>When there is visible dirt/debris on the hands, neither waterless hand sanitizers nor antiseptics will work until the dirt/debris is removed; this can be accomplished only with liquid soap, a soft-bristle brush, and water.</a:t>
            </a:r>
            <a:endParaRPr lang="en-US" sz="2400" dirty="0"/>
          </a:p>
        </p:txBody>
      </p:sp>
      <p:pic>
        <p:nvPicPr>
          <p:cNvPr id="5" name="Content Placeholder 4">
            <a:extLst>
              <a:ext uri="{FF2B5EF4-FFF2-40B4-BE49-F238E27FC236}">
                <a16:creationId xmlns:a16="http://schemas.microsoft.com/office/drawing/2014/main" id="{C0DE982B-7B1C-4634-142F-B276E531863A}"/>
              </a:ext>
            </a:extLst>
          </p:cNvPr>
          <p:cNvPicPr>
            <a:picLocks noChangeAspect="1"/>
          </p:cNvPicPr>
          <p:nvPr/>
        </p:nvPicPr>
        <p:blipFill rotWithShape="1">
          <a:blip r:embed="rId2"/>
          <a:srcRect l="25236" r="31335" b="1"/>
          <a:stretch/>
        </p:blipFill>
        <p:spPr>
          <a:xfrm>
            <a:off x="640079" y="529612"/>
            <a:ext cx="3848927" cy="5694207"/>
          </a:xfrm>
          <a:prstGeom prst="rect">
            <a:avLst/>
          </a:prstGeom>
          <a:effectLst/>
        </p:spPr>
      </p:pic>
      <p:cxnSp>
        <p:nvCxnSpPr>
          <p:cNvPr id="12" name="Straight Connector 11">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3BCFE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74873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AC3C6-A250-7CA3-437A-7880EA78A2E4}"/>
              </a:ext>
            </a:extLst>
          </p:cNvPr>
          <p:cNvSpPr>
            <a:spLocks noGrp="1"/>
          </p:cNvSpPr>
          <p:nvPr>
            <p:ph type="title"/>
          </p:nvPr>
        </p:nvSpPr>
        <p:spPr/>
        <p:txBody>
          <a:bodyPr/>
          <a:lstStyle/>
          <a:p>
            <a:r>
              <a:rPr lang="en-US" b="1" i="0" dirty="0">
                <a:solidFill>
                  <a:srgbClr val="DF7300"/>
                </a:solidFill>
                <a:effectLst/>
              </a:rPr>
              <a:t>Step 2: Disinfecting</a:t>
            </a:r>
            <a:endParaRPr lang="en-US" dirty="0"/>
          </a:p>
        </p:txBody>
      </p:sp>
      <p:sp>
        <p:nvSpPr>
          <p:cNvPr id="3" name="Content Placeholder 2">
            <a:extLst>
              <a:ext uri="{FF2B5EF4-FFF2-40B4-BE49-F238E27FC236}">
                <a16:creationId xmlns:a16="http://schemas.microsoft.com/office/drawing/2014/main" id="{CE3B4802-D9CA-F30E-D15C-89E7CF30D3B4}"/>
              </a:ext>
            </a:extLst>
          </p:cNvPr>
          <p:cNvSpPr>
            <a:spLocks noGrp="1"/>
          </p:cNvSpPr>
          <p:nvPr>
            <p:ph idx="1"/>
          </p:nvPr>
        </p:nvSpPr>
        <p:spPr/>
        <p:txBody>
          <a:bodyPr/>
          <a:lstStyle/>
          <a:p>
            <a:r>
              <a:rPr lang="en-US" b="0" i="0" dirty="0">
                <a:solidFill>
                  <a:srgbClr val="575757"/>
                </a:solidFill>
                <a:effectLst/>
              </a:rPr>
              <a:t>Disinfection is extremely effective in controlling microorganisms on surfaces such as shears, clippers, and other </a:t>
            </a:r>
            <a:r>
              <a:rPr lang="en-US" b="1" i="0" u="none" strike="noStrike" dirty="0">
                <a:solidFill>
                  <a:srgbClr val="00609A"/>
                </a:solidFill>
                <a:effectLst/>
              </a:rPr>
              <a:t>multiuse </a:t>
            </a:r>
            <a:r>
              <a:rPr lang="en-US" b="0" i="0" dirty="0">
                <a:solidFill>
                  <a:srgbClr val="575757"/>
                </a:solidFill>
                <a:effectLst/>
              </a:rPr>
              <a:t> tools and equipment</a:t>
            </a:r>
          </a:p>
          <a:p>
            <a:r>
              <a:rPr lang="en-US" b="0" i="0" dirty="0">
                <a:solidFill>
                  <a:srgbClr val="575757"/>
                </a:solidFill>
                <a:effectLst/>
              </a:rPr>
              <a:t>A disinfectant used in the shop must carry an EPA registration number</a:t>
            </a:r>
          </a:p>
          <a:p>
            <a:r>
              <a:rPr lang="en-US" b="0" i="0" dirty="0">
                <a:solidFill>
                  <a:srgbClr val="575757"/>
                </a:solidFill>
                <a:effectLst/>
              </a:rPr>
              <a:t>Remember that disinfectants are products that destroy most bacteria </a:t>
            </a:r>
            <a:r>
              <a:rPr lang="en-US" b="1" i="0" dirty="0">
                <a:solidFill>
                  <a:srgbClr val="FF0000"/>
                </a:solidFill>
                <a:effectLst/>
              </a:rPr>
              <a:t>(not including spores), </a:t>
            </a:r>
            <a:r>
              <a:rPr lang="en-US" b="0" i="0" dirty="0">
                <a:solidFill>
                  <a:srgbClr val="575757"/>
                </a:solidFill>
                <a:effectLst/>
              </a:rPr>
              <a:t>fungi, and viruses on surfaces</a:t>
            </a:r>
          </a:p>
          <a:p>
            <a:r>
              <a:rPr lang="en-US" b="0" i="0" dirty="0">
                <a:solidFill>
                  <a:srgbClr val="575757"/>
                </a:solidFill>
                <a:effectLst/>
              </a:rPr>
              <a:t>Never use disinfectants as hand cleaners since this can cause skin irritation and allergic reactions.</a:t>
            </a:r>
            <a:endParaRPr lang="en-US" dirty="0"/>
          </a:p>
        </p:txBody>
      </p:sp>
    </p:spTree>
    <p:extLst>
      <p:ext uri="{BB962C8B-B14F-4D97-AF65-F5344CB8AC3E}">
        <p14:creationId xmlns:p14="http://schemas.microsoft.com/office/powerpoint/2010/main" val="2849472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D845EEB8-B4F3-0F86-C904-FEE49F571B33}"/>
              </a:ext>
            </a:extLst>
          </p:cNvPr>
          <p:cNvPicPr>
            <a:picLocks noGrp="1" noChangeAspect="1"/>
          </p:cNvPicPr>
          <p:nvPr>
            <p:ph idx="1"/>
          </p:nvPr>
        </p:nvPicPr>
        <p:blipFill>
          <a:blip r:embed="rId2"/>
          <a:stretch>
            <a:fillRect/>
          </a:stretch>
        </p:blipFill>
        <p:spPr>
          <a:xfrm>
            <a:off x="643467" y="1411562"/>
            <a:ext cx="10905066" cy="4034874"/>
          </a:xfrm>
          <a:prstGeom prst="rect">
            <a:avLst/>
          </a:prstGeom>
        </p:spPr>
      </p:pic>
    </p:spTree>
    <p:extLst>
      <p:ext uri="{BB962C8B-B14F-4D97-AF65-F5344CB8AC3E}">
        <p14:creationId xmlns:p14="http://schemas.microsoft.com/office/powerpoint/2010/main" val="23075525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E9756-9C10-A5DF-6701-A5121ECB072C}"/>
              </a:ext>
            </a:extLst>
          </p:cNvPr>
          <p:cNvSpPr>
            <a:spLocks noGrp="1"/>
          </p:cNvSpPr>
          <p:nvPr>
            <p:ph type="title"/>
          </p:nvPr>
        </p:nvSpPr>
        <p:spPr>
          <a:xfrm>
            <a:off x="4965431" y="881247"/>
            <a:ext cx="6586491" cy="1286160"/>
          </a:xfrm>
        </p:spPr>
        <p:txBody>
          <a:bodyPr anchor="b">
            <a:normAutofit/>
          </a:bodyPr>
          <a:lstStyle/>
          <a:p>
            <a:r>
              <a:rPr lang="en-US" sz="4100" b="1" i="0" dirty="0">
                <a:effectLst/>
                <a:latin typeface="+mn-lt"/>
              </a:rPr>
              <a:t>Choosing a Disinfectant</a:t>
            </a:r>
            <a:endParaRPr lang="en-US" sz="4100" dirty="0">
              <a:latin typeface="+mn-lt"/>
            </a:endParaRPr>
          </a:p>
        </p:txBody>
      </p:sp>
      <p:sp>
        <p:nvSpPr>
          <p:cNvPr id="3" name="Content Placeholder 2">
            <a:extLst>
              <a:ext uri="{FF2B5EF4-FFF2-40B4-BE49-F238E27FC236}">
                <a16:creationId xmlns:a16="http://schemas.microsoft.com/office/drawing/2014/main" id="{13CA8F4A-C5C7-305A-D3A1-A30119C28AAB}"/>
              </a:ext>
            </a:extLst>
          </p:cNvPr>
          <p:cNvSpPr>
            <a:spLocks noGrp="1"/>
          </p:cNvSpPr>
          <p:nvPr>
            <p:ph idx="1"/>
          </p:nvPr>
        </p:nvSpPr>
        <p:spPr>
          <a:xfrm>
            <a:off x="4965431" y="2438400"/>
            <a:ext cx="6586489" cy="3785419"/>
          </a:xfrm>
        </p:spPr>
        <p:txBody>
          <a:bodyPr>
            <a:normAutofit/>
          </a:bodyPr>
          <a:lstStyle/>
          <a:p>
            <a:pPr marL="0" indent="0">
              <a:buNone/>
            </a:pPr>
            <a:r>
              <a:rPr lang="en-US" sz="2000" dirty="0">
                <a:latin typeface="Futura PT Book" panose="020B0502020204020303" pitchFamily="34" charset="0"/>
              </a:rPr>
              <a:t>R</a:t>
            </a:r>
            <a:r>
              <a:rPr lang="en-US" sz="2000" b="0" i="0" dirty="0">
                <a:effectLst/>
                <a:latin typeface="Futura PT Book" panose="020B0502020204020303" pitchFamily="34" charset="0"/>
              </a:rPr>
              <a:t>ead and follow the manufacturer’s instructions </a:t>
            </a:r>
          </a:p>
          <a:p>
            <a:pPr marL="0" indent="0">
              <a:buNone/>
            </a:pPr>
            <a:r>
              <a:rPr lang="en-US" sz="2000" dirty="0">
                <a:latin typeface="Futura PT Book" panose="020B0502020204020303" pitchFamily="34" charset="0"/>
              </a:rPr>
              <a:t>M</a:t>
            </a:r>
            <a:r>
              <a:rPr lang="en-US" sz="2000" b="0" i="0" dirty="0">
                <a:effectLst/>
                <a:latin typeface="Futura PT Book" panose="020B0502020204020303" pitchFamily="34" charset="0"/>
              </a:rPr>
              <a:t>ost concentrates have a 10-minute contact time, whereas most wipes have a 2-minute contact time</a:t>
            </a:r>
          </a:p>
          <a:p>
            <a:pPr marL="0" indent="0">
              <a:buNone/>
            </a:pPr>
            <a:r>
              <a:rPr lang="en-US" sz="2000" b="0" i="0" dirty="0">
                <a:effectLst/>
                <a:latin typeface="Futura PT Book" panose="020B0502020204020303" pitchFamily="34" charset="0"/>
              </a:rPr>
              <a:t>In general, as concentration goes up and contact times go down, disinfectants become more corrosive and damaging to implements.</a:t>
            </a:r>
          </a:p>
          <a:p>
            <a:pPr marL="0" indent="0">
              <a:buNone/>
            </a:pPr>
            <a:r>
              <a:rPr lang="en-US" sz="2000" dirty="0">
                <a:latin typeface="Futura PT Book" panose="020B0502020204020303" pitchFamily="34" charset="0"/>
              </a:rPr>
              <a:t>Disinfectants must have efficacy claims on the label. Efficacy is the ability to produce the intended effect. </a:t>
            </a:r>
          </a:p>
        </p:txBody>
      </p:sp>
      <p:pic>
        <p:nvPicPr>
          <p:cNvPr id="5" name="Picture 4" descr="Hand spraying sanitiser">
            <a:extLst>
              <a:ext uri="{FF2B5EF4-FFF2-40B4-BE49-F238E27FC236}">
                <a16:creationId xmlns:a16="http://schemas.microsoft.com/office/drawing/2014/main" id="{9274C9C7-58AA-8899-44AE-60A9DCAB13EB}"/>
              </a:ext>
            </a:extLst>
          </p:cNvPr>
          <p:cNvPicPr>
            <a:picLocks noChangeAspect="1"/>
          </p:cNvPicPr>
          <p:nvPr/>
        </p:nvPicPr>
        <p:blipFill rotWithShape="1">
          <a:blip r:embed="rId2"/>
          <a:srcRect l="14509" r="40371" b="-1"/>
          <a:stretch/>
        </p:blipFill>
        <p:spPr>
          <a:xfrm>
            <a:off x="640078" y="425703"/>
            <a:ext cx="3919163" cy="5798116"/>
          </a:xfrm>
          <a:prstGeom prst="rect">
            <a:avLst/>
          </a:prstGeom>
          <a:effectLst/>
        </p:spPr>
      </p:pic>
      <p:cxnSp>
        <p:nvCxnSpPr>
          <p:cNvPr id="14" name="Straight Connector 13">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44505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F5C07-1BB7-C608-0549-2FA7070E3A2D}"/>
              </a:ext>
            </a:extLst>
          </p:cNvPr>
          <p:cNvSpPr>
            <a:spLocks noGrp="1"/>
          </p:cNvSpPr>
          <p:nvPr>
            <p:ph type="title"/>
          </p:nvPr>
        </p:nvSpPr>
        <p:spPr>
          <a:xfrm>
            <a:off x="4942368" y="828957"/>
            <a:ext cx="6586491" cy="1286160"/>
          </a:xfrm>
        </p:spPr>
        <p:txBody>
          <a:bodyPr anchor="b">
            <a:normAutofit/>
          </a:bodyPr>
          <a:lstStyle/>
          <a:p>
            <a:r>
              <a:rPr lang="en-US" sz="4100" i="0" dirty="0">
                <a:effectLst/>
                <a:latin typeface="Futura PT Book" panose="020B0502020204020303" pitchFamily="34" charset="0"/>
              </a:rPr>
              <a:t>Proper Use of Disinfectants</a:t>
            </a:r>
            <a:endParaRPr lang="en-US" sz="4100" dirty="0">
              <a:latin typeface="Futura PT Book" panose="020B0502020204020303" pitchFamily="34" charset="0"/>
            </a:endParaRPr>
          </a:p>
        </p:txBody>
      </p:sp>
      <p:sp>
        <p:nvSpPr>
          <p:cNvPr id="3" name="Content Placeholder 2">
            <a:extLst>
              <a:ext uri="{FF2B5EF4-FFF2-40B4-BE49-F238E27FC236}">
                <a16:creationId xmlns:a16="http://schemas.microsoft.com/office/drawing/2014/main" id="{EAAA083B-A917-B994-B35F-52C0FA6E6745}"/>
              </a:ext>
            </a:extLst>
          </p:cNvPr>
          <p:cNvSpPr>
            <a:spLocks noGrp="1"/>
          </p:cNvSpPr>
          <p:nvPr>
            <p:ph idx="1"/>
          </p:nvPr>
        </p:nvSpPr>
        <p:spPr>
          <a:xfrm>
            <a:off x="4965431" y="2438400"/>
            <a:ext cx="6586489" cy="3785419"/>
          </a:xfrm>
        </p:spPr>
        <p:txBody>
          <a:bodyPr>
            <a:normAutofit/>
          </a:bodyPr>
          <a:lstStyle/>
          <a:p>
            <a:r>
              <a:rPr lang="en-US" sz="2000" b="0" i="0" dirty="0">
                <a:effectLst/>
              </a:rPr>
              <a:t>Implements must be thoroughly cleaned of all visible matter or residue before being placed in disinfectant solution, residue will interfere with the disinfectant and prevent proper disinfection, properly cleaned implements and tools, free from all visible debris, must be completely immersed in disinfectant solution</a:t>
            </a:r>
          </a:p>
          <a:p>
            <a:r>
              <a:rPr lang="en-US" sz="2000" dirty="0">
                <a:effectLst/>
              </a:rPr>
              <a:t>When using a spray, wipe, or aerosol disinfectant, you must still look for and adhere to the contact time to ensure that all pathogens on the label are being effectively destroyed.</a:t>
            </a:r>
          </a:p>
          <a:p>
            <a:pPr marL="0" indent="0">
              <a:buNone/>
            </a:pPr>
            <a:br>
              <a:rPr lang="en-US" sz="2000" b="1" i="0" dirty="0">
                <a:effectLst/>
              </a:rPr>
            </a:br>
            <a:endParaRPr lang="en-US" sz="2000" dirty="0"/>
          </a:p>
        </p:txBody>
      </p:sp>
      <p:pic>
        <p:nvPicPr>
          <p:cNvPr id="5" name="Picture 4" descr="White masks and hand sanitiser">
            <a:extLst>
              <a:ext uri="{FF2B5EF4-FFF2-40B4-BE49-F238E27FC236}">
                <a16:creationId xmlns:a16="http://schemas.microsoft.com/office/drawing/2014/main" id="{0B4060F8-5329-BDC0-3D2B-72F9748CE47C}"/>
              </a:ext>
            </a:extLst>
          </p:cNvPr>
          <p:cNvPicPr>
            <a:picLocks noChangeAspect="1"/>
          </p:cNvPicPr>
          <p:nvPr/>
        </p:nvPicPr>
        <p:blipFill rotWithShape="1">
          <a:blip r:embed="rId2"/>
          <a:srcRect l="29145" r="25736" b="-1"/>
          <a:stretch/>
        </p:blipFill>
        <p:spPr>
          <a:xfrm>
            <a:off x="640079" y="363357"/>
            <a:ext cx="3961305" cy="5860462"/>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96511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F98DF-C75E-5948-311D-ED7EA4661D11}"/>
              </a:ext>
            </a:extLst>
          </p:cNvPr>
          <p:cNvSpPr>
            <a:spLocks noGrp="1"/>
          </p:cNvSpPr>
          <p:nvPr>
            <p:ph type="title"/>
          </p:nvPr>
        </p:nvSpPr>
        <p:spPr>
          <a:xfrm>
            <a:off x="4965430" y="629266"/>
            <a:ext cx="6586491" cy="1676603"/>
          </a:xfrm>
        </p:spPr>
        <p:txBody>
          <a:bodyPr>
            <a:normAutofit/>
          </a:bodyPr>
          <a:lstStyle/>
          <a:p>
            <a:r>
              <a:rPr lang="en-US" sz="5400" b="1" i="0" dirty="0">
                <a:effectLst/>
              </a:rPr>
              <a:t>Types of Disinfectants</a:t>
            </a:r>
            <a:endParaRPr lang="en-US" sz="5400" dirty="0"/>
          </a:p>
        </p:txBody>
      </p:sp>
      <p:sp>
        <p:nvSpPr>
          <p:cNvPr id="3" name="Content Placeholder 2">
            <a:extLst>
              <a:ext uri="{FF2B5EF4-FFF2-40B4-BE49-F238E27FC236}">
                <a16:creationId xmlns:a16="http://schemas.microsoft.com/office/drawing/2014/main" id="{9EE82D03-1CED-D568-5BFD-62BA97252639}"/>
              </a:ext>
            </a:extLst>
          </p:cNvPr>
          <p:cNvSpPr>
            <a:spLocks noGrp="1"/>
          </p:cNvSpPr>
          <p:nvPr>
            <p:ph idx="1"/>
          </p:nvPr>
        </p:nvSpPr>
        <p:spPr>
          <a:xfrm>
            <a:off x="4965431" y="2438400"/>
            <a:ext cx="6586489" cy="3785419"/>
          </a:xfrm>
        </p:spPr>
        <p:txBody>
          <a:bodyPr>
            <a:normAutofit/>
          </a:bodyPr>
          <a:lstStyle/>
          <a:p>
            <a:r>
              <a:rPr lang="en-US" sz="2000" b="1" i="0" dirty="0">
                <a:effectLst/>
              </a:rPr>
              <a:t>Quats</a:t>
            </a:r>
          </a:p>
          <a:p>
            <a:r>
              <a:rPr lang="en-US" sz="2000" b="1" i="0" u="none" strike="noStrike" dirty="0">
                <a:effectLst/>
              </a:rPr>
              <a:t>Quaternary ammonium compounds</a:t>
            </a:r>
            <a:r>
              <a:rPr lang="en-US" sz="2000" b="0" i="0" dirty="0">
                <a:effectLst/>
              </a:rPr>
              <a:t> also known as </a:t>
            </a:r>
            <a:r>
              <a:rPr lang="en-US" sz="2000" b="0" i="1" dirty="0">
                <a:effectLst/>
              </a:rPr>
              <a:t>quats</a:t>
            </a:r>
            <a:r>
              <a:rPr lang="en-US" sz="2000" b="0" i="0" dirty="0">
                <a:effectLst/>
              </a:rPr>
              <a:t> , are disinfectants that are very effective when used properly on nonporous surfaces. The most advanced type of these formulations is called </a:t>
            </a:r>
            <a:r>
              <a:rPr lang="en-US" sz="2000" b="0" i="1" dirty="0">
                <a:effectLst/>
              </a:rPr>
              <a:t>multiple quats</a:t>
            </a:r>
            <a:r>
              <a:rPr lang="en-US" sz="2000" b="0" i="0" dirty="0">
                <a:effectLst/>
              </a:rPr>
              <a:t>. Multiple quats contain sophisticated blends of quats that work together to significantly increase the effectiveness of these disinfectants. Quat solutions usually disinfect implements in 10 minutes. As with all disinfectants, leaving tools in a quat solution for prolonged periods can cause dulling or damage. They should be removed from the solution after the specified period, rinsed (if required), dried, and stored in a clean, covered container.</a:t>
            </a:r>
            <a:endParaRPr lang="en-US" sz="2000" dirty="0"/>
          </a:p>
        </p:txBody>
      </p:sp>
      <p:pic>
        <p:nvPicPr>
          <p:cNvPr id="1026" name="Picture 2">
            <a:extLst>
              <a:ext uri="{FF2B5EF4-FFF2-40B4-BE49-F238E27FC236}">
                <a16:creationId xmlns:a16="http://schemas.microsoft.com/office/drawing/2014/main" id="{EA7C7D00-1437-89FA-44C4-36A9797260B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9428" r="1" b="1"/>
          <a:stretch/>
        </p:blipFill>
        <p:spPr bwMode="auto">
          <a:xfrm>
            <a:off x="715653" y="893618"/>
            <a:ext cx="3722510" cy="5507182"/>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26168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BEC22-086D-EFBF-E482-235D64818FE7}"/>
              </a:ext>
            </a:extLst>
          </p:cNvPr>
          <p:cNvSpPr>
            <a:spLocks noGrp="1"/>
          </p:cNvSpPr>
          <p:nvPr>
            <p:ph type="title"/>
          </p:nvPr>
        </p:nvSpPr>
        <p:spPr>
          <a:xfrm>
            <a:off x="4900416" y="1167043"/>
            <a:ext cx="6586491" cy="1676603"/>
          </a:xfrm>
        </p:spPr>
        <p:txBody>
          <a:bodyPr>
            <a:normAutofit/>
          </a:bodyPr>
          <a:lstStyle/>
          <a:p>
            <a:r>
              <a:rPr lang="en-US" sz="4200" i="0" dirty="0">
                <a:effectLst/>
                <a:latin typeface="+mn-lt"/>
              </a:rPr>
              <a:t>Tuberculocidal Disinfectants</a:t>
            </a:r>
            <a:br>
              <a:rPr lang="en-US" sz="4200" b="1" i="0" dirty="0">
                <a:effectLst/>
              </a:rPr>
            </a:br>
            <a:endParaRPr lang="en-US" sz="4200" dirty="0"/>
          </a:p>
        </p:txBody>
      </p:sp>
      <p:sp>
        <p:nvSpPr>
          <p:cNvPr id="3" name="Content Placeholder 2">
            <a:extLst>
              <a:ext uri="{FF2B5EF4-FFF2-40B4-BE49-F238E27FC236}">
                <a16:creationId xmlns:a16="http://schemas.microsoft.com/office/drawing/2014/main" id="{DCEA9DF3-921F-16DF-0413-368A2ED15F64}"/>
              </a:ext>
            </a:extLst>
          </p:cNvPr>
          <p:cNvSpPr>
            <a:spLocks noGrp="1"/>
          </p:cNvSpPr>
          <p:nvPr>
            <p:ph idx="1"/>
          </p:nvPr>
        </p:nvSpPr>
        <p:spPr>
          <a:xfrm>
            <a:off x="4664095" y="2438400"/>
            <a:ext cx="6586489" cy="3785419"/>
          </a:xfrm>
        </p:spPr>
        <p:txBody>
          <a:bodyPr>
            <a:normAutofit/>
          </a:bodyPr>
          <a:lstStyle/>
          <a:p>
            <a:r>
              <a:rPr lang="en-US" sz="2400" b="1" i="0" u="none" strike="noStrike" dirty="0">
                <a:effectLst/>
              </a:rPr>
              <a:t>Tuberculocidal disinfectants</a:t>
            </a:r>
            <a:r>
              <a:rPr lang="en-US" sz="2400" b="0" i="0" dirty="0">
                <a:effectLst/>
              </a:rPr>
              <a:t> (</a:t>
            </a:r>
            <a:r>
              <a:rPr lang="en-US" sz="2400" b="0" i="0" dirty="0" err="1">
                <a:effectLst/>
              </a:rPr>
              <a:t>tuh</a:t>
            </a:r>
            <a:r>
              <a:rPr lang="en-US" sz="2400" b="0" i="0" dirty="0">
                <a:effectLst/>
              </a:rPr>
              <a:t>-bur-</a:t>
            </a:r>
            <a:r>
              <a:rPr lang="en-US" sz="2400" b="0" i="0" dirty="0" err="1">
                <a:effectLst/>
              </a:rPr>
              <a:t>kyoo</a:t>
            </a:r>
            <a:r>
              <a:rPr lang="en-US" sz="2400" b="0" i="0" dirty="0">
                <a:effectLst/>
              </a:rPr>
              <a:t>-LOH-</a:t>
            </a:r>
            <a:r>
              <a:rPr lang="en-US" sz="2400" b="0" i="0" dirty="0" err="1">
                <a:effectLst/>
              </a:rPr>
              <a:t>syd</a:t>
            </a:r>
            <a:r>
              <a:rPr lang="en-US" sz="2400" b="0" i="0" dirty="0">
                <a:effectLst/>
              </a:rPr>
              <a:t>-ahl dis-in-FEK-tents) are proven to kill the bacterium that causes </a:t>
            </a:r>
            <a:r>
              <a:rPr lang="en-US" sz="2400" b="1" i="0" u="none" strike="noStrike" dirty="0">
                <a:effectLst/>
              </a:rPr>
              <a:t>tuberculosis</a:t>
            </a:r>
            <a:r>
              <a:rPr lang="en-US" sz="2400" b="0" i="0" dirty="0">
                <a:effectLst/>
              </a:rPr>
              <a:t> (</a:t>
            </a:r>
            <a:r>
              <a:rPr lang="en-US" sz="2400" b="0" i="0" dirty="0" err="1">
                <a:effectLst/>
              </a:rPr>
              <a:t>tuh</a:t>
            </a:r>
            <a:r>
              <a:rPr lang="en-US" sz="2400" b="0" i="0" dirty="0">
                <a:effectLst/>
              </a:rPr>
              <a:t>-bur-</a:t>
            </a:r>
            <a:r>
              <a:rPr lang="en-US" sz="2400" b="0" i="0" dirty="0" err="1">
                <a:effectLst/>
              </a:rPr>
              <a:t>kyoo</a:t>
            </a:r>
            <a:r>
              <a:rPr lang="en-US" sz="2400" b="0" i="0" dirty="0">
                <a:effectLst/>
              </a:rPr>
              <a:t>-LO-sus), in addition to other pathogens destroyed through the use of hospital disinfectants. Tuberculosis is a disease caused by a bacterium that is transmitted through coughing or sneezing. It is passed through inhalation only and is not transmitted by the hands or picked up on surfaces.</a:t>
            </a:r>
            <a:endParaRPr lang="en-US" sz="2400" dirty="0"/>
          </a:p>
        </p:txBody>
      </p:sp>
      <p:pic>
        <p:nvPicPr>
          <p:cNvPr id="2050" name="Picture 2">
            <a:extLst>
              <a:ext uri="{FF2B5EF4-FFF2-40B4-BE49-F238E27FC236}">
                <a16:creationId xmlns:a16="http://schemas.microsoft.com/office/drawing/2014/main" id="{8E9525ED-8584-C373-97F4-30CF3D0B35D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664" r="-1" b="6090"/>
          <a:stretch/>
        </p:blipFill>
        <p:spPr bwMode="auto">
          <a:xfrm>
            <a:off x="494561" y="301346"/>
            <a:ext cx="3933211" cy="5818899"/>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19961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2C6E8DA-D3B1-A5F2-16BF-809D771F89A7}"/>
              </a:ext>
            </a:extLst>
          </p:cNvPr>
          <p:cNvSpPr>
            <a:spLocks noGrp="1"/>
          </p:cNvSpPr>
          <p:nvPr>
            <p:ph idx="1"/>
          </p:nvPr>
        </p:nvSpPr>
        <p:spPr>
          <a:xfrm>
            <a:off x="838200" y="1825625"/>
            <a:ext cx="10515600" cy="4351338"/>
          </a:xfrm>
        </p:spPr>
        <p:txBody>
          <a:bodyPr>
            <a:normAutofit fontScale="92500" lnSpcReduction="10000"/>
          </a:bodyPr>
          <a:lstStyle/>
          <a:p>
            <a:r>
              <a:rPr lang="en-US" b="1" i="0" u="none" strike="noStrike" dirty="0">
                <a:effectLst/>
              </a:rPr>
              <a:t>Phenolic disinfectants</a:t>
            </a:r>
            <a:r>
              <a:rPr lang="en-US" b="0" i="0" dirty="0">
                <a:effectLst/>
              </a:rPr>
              <a:t>  are powerful tuberculocidal disinfectants; however, just because these disinfectants are effective against the pathogen does not mean that you should automatically reach for them. They are a form of formaldehyde, have a very high pH, and can damage the skin and eyes. Phenolic disinfectants can be harmful to the environment if put down the drain. They have been used reliably over the years to disinfect tools; however, they do have significant drawbacks. Phenol can damage plastic and rubber and cause certain metals to rust. Extra care should be taken to avoid skin contact with phenolic disinfectants. Phenolics are known carcinogens and as such should be used only in states that require their use. In those states, you should keep a tuberculocidal disinfectant readily available, but you should use it only when required.</a:t>
            </a:r>
            <a:endParaRPr lang="en-US" dirty="0"/>
          </a:p>
        </p:txBody>
      </p:sp>
    </p:spTree>
    <p:extLst>
      <p:ext uri="{BB962C8B-B14F-4D97-AF65-F5344CB8AC3E}">
        <p14:creationId xmlns:p14="http://schemas.microsoft.com/office/powerpoint/2010/main" val="11385569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E458B11C-4358-F152-95AF-CF8322BBC5BB}"/>
              </a:ext>
            </a:extLst>
          </p:cNvPr>
          <p:cNvPicPr>
            <a:picLocks noGrp="1" noChangeAspect="1"/>
          </p:cNvPicPr>
          <p:nvPr>
            <p:ph idx="1"/>
          </p:nvPr>
        </p:nvPicPr>
        <p:blipFill>
          <a:blip r:embed="rId2"/>
          <a:stretch>
            <a:fillRect/>
          </a:stretch>
        </p:blipFill>
        <p:spPr>
          <a:xfrm>
            <a:off x="643467" y="1888659"/>
            <a:ext cx="10905066" cy="3080680"/>
          </a:xfrm>
          <a:prstGeom prst="rect">
            <a:avLst/>
          </a:prstGeom>
        </p:spPr>
      </p:pic>
    </p:spTree>
    <p:extLst>
      <p:ext uri="{BB962C8B-B14F-4D97-AF65-F5344CB8AC3E}">
        <p14:creationId xmlns:p14="http://schemas.microsoft.com/office/powerpoint/2010/main" val="13257447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07C41-DAE1-ED5E-299F-571789DD64A9}"/>
              </a:ext>
            </a:extLst>
          </p:cNvPr>
          <p:cNvSpPr>
            <a:spLocks noGrp="1"/>
          </p:cNvSpPr>
          <p:nvPr>
            <p:ph type="title"/>
          </p:nvPr>
        </p:nvSpPr>
        <p:spPr>
          <a:xfrm>
            <a:off x="838200" y="500062"/>
            <a:ext cx="10515600" cy="1325563"/>
          </a:xfrm>
        </p:spPr>
        <p:txBody>
          <a:bodyPr/>
          <a:lstStyle/>
          <a:p>
            <a:r>
              <a:rPr lang="en-US" dirty="0"/>
              <a:t>Bleach</a:t>
            </a:r>
            <a:br>
              <a:rPr lang="en-US" dirty="0"/>
            </a:br>
            <a:endParaRPr lang="en-US" dirty="0"/>
          </a:p>
        </p:txBody>
      </p:sp>
      <p:sp>
        <p:nvSpPr>
          <p:cNvPr id="3" name="Content Placeholder 2">
            <a:extLst>
              <a:ext uri="{FF2B5EF4-FFF2-40B4-BE49-F238E27FC236}">
                <a16:creationId xmlns:a16="http://schemas.microsoft.com/office/drawing/2014/main" id="{C63DDB44-CA4A-7BFC-92C0-A8C04B4C1165}"/>
              </a:ext>
            </a:extLst>
          </p:cNvPr>
          <p:cNvSpPr>
            <a:spLocks noGrp="1"/>
          </p:cNvSpPr>
          <p:nvPr>
            <p:ph idx="1"/>
          </p:nvPr>
        </p:nvSpPr>
        <p:spPr/>
        <p:txBody>
          <a:bodyPr/>
          <a:lstStyle/>
          <a:p>
            <a:r>
              <a:rPr lang="en-US" dirty="0"/>
              <a:t>Household bleach, 5.25 percent sodium hypochlorite, is an effective disinfectant and has been used extensively in salons, spas, and barbershops. Bleach used in the salon, spa, or barbershop must be EPA registered as a disinfectant. Chlorine bleach is the only bleach that disinfects, so it is wise to always look for disinfection instructions on the label to ensure that the bleach you use is actually disinfecting. Bleach is corrosive and can damage metals and plastics  as well as cause skin irritation and eye damage.</a:t>
            </a:r>
          </a:p>
        </p:txBody>
      </p:sp>
    </p:spTree>
    <p:extLst>
      <p:ext uri="{BB962C8B-B14F-4D97-AF65-F5344CB8AC3E}">
        <p14:creationId xmlns:p14="http://schemas.microsoft.com/office/powerpoint/2010/main" val="16129046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descr="A photo shows a label on a product’s container. The label reads “DANGER: POISON: CORROSIVE, HARMFUL OR FATAL IF SWALLOWED. PRODUCES CHEMICAL BURNS. See side panel for precautionary statements and first aid. NET CONTENTS: 1 Quart or 0.946 Liters. Product number: 1730.” A clipart of a skull with crossbones is on the label.">
            <a:extLst>
              <a:ext uri="{FF2B5EF4-FFF2-40B4-BE49-F238E27FC236}">
                <a16:creationId xmlns:a16="http://schemas.microsoft.com/office/drawing/2014/main" id="{F8DE03CA-C82A-9FCD-7E47-85B49AB9038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295328" y="643466"/>
            <a:ext cx="5601344" cy="5571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93064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F460DA3-D33A-A91D-D02F-87283875A816}"/>
              </a:ext>
            </a:extLst>
          </p:cNvPr>
          <p:cNvPicPr>
            <a:picLocks noGrp="1" noChangeAspect="1"/>
          </p:cNvPicPr>
          <p:nvPr>
            <p:ph idx="1"/>
          </p:nvPr>
        </p:nvPicPr>
        <p:blipFill>
          <a:blip r:embed="rId2"/>
          <a:stretch>
            <a:fillRect/>
          </a:stretch>
        </p:blipFill>
        <p:spPr>
          <a:xfrm>
            <a:off x="643467" y="1261872"/>
            <a:ext cx="10268373" cy="4620766"/>
          </a:xfrm>
          <a:prstGeom prst="rect">
            <a:avLst/>
          </a:prstGeom>
        </p:spPr>
      </p:pic>
    </p:spTree>
    <p:extLst>
      <p:ext uri="{BB962C8B-B14F-4D97-AF65-F5344CB8AC3E}">
        <p14:creationId xmlns:p14="http://schemas.microsoft.com/office/powerpoint/2010/main" val="28597577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1EACD-5044-7D3F-FF01-D175F799A655}"/>
              </a:ext>
            </a:extLst>
          </p:cNvPr>
          <p:cNvSpPr>
            <a:spLocks noGrp="1"/>
          </p:cNvSpPr>
          <p:nvPr>
            <p:ph type="title"/>
          </p:nvPr>
        </p:nvSpPr>
        <p:spPr/>
        <p:txBody>
          <a:bodyPr/>
          <a:lstStyle/>
          <a:p>
            <a:r>
              <a:rPr lang="en-US" dirty="0"/>
              <a:t>Disinfectant Tips and Safety</a:t>
            </a:r>
          </a:p>
        </p:txBody>
      </p:sp>
      <p:sp>
        <p:nvSpPr>
          <p:cNvPr id="3" name="Content Placeholder 2">
            <a:extLst>
              <a:ext uri="{FF2B5EF4-FFF2-40B4-BE49-F238E27FC236}">
                <a16:creationId xmlns:a16="http://schemas.microsoft.com/office/drawing/2014/main" id="{425E8027-8310-A3A0-1BF8-E00A60C9E286}"/>
              </a:ext>
            </a:extLst>
          </p:cNvPr>
          <p:cNvSpPr>
            <a:spLocks noGrp="1"/>
          </p:cNvSpPr>
          <p:nvPr>
            <p:ph idx="1"/>
          </p:nvPr>
        </p:nvSpPr>
        <p:spPr/>
        <p:txBody>
          <a:bodyPr>
            <a:normAutofit fontScale="47500" lnSpcReduction="20000"/>
          </a:bodyPr>
          <a:lstStyle/>
          <a:p>
            <a:r>
              <a:rPr lang="en-US" sz="3300" dirty="0"/>
              <a:t>Always</a:t>
            </a:r>
          </a:p>
          <a:p>
            <a:r>
              <a:rPr lang="en-US" sz="3300" dirty="0"/>
              <a:t>Keep the SDS on hand for the disinfectant(s) you use.</a:t>
            </a:r>
          </a:p>
          <a:p>
            <a:r>
              <a:rPr lang="en-US" sz="3300" dirty="0"/>
              <a:t>Wear gloves and safety glasses</a:t>
            </a:r>
          </a:p>
          <a:p>
            <a:r>
              <a:rPr lang="en-US" sz="3300" dirty="0"/>
              <a:t>Avoid skin and eye contact.</a:t>
            </a:r>
          </a:p>
          <a:p>
            <a:r>
              <a:rPr lang="en-US" sz="3300" dirty="0"/>
              <a:t>Add disinfectant to water when diluting (rather than adding water to a disinfectant) to prevent foaming, which can result in an incorrect mixing ratio.</a:t>
            </a:r>
          </a:p>
          <a:p>
            <a:r>
              <a:rPr lang="en-US" sz="3300" dirty="0"/>
              <a:t>Use tongs, gloves, or a draining basket to remove implements from disinfectants.</a:t>
            </a:r>
          </a:p>
          <a:p>
            <a:r>
              <a:rPr lang="en-US" sz="3300" dirty="0"/>
              <a:t>Keep disinfectants out of reach of children.</a:t>
            </a:r>
          </a:p>
          <a:p>
            <a:r>
              <a:rPr lang="en-US" sz="3300" dirty="0"/>
              <a:t>Follow the manufacturer’s instructions for mixing, using, and disposing of disinfectants.</a:t>
            </a:r>
          </a:p>
          <a:p>
            <a:r>
              <a:rPr lang="en-US" sz="3300" dirty="0"/>
              <a:t>Use disinfectants only on clean, hard, nonporous surfaces.</a:t>
            </a:r>
          </a:p>
          <a:p>
            <a:r>
              <a:rPr lang="en-US" sz="3300" dirty="0"/>
              <a:t>Keep an item submerged in the disinfectant for 10 minutes unless the product label specifies differently.</a:t>
            </a:r>
          </a:p>
          <a:p>
            <a:r>
              <a:rPr lang="en-US" sz="3300" dirty="0"/>
              <a:t>Immerse the entire implement in disinfectant if the product label calls for “complete immersion.”</a:t>
            </a:r>
          </a:p>
          <a:p>
            <a:r>
              <a:rPr lang="en-US" sz="3300" dirty="0"/>
              <a:t>To disinfect large surfaces, such as countertops, carefully apply the disinfectant to the clean surface or use a disinfectant spray and allow it to remain moist for 10 minutes, unless state regulations say differently.</a:t>
            </a:r>
          </a:p>
          <a:p>
            <a:r>
              <a:rPr lang="en-US" sz="3300" dirty="0"/>
              <a:t>Strictly follow the manufacturer’s directions for when to replace the disinfectant solution in order to ensure the healthiest conditions for you and your client. Replace the disinfectant solution every day—more often if the solution becomes soiled or contaminated.</a:t>
            </a:r>
          </a:p>
          <a:p>
            <a:endParaRPr lang="en-US" dirty="0"/>
          </a:p>
        </p:txBody>
      </p:sp>
    </p:spTree>
    <p:extLst>
      <p:ext uri="{BB962C8B-B14F-4D97-AF65-F5344CB8AC3E}">
        <p14:creationId xmlns:p14="http://schemas.microsoft.com/office/powerpoint/2010/main" val="28322619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F3267-5082-2AD0-C4CE-2B10C95EB7F7}"/>
              </a:ext>
            </a:extLst>
          </p:cNvPr>
          <p:cNvSpPr>
            <a:spLocks noGrp="1"/>
          </p:cNvSpPr>
          <p:nvPr>
            <p:ph type="title"/>
          </p:nvPr>
        </p:nvSpPr>
        <p:spPr/>
        <p:txBody>
          <a:bodyPr/>
          <a:lstStyle/>
          <a:p>
            <a:r>
              <a:rPr lang="en-US" dirty="0"/>
              <a:t>Wear gloves and safety glasses while handling disinfectants.</a:t>
            </a:r>
          </a:p>
        </p:txBody>
      </p:sp>
      <p:pic>
        <p:nvPicPr>
          <p:cNvPr id="4098" name="Picture 2" descr="figure">
            <a:extLst>
              <a:ext uri="{FF2B5EF4-FFF2-40B4-BE49-F238E27FC236}">
                <a16:creationId xmlns:a16="http://schemas.microsoft.com/office/drawing/2014/main" id="{9AB995DD-46A6-7A90-AFC4-783695AC607F}"/>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tretch/>
        </p:blipFill>
        <p:spPr>
          <a:xfrm>
            <a:off x="3886200" y="2534444"/>
            <a:ext cx="4419600" cy="2933700"/>
          </a:xfrm>
        </p:spPr>
      </p:pic>
    </p:spTree>
    <p:extLst>
      <p:ext uri="{BB962C8B-B14F-4D97-AF65-F5344CB8AC3E}">
        <p14:creationId xmlns:p14="http://schemas.microsoft.com/office/powerpoint/2010/main" val="21844193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61CE9-02F6-765C-353D-79E6B4383490}"/>
              </a:ext>
            </a:extLst>
          </p:cNvPr>
          <p:cNvSpPr>
            <a:spLocks noGrp="1"/>
          </p:cNvSpPr>
          <p:nvPr>
            <p:ph type="title"/>
          </p:nvPr>
        </p:nvSpPr>
        <p:spPr/>
        <p:txBody>
          <a:bodyPr/>
          <a:lstStyle/>
          <a:p>
            <a:r>
              <a:rPr lang="en-US" dirty="0"/>
              <a:t>Never</a:t>
            </a:r>
            <a:br>
              <a:rPr lang="en-US" dirty="0"/>
            </a:br>
            <a:endParaRPr lang="en-US" dirty="0"/>
          </a:p>
        </p:txBody>
      </p:sp>
      <p:sp>
        <p:nvSpPr>
          <p:cNvPr id="3" name="Content Placeholder 2">
            <a:extLst>
              <a:ext uri="{FF2B5EF4-FFF2-40B4-BE49-F238E27FC236}">
                <a16:creationId xmlns:a16="http://schemas.microsoft.com/office/drawing/2014/main" id="{6AD2CFB2-1655-2E5F-058C-9880D1A7C5CC}"/>
              </a:ext>
            </a:extLst>
          </p:cNvPr>
          <p:cNvSpPr>
            <a:spLocks noGrp="1"/>
          </p:cNvSpPr>
          <p:nvPr>
            <p:ph idx="1"/>
          </p:nvPr>
        </p:nvSpPr>
        <p:spPr/>
        <p:txBody>
          <a:bodyPr/>
          <a:lstStyle/>
          <a:p>
            <a:r>
              <a:rPr lang="en-US" dirty="0"/>
              <a:t>Let quats, phenols, bleach, or any other disinfectant come in contact with your skin. If you do get disinfectant on your skin, immediately wash the area with liquid soap and warm water. Then rinse and dry the area thoroughly.</a:t>
            </a:r>
          </a:p>
          <a:p>
            <a:r>
              <a:rPr lang="en-US" dirty="0"/>
              <a:t>Place any disinfectant or other product in an unmarked container. All containers should be labeled with, at the least, product name, ingredients, date of mixing, and manufacturer’s information.</a:t>
            </a:r>
          </a:p>
          <a:p>
            <a:r>
              <a:rPr lang="en-US" dirty="0"/>
              <a:t>Mix chemicals together unless specified in the manufacturer’s instructions. (For example, mixing together bleach and ammonia products or bleach and vinegar creates potentially fatal toxic vapors!)</a:t>
            </a:r>
          </a:p>
          <a:p>
            <a:endParaRPr lang="en-US" dirty="0"/>
          </a:p>
        </p:txBody>
      </p:sp>
    </p:spTree>
    <p:extLst>
      <p:ext uri="{BB962C8B-B14F-4D97-AF65-F5344CB8AC3E}">
        <p14:creationId xmlns:p14="http://schemas.microsoft.com/office/powerpoint/2010/main" val="18959658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F5E3B-8CE2-E7F6-7C9B-0A2D1E4C9FED}"/>
              </a:ext>
            </a:extLst>
          </p:cNvPr>
          <p:cNvSpPr>
            <a:spLocks noGrp="1"/>
          </p:cNvSpPr>
          <p:nvPr>
            <p:ph type="title"/>
          </p:nvPr>
        </p:nvSpPr>
        <p:spPr/>
        <p:txBody>
          <a:bodyPr/>
          <a:lstStyle/>
          <a:p>
            <a:r>
              <a:rPr lang="en-US" dirty="0"/>
              <a:t>Disinfecting Containers</a:t>
            </a:r>
          </a:p>
        </p:txBody>
      </p:sp>
      <p:sp>
        <p:nvSpPr>
          <p:cNvPr id="3" name="Content Placeholder 2">
            <a:extLst>
              <a:ext uri="{FF2B5EF4-FFF2-40B4-BE49-F238E27FC236}">
                <a16:creationId xmlns:a16="http://schemas.microsoft.com/office/drawing/2014/main" id="{E6FFBF07-B3E3-65BC-AACF-9A10FA79E0A5}"/>
              </a:ext>
            </a:extLst>
          </p:cNvPr>
          <p:cNvSpPr>
            <a:spLocks noGrp="1"/>
          </p:cNvSpPr>
          <p:nvPr>
            <p:ph idx="1"/>
          </p:nvPr>
        </p:nvSpPr>
        <p:spPr/>
        <p:txBody>
          <a:bodyPr/>
          <a:lstStyle/>
          <a:p>
            <a:r>
              <a:rPr lang="en-US" dirty="0"/>
              <a:t>In the past, jars or containers used to disinfect implements were often incorrectly called “wet sanitizers.” Disinfectant containers contain disinfectant for disinfecting purposes, not for cleaning. The container you choose must be large enough to contain all items to be disinfected and covered, but not airtight. Remember to clean the container every day and to wear gloves when you do. Always follow the manufacturer’s label instructions for disinfecting products</a:t>
            </a:r>
          </a:p>
        </p:txBody>
      </p:sp>
    </p:spTree>
    <p:extLst>
      <p:ext uri="{BB962C8B-B14F-4D97-AF65-F5344CB8AC3E}">
        <p14:creationId xmlns:p14="http://schemas.microsoft.com/office/powerpoint/2010/main" val="17399417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D62A3-99A9-0EC8-EB14-BBA2A53C9B59}"/>
              </a:ext>
            </a:extLst>
          </p:cNvPr>
          <p:cNvSpPr>
            <a:spLocks noGrp="1"/>
          </p:cNvSpPr>
          <p:nvPr>
            <p:ph type="title"/>
          </p:nvPr>
        </p:nvSpPr>
        <p:spPr/>
        <p:txBody>
          <a:bodyPr/>
          <a:lstStyle/>
          <a:p>
            <a:r>
              <a:rPr lang="en-US" dirty="0"/>
              <a:t>Keep a Logbook</a:t>
            </a:r>
          </a:p>
        </p:txBody>
      </p:sp>
      <p:sp>
        <p:nvSpPr>
          <p:cNvPr id="3" name="Content Placeholder 2">
            <a:extLst>
              <a:ext uri="{FF2B5EF4-FFF2-40B4-BE49-F238E27FC236}">
                <a16:creationId xmlns:a16="http://schemas.microsoft.com/office/drawing/2014/main" id="{CE10B70D-322B-1358-71FF-9CFADDE0404A}"/>
              </a:ext>
            </a:extLst>
          </p:cNvPr>
          <p:cNvSpPr>
            <a:spLocks noGrp="1"/>
          </p:cNvSpPr>
          <p:nvPr>
            <p:ph idx="1"/>
          </p:nvPr>
        </p:nvSpPr>
        <p:spPr>
          <a:xfrm>
            <a:off x="838200" y="1825625"/>
            <a:ext cx="5479473" cy="4351338"/>
          </a:xfrm>
        </p:spPr>
        <p:txBody>
          <a:bodyPr>
            <a:normAutofit fontScale="92500" lnSpcReduction="10000"/>
          </a:bodyPr>
          <a:lstStyle/>
          <a:p>
            <a:r>
              <a:rPr lang="en-US" dirty="0"/>
              <a:t>Salons, spas, and barbershops should always follow manufacturers’ recommended schedules for cleaning and disinfecting tools and implements, disinfecting work surfaces, scheduling regular service visits for equipment, and replacing parts when needed. Although your state may not require you to keep a logbook of all equipment usage, cleaning, disinfecting, testing, and maintenance, it may be advisable to keep one.</a:t>
            </a:r>
          </a:p>
        </p:txBody>
      </p:sp>
      <p:pic>
        <p:nvPicPr>
          <p:cNvPr id="11" name="Picture 4" descr="Hand sanitizer and masks">
            <a:extLst>
              <a:ext uri="{FF2B5EF4-FFF2-40B4-BE49-F238E27FC236}">
                <a16:creationId xmlns:a16="http://schemas.microsoft.com/office/drawing/2014/main" id="{D582B312-4FD5-5A58-AE1B-98B86E9117AE}"/>
              </a:ext>
            </a:extLst>
          </p:cNvPr>
          <p:cNvPicPr>
            <a:picLocks noChangeAspect="1"/>
          </p:cNvPicPr>
          <p:nvPr/>
        </p:nvPicPr>
        <p:blipFill rotWithShape="1">
          <a:blip r:embed="rId2"/>
          <a:srcRect l="17050" r="37831" b="-1"/>
          <a:stretch/>
        </p:blipFill>
        <p:spPr>
          <a:xfrm>
            <a:off x="6556685" y="912812"/>
            <a:ext cx="3401570" cy="5032375"/>
          </a:xfrm>
          <a:prstGeom prst="rect">
            <a:avLst/>
          </a:prstGeom>
          <a:effectLst/>
        </p:spPr>
      </p:pic>
    </p:spTree>
    <p:extLst>
      <p:ext uri="{BB962C8B-B14F-4D97-AF65-F5344CB8AC3E}">
        <p14:creationId xmlns:p14="http://schemas.microsoft.com/office/powerpoint/2010/main" val="5209384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1F3A2-4591-A2A9-08E2-2B686CB72B56}"/>
              </a:ext>
            </a:extLst>
          </p:cNvPr>
          <p:cNvSpPr>
            <a:spLocks noGrp="1"/>
          </p:cNvSpPr>
          <p:nvPr>
            <p:ph type="title"/>
          </p:nvPr>
        </p:nvSpPr>
        <p:spPr>
          <a:xfrm>
            <a:off x="4576780" y="430790"/>
            <a:ext cx="6975142" cy="1325563"/>
          </a:xfrm>
        </p:spPr>
        <p:txBody>
          <a:bodyPr>
            <a:normAutofit/>
          </a:bodyPr>
          <a:lstStyle/>
          <a:p>
            <a:r>
              <a:rPr lang="en-US" sz="4000" dirty="0"/>
              <a:t>Cleaning and Disinfecting Nonporous, Reusable Items</a:t>
            </a:r>
          </a:p>
        </p:txBody>
      </p:sp>
      <p:sp>
        <p:nvSpPr>
          <p:cNvPr id="3" name="Content Placeholder 2">
            <a:extLst>
              <a:ext uri="{FF2B5EF4-FFF2-40B4-BE49-F238E27FC236}">
                <a16:creationId xmlns:a16="http://schemas.microsoft.com/office/drawing/2014/main" id="{8B7888E0-8F5C-0C8E-5AA2-246729B4BA37}"/>
              </a:ext>
            </a:extLst>
          </p:cNvPr>
          <p:cNvSpPr>
            <a:spLocks noGrp="1"/>
          </p:cNvSpPr>
          <p:nvPr>
            <p:ph idx="1"/>
          </p:nvPr>
        </p:nvSpPr>
        <p:spPr>
          <a:xfrm>
            <a:off x="4524130" y="1825625"/>
            <a:ext cx="6770787" cy="4351338"/>
          </a:xfrm>
        </p:spPr>
        <p:txBody>
          <a:bodyPr/>
          <a:lstStyle/>
          <a:p>
            <a:r>
              <a:rPr lang="en-US" dirty="0"/>
              <a:t>Rules require that all multiuse tools and implements be cleaned and disinfected before every service. Mix all disinfectants according to the manufacturer’s directions, always adding the disinfectant to the water, not the water to the disinfectant . Follow the cleaning and disinfecting nonporous, reusable items procedure described in Procedure 5-2.</a:t>
            </a:r>
          </a:p>
        </p:txBody>
      </p:sp>
      <p:pic>
        <p:nvPicPr>
          <p:cNvPr id="5" name="Picture 4" descr="Hand spraying sanitiser">
            <a:extLst>
              <a:ext uri="{FF2B5EF4-FFF2-40B4-BE49-F238E27FC236}">
                <a16:creationId xmlns:a16="http://schemas.microsoft.com/office/drawing/2014/main" id="{704E1FBD-048C-2D2F-8238-4B3CB8FBD422}"/>
              </a:ext>
            </a:extLst>
          </p:cNvPr>
          <p:cNvPicPr>
            <a:picLocks noChangeAspect="1"/>
          </p:cNvPicPr>
          <p:nvPr/>
        </p:nvPicPr>
        <p:blipFill rotWithShape="1">
          <a:blip r:embed="rId2"/>
          <a:srcRect l="14400" r="40480" b="-1"/>
          <a:stretch/>
        </p:blipFill>
        <p:spPr>
          <a:xfrm>
            <a:off x="640078" y="430790"/>
            <a:ext cx="3884052" cy="5746173"/>
          </a:xfrm>
          <a:prstGeom prst="rect">
            <a:avLst/>
          </a:prstGeom>
          <a:effectLst/>
        </p:spPr>
      </p:pic>
    </p:spTree>
    <p:extLst>
      <p:ext uri="{BB962C8B-B14F-4D97-AF65-F5344CB8AC3E}">
        <p14:creationId xmlns:p14="http://schemas.microsoft.com/office/powerpoint/2010/main" val="8241791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3EB2F-C477-47A4-A2B7-28405DE81162}"/>
              </a:ext>
            </a:extLst>
          </p:cNvPr>
          <p:cNvSpPr>
            <a:spLocks noGrp="1"/>
          </p:cNvSpPr>
          <p:nvPr>
            <p:ph type="title"/>
          </p:nvPr>
        </p:nvSpPr>
        <p:spPr/>
        <p:txBody>
          <a:bodyPr>
            <a:normAutofit fontScale="90000"/>
          </a:bodyPr>
          <a:lstStyle/>
          <a:p>
            <a:br>
              <a:rPr lang="en-US" dirty="0"/>
            </a:br>
            <a:r>
              <a:rPr lang="en-US" dirty="0"/>
              <a:t>Procedure 5-2: Cleaning and Disinfecting Nonporous, Reusable Items</a:t>
            </a:r>
            <a:br>
              <a:rPr lang="en-US" dirty="0"/>
            </a:br>
            <a:endParaRPr lang="en-US" dirty="0"/>
          </a:p>
        </p:txBody>
      </p:sp>
      <p:sp>
        <p:nvSpPr>
          <p:cNvPr id="3" name="Content Placeholder 2">
            <a:extLst>
              <a:ext uri="{FF2B5EF4-FFF2-40B4-BE49-F238E27FC236}">
                <a16:creationId xmlns:a16="http://schemas.microsoft.com/office/drawing/2014/main" id="{4315D731-14AE-CA0E-CAB1-BAD03AC9B1BD}"/>
              </a:ext>
            </a:extLst>
          </p:cNvPr>
          <p:cNvSpPr>
            <a:spLocks noGrp="1"/>
          </p:cNvSpPr>
          <p:nvPr>
            <p:ph idx="1"/>
          </p:nvPr>
        </p:nvSpPr>
        <p:spPr/>
        <p:txBody>
          <a:bodyPr/>
          <a:lstStyle/>
          <a:p>
            <a:r>
              <a:rPr lang="en-US" dirty="0"/>
              <a:t>Nonporous, reusable items include nonelectrical tools and implements that can be completely submerged, such as combs, brushes, shears, clips, hairpins, tweezers, and nippers, as well as larger equipment that cannot be submerged, all the way up to nonporous work surfaces</a:t>
            </a:r>
          </a:p>
        </p:txBody>
      </p:sp>
    </p:spTree>
    <p:extLst>
      <p:ext uri="{BB962C8B-B14F-4D97-AF65-F5344CB8AC3E}">
        <p14:creationId xmlns:p14="http://schemas.microsoft.com/office/powerpoint/2010/main" val="2375848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5A3DF57-4FD7-F847-00C3-5AA3C480EA6B}"/>
              </a:ext>
            </a:extLst>
          </p:cNvPr>
          <p:cNvPicPr>
            <a:picLocks noGrp="1" noChangeAspect="1"/>
          </p:cNvPicPr>
          <p:nvPr>
            <p:ph idx="1"/>
          </p:nvPr>
        </p:nvPicPr>
        <p:blipFill>
          <a:blip r:embed="rId2"/>
          <a:stretch>
            <a:fillRect/>
          </a:stretch>
        </p:blipFill>
        <p:spPr>
          <a:xfrm>
            <a:off x="1811815" y="736847"/>
            <a:ext cx="7139483" cy="5440116"/>
          </a:xfrm>
        </p:spPr>
      </p:pic>
    </p:spTree>
    <p:extLst>
      <p:ext uri="{BB962C8B-B14F-4D97-AF65-F5344CB8AC3E}">
        <p14:creationId xmlns:p14="http://schemas.microsoft.com/office/powerpoint/2010/main" val="14347068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B281988-7B7E-5FC3-B963-625822FD9D43}"/>
              </a:ext>
            </a:extLst>
          </p:cNvPr>
          <p:cNvPicPr>
            <a:picLocks noGrp="1" noChangeAspect="1"/>
          </p:cNvPicPr>
          <p:nvPr>
            <p:ph idx="1"/>
          </p:nvPr>
        </p:nvPicPr>
        <p:blipFill>
          <a:blip r:embed="rId2"/>
          <a:stretch>
            <a:fillRect/>
          </a:stretch>
        </p:blipFill>
        <p:spPr>
          <a:xfrm>
            <a:off x="1890741" y="90332"/>
            <a:ext cx="6251535" cy="6450313"/>
          </a:xfrm>
        </p:spPr>
      </p:pic>
    </p:spTree>
    <p:extLst>
      <p:ext uri="{BB962C8B-B14F-4D97-AF65-F5344CB8AC3E}">
        <p14:creationId xmlns:p14="http://schemas.microsoft.com/office/powerpoint/2010/main" val="33906609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BD3FC6E-64CE-21E9-4447-B227555D832A}"/>
              </a:ext>
            </a:extLst>
          </p:cNvPr>
          <p:cNvPicPr>
            <a:picLocks noGrp="1" noChangeAspect="1"/>
          </p:cNvPicPr>
          <p:nvPr>
            <p:ph idx="1"/>
          </p:nvPr>
        </p:nvPicPr>
        <p:blipFill>
          <a:blip r:embed="rId2"/>
          <a:stretch>
            <a:fillRect/>
          </a:stretch>
        </p:blipFill>
        <p:spPr>
          <a:xfrm>
            <a:off x="1296140" y="-27307"/>
            <a:ext cx="7392052" cy="6204270"/>
          </a:xfrm>
        </p:spPr>
      </p:pic>
    </p:spTree>
    <p:extLst>
      <p:ext uri="{BB962C8B-B14F-4D97-AF65-F5344CB8AC3E}">
        <p14:creationId xmlns:p14="http://schemas.microsoft.com/office/powerpoint/2010/main" val="273151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FB17497-A37F-4BEE-05AD-ACE3CA5D1CE5}"/>
              </a:ext>
            </a:extLst>
          </p:cNvPr>
          <p:cNvPicPr>
            <a:picLocks noGrp="1" noChangeAspect="1"/>
          </p:cNvPicPr>
          <p:nvPr>
            <p:ph idx="1"/>
          </p:nvPr>
        </p:nvPicPr>
        <p:blipFill>
          <a:blip r:embed="rId2"/>
          <a:stretch>
            <a:fillRect/>
          </a:stretch>
        </p:blipFill>
        <p:spPr>
          <a:xfrm>
            <a:off x="1839191" y="167098"/>
            <a:ext cx="6691337" cy="6057421"/>
          </a:xfrm>
        </p:spPr>
      </p:pic>
    </p:spTree>
    <p:extLst>
      <p:ext uri="{BB962C8B-B14F-4D97-AF65-F5344CB8AC3E}">
        <p14:creationId xmlns:p14="http://schemas.microsoft.com/office/powerpoint/2010/main" val="22619562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08D8F9A-7737-0BEA-DBA6-F83FD3049BF4}"/>
              </a:ext>
            </a:extLst>
          </p:cNvPr>
          <p:cNvPicPr>
            <a:picLocks noGrp="1" noChangeAspect="1"/>
          </p:cNvPicPr>
          <p:nvPr>
            <p:ph idx="1"/>
          </p:nvPr>
        </p:nvPicPr>
        <p:blipFill>
          <a:blip r:embed="rId2"/>
          <a:stretch>
            <a:fillRect/>
          </a:stretch>
        </p:blipFill>
        <p:spPr>
          <a:xfrm>
            <a:off x="2140528" y="232684"/>
            <a:ext cx="6227978" cy="6045518"/>
          </a:xfrm>
        </p:spPr>
      </p:pic>
    </p:spTree>
    <p:extLst>
      <p:ext uri="{BB962C8B-B14F-4D97-AF65-F5344CB8AC3E}">
        <p14:creationId xmlns:p14="http://schemas.microsoft.com/office/powerpoint/2010/main" val="335756664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33C8F27-3572-2317-3781-B917F196D5E5}"/>
              </a:ext>
            </a:extLst>
          </p:cNvPr>
          <p:cNvPicPr>
            <a:picLocks noGrp="1" noChangeAspect="1"/>
          </p:cNvPicPr>
          <p:nvPr>
            <p:ph idx="1"/>
          </p:nvPr>
        </p:nvPicPr>
        <p:blipFill>
          <a:blip r:embed="rId2"/>
          <a:stretch>
            <a:fillRect/>
          </a:stretch>
        </p:blipFill>
        <p:spPr>
          <a:xfrm>
            <a:off x="1383101" y="0"/>
            <a:ext cx="7647044" cy="6446485"/>
          </a:xfrm>
        </p:spPr>
      </p:pic>
    </p:spTree>
    <p:extLst>
      <p:ext uri="{BB962C8B-B14F-4D97-AF65-F5344CB8AC3E}">
        <p14:creationId xmlns:p14="http://schemas.microsoft.com/office/powerpoint/2010/main" val="297931622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71118C4-1670-2AC6-E1B6-041E8E87C49F}"/>
              </a:ext>
            </a:extLst>
          </p:cNvPr>
          <p:cNvPicPr>
            <a:picLocks noGrp="1" noChangeAspect="1"/>
          </p:cNvPicPr>
          <p:nvPr>
            <p:ph idx="1"/>
          </p:nvPr>
        </p:nvPicPr>
        <p:blipFill>
          <a:blip r:embed="rId2"/>
          <a:stretch>
            <a:fillRect/>
          </a:stretch>
        </p:blipFill>
        <p:spPr>
          <a:xfrm>
            <a:off x="1274854" y="139490"/>
            <a:ext cx="7871565" cy="6182946"/>
          </a:xfrm>
        </p:spPr>
      </p:pic>
    </p:spTree>
    <p:extLst>
      <p:ext uri="{BB962C8B-B14F-4D97-AF65-F5344CB8AC3E}">
        <p14:creationId xmlns:p14="http://schemas.microsoft.com/office/powerpoint/2010/main" val="29677953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CDB5B3CC-668D-9487-B540-5883FFAAF730}"/>
              </a:ext>
            </a:extLst>
          </p:cNvPr>
          <p:cNvPicPr>
            <a:picLocks noGrp="1" noChangeAspect="1"/>
          </p:cNvPicPr>
          <p:nvPr>
            <p:ph idx="1"/>
          </p:nvPr>
        </p:nvPicPr>
        <p:blipFill>
          <a:blip r:embed="rId2"/>
          <a:stretch>
            <a:fillRect/>
          </a:stretch>
        </p:blipFill>
        <p:spPr>
          <a:xfrm>
            <a:off x="935525" y="643467"/>
            <a:ext cx="4707549" cy="5571066"/>
          </a:xfrm>
          <a:prstGeom prst="rect">
            <a:avLst/>
          </a:prstGeom>
        </p:spPr>
      </p:pic>
      <p:pic>
        <p:nvPicPr>
          <p:cNvPr id="5" name="Picture 4">
            <a:extLst>
              <a:ext uri="{FF2B5EF4-FFF2-40B4-BE49-F238E27FC236}">
                <a16:creationId xmlns:a16="http://schemas.microsoft.com/office/drawing/2014/main" id="{5FCBD724-D0F5-C352-DBDB-7DBC602C38FB}"/>
              </a:ext>
            </a:extLst>
          </p:cNvPr>
          <p:cNvPicPr>
            <a:picLocks noChangeAspect="1"/>
          </p:cNvPicPr>
          <p:nvPr/>
        </p:nvPicPr>
        <p:blipFill>
          <a:blip r:embed="rId3"/>
          <a:stretch>
            <a:fillRect/>
          </a:stretch>
        </p:blipFill>
        <p:spPr>
          <a:xfrm>
            <a:off x="6256865" y="1226344"/>
            <a:ext cx="5291667" cy="4405312"/>
          </a:xfrm>
          <a:prstGeom prst="rect">
            <a:avLst/>
          </a:prstGeom>
        </p:spPr>
      </p:pic>
    </p:spTree>
    <p:extLst>
      <p:ext uri="{BB962C8B-B14F-4D97-AF65-F5344CB8AC3E}">
        <p14:creationId xmlns:p14="http://schemas.microsoft.com/office/powerpoint/2010/main" val="38303522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143EBD3-559A-C1A1-93EE-4AAA838F1AB0}"/>
              </a:ext>
            </a:extLst>
          </p:cNvPr>
          <p:cNvPicPr>
            <a:picLocks noGrp="1" noChangeAspect="1"/>
          </p:cNvPicPr>
          <p:nvPr>
            <p:ph idx="1"/>
          </p:nvPr>
        </p:nvPicPr>
        <p:blipFill>
          <a:blip r:embed="rId2"/>
          <a:stretch>
            <a:fillRect/>
          </a:stretch>
        </p:blipFill>
        <p:spPr>
          <a:xfrm>
            <a:off x="914634" y="643467"/>
            <a:ext cx="4749332" cy="5571066"/>
          </a:xfrm>
          <a:prstGeom prst="rect">
            <a:avLst/>
          </a:prstGeom>
        </p:spPr>
      </p:pic>
      <p:pic>
        <p:nvPicPr>
          <p:cNvPr id="7" name="Picture 6" descr="A person washing a sink&#10;&#10;Description automatically generated with low confidence">
            <a:extLst>
              <a:ext uri="{FF2B5EF4-FFF2-40B4-BE49-F238E27FC236}">
                <a16:creationId xmlns:a16="http://schemas.microsoft.com/office/drawing/2014/main" id="{19ED5DCB-B760-3EBA-E89F-323FDEBF3179}"/>
              </a:ext>
            </a:extLst>
          </p:cNvPr>
          <p:cNvPicPr>
            <a:picLocks noChangeAspect="1"/>
          </p:cNvPicPr>
          <p:nvPr/>
        </p:nvPicPr>
        <p:blipFill>
          <a:blip r:embed="rId3"/>
          <a:stretch>
            <a:fillRect/>
          </a:stretch>
        </p:blipFill>
        <p:spPr>
          <a:xfrm>
            <a:off x="5663966" y="1215973"/>
            <a:ext cx="5234095" cy="4998560"/>
          </a:xfrm>
          <a:prstGeom prst="rect">
            <a:avLst/>
          </a:prstGeom>
        </p:spPr>
      </p:pic>
    </p:spTree>
    <p:extLst>
      <p:ext uri="{BB962C8B-B14F-4D97-AF65-F5344CB8AC3E}">
        <p14:creationId xmlns:p14="http://schemas.microsoft.com/office/powerpoint/2010/main" val="288127630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529A444-EC94-BE12-4504-28A128EABBB3}"/>
              </a:ext>
            </a:extLst>
          </p:cNvPr>
          <p:cNvPicPr>
            <a:picLocks noGrp="1" noChangeAspect="1"/>
          </p:cNvPicPr>
          <p:nvPr>
            <p:ph idx="1"/>
          </p:nvPr>
        </p:nvPicPr>
        <p:blipFill>
          <a:blip r:embed="rId2"/>
          <a:stretch>
            <a:fillRect/>
          </a:stretch>
        </p:blipFill>
        <p:spPr>
          <a:xfrm>
            <a:off x="1095693" y="643467"/>
            <a:ext cx="4387214" cy="5571066"/>
          </a:xfrm>
          <a:prstGeom prst="rect">
            <a:avLst/>
          </a:prstGeom>
        </p:spPr>
      </p:pic>
      <p:pic>
        <p:nvPicPr>
          <p:cNvPr id="7" name="Picture 6">
            <a:extLst>
              <a:ext uri="{FF2B5EF4-FFF2-40B4-BE49-F238E27FC236}">
                <a16:creationId xmlns:a16="http://schemas.microsoft.com/office/drawing/2014/main" id="{2095A9E7-0CD4-15E9-8134-E7726736C387}"/>
              </a:ext>
            </a:extLst>
          </p:cNvPr>
          <p:cNvPicPr>
            <a:picLocks noChangeAspect="1"/>
          </p:cNvPicPr>
          <p:nvPr/>
        </p:nvPicPr>
        <p:blipFill>
          <a:blip r:embed="rId3"/>
          <a:stretch>
            <a:fillRect/>
          </a:stretch>
        </p:blipFill>
        <p:spPr>
          <a:xfrm>
            <a:off x="5684752" y="877147"/>
            <a:ext cx="4749332" cy="5571066"/>
          </a:xfrm>
          <a:prstGeom prst="rect">
            <a:avLst/>
          </a:prstGeom>
        </p:spPr>
      </p:pic>
    </p:spTree>
    <p:extLst>
      <p:ext uri="{BB962C8B-B14F-4D97-AF65-F5344CB8AC3E}">
        <p14:creationId xmlns:p14="http://schemas.microsoft.com/office/powerpoint/2010/main" val="407977311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1436946-1F86-1B40-3276-44776A4AAC01}"/>
              </a:ext>
            </a:extLst>
          </p:cNvPr>
          <p:cNvPicPr>
            <a:picLocks noChangeAspect="1"/>
          </p:cNvPicPr>
          <p:nvPr/>
        </p:nvPicPr>
        <p:blipFill>
          <a:blip r:embed="rId2"/>
          <a:stretch>
            <a:fillRect/>
          </a:stretch>
        </p:blipFill>
        <p:spPr>
          <a:xfrm>
            <a:off x="643467" y="708349"/>
            <a:ext cx="5291666" cy="5441302"/>
          </a:xfrm>
          <a:prstGeom prst="rect">
            <a:avLst/>
          </a:prstGeom>
        </p:spPr>
      </p:pic>
      <p:pic>
        <p:nvPicPr>
          <p:cNvPr id="5" name="Content Placeholder 4">
            <a:extLst>
              <a:ext uri="{FF2B5EF4-FFF2-40B4-BE49-F238E27FC236}">
                <a16:creationId xmlns:a16="http://schemas.microsoft.com/office/drawing/2014/main" id="{288193EA-6D09-5FE6-7B45-E59FE359B474}"/>
              </a:ext>
            </a:extLst>
          </p:cNvPr>
          <p:cNvPicPr>
            <a:picLocks noGrp="1" noChangeAspect="1"/>
          </p:cNvPicPr>
          <p:nvPr>
            <p:ph idx="1"/>
          </p:nvPr>
        </p:nvPicPr>
        <p:blipFill>
          <a:blip r:embed="rId3"/>
          <a:stretch>
            <a:fillRect/>
          </a:stretch>
        </p:blipFill>
        <p:spPr>
          <a:xfrm>
            <a:off x="6096000" y="1198880"/>
            <a:ext cx="5353380" cy="5072327"/>
          </a:xfrm>
          <a:prstGeom prst="rect">
            <a:avLst/>
          </a:prstGeom>
        </p:spPr>
      </p:pic>
    </p:spTree>
    <p:extLst>
      <p:ext uri="{BB962C8B-B14F-4D97-AF65-F5344CB8AC3E}">
        <p14:creationId xmlns:p14="http://schemas.microsoft.com/office/powerpoint/2010/main" val="282270833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D8CAD-5497-D36C-5093-63F17C21BB9D}"/>
              </a:ext>
            </a:extLst>
          </p:cNvPr>
          <p:cNvSpPr>
            <a:spLocks noGrp="1"/>
          </p:cNvSpPr>
          <p:nvPr>
            <p:ph type="title"/>
          </p:nvPr>
        </p:nvSpPr>
        <p:spPr/>
        <p:txBody>
          <a:bodyPr>
            <a:normAutofit fontScale="90000"/>
          </a:bodyPr>
          <a:lstStyle/>
          <a:p>
            <a:br>
              <a:rPr lang="en-US"/>
            </a:br>
            <a:r>
              <a:rPr lang="en-US"/>
              <a:t>Disinfecting Electrical Tools and Equipment</a:t>
            </a:r>
            <a:br>
              <a:rPr lang="en-US"/>
            </a:br>
            <a:endParaRPr lang="en-US"/>
          </a:p>
        </p:txBody>
      </p:sp>
      <p:sp>
        <p:nvSpPr>
          <p:cNvPr id="3" name="Content Placeholder 2">
            <a:extLst>
              <a:ext uri="{FF2B5EF4-FFF2-40B4-BE49-F238E27FC236}">
                <a16:creationId xmlns:a16="http://schemas.microsoft.com/office/drawing/2014/main" id="{C7FAF2D6-B26B-8847-00D9-17447F70845E}"/>
              </a:ext>
            </a:extLst>
          </p:cNvPr>
          <p:cNvSpPr>
            <a:spLocks noGrp="1"/>
          </p:cNvSpPr>
          <p:nvPr>
            <p:ph idx="1"/>
          </p:nvPr>
        </p:nvSpPr>
        <p:spPr/>
        <p:txBody>
          <a:bodyPr/>
          <a:lstStyle/>
          <a:p>
            <a:r>
              <a:rPr lang="en-US"/>
              <a:t>Hair clippers and other types of electrical equipment have contact points that cannot be completely immersed in liquid. These items should be cleaned and disinfected using an EPA-registered disinfectant designed for use on these devices</a:t>
            </a:r>
          </a:p>
        </p:txBody>
      </p:sp>
    </p:spTree>
    <p:extLst>
      <p:ext uri="{BB962C8B-B14F-4D97-AF65-F5344CB8AC3E}">
        <p14:creationId xmlns:p14="http://schemas.microsoft.com/office/powerpoint/2010/main" val="173294678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C5F37D4-F90C-D124-A35B-52B94F2073F1}"/>
              </a:ext>
            </a:extLst>
          </p:cNvPr>
          <p:cNvPicPr>
            <a:picLocks noGrp="1" noChangeAspect="1"/>
          </p:cNvPicPr>
          <p:nvPr>
            <p:ph idx="1"/>
          </p:nvPr>
        </p:nvPicPr>
        <p:blipFill>
          <a:blip r:embed="rId2"/>
          <a:stretch>
            <a:fillRect/>
          </a:stretch>
        </p:blipFill>
        <p:spPr>
          <a:xfrm>
            <a:off x="976312" y="2177256"/>
            <a:ext cx="10239375" cy="3648075"/>
          </a:xfrm>
        </p:spPr>
      </p:pic>
    </p:spTree>
    <p:extLst>
      <p:ext uri="{BB962C8B-B14F-4D97-AF65-F5344CB8AC3E}">
        <p14:creationId xmlns:p14="http://schemas.microsoft.com/office/powerpoint/2010/main" val="114344727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A5378-891B-107A-4F94-55E1C05195F5}"/>
              </a:ext>
            </a:extLst>
          </p:cNvPr>
          <p:cNvSpPr>
            <a:spLocks noGrp="1"/>
          </p:cNvSpPr>
          <p:nvPr>
            <p:ph type="title"/>
          </p:nvPr>
        </p:nvSpPr>
        <p:spPr/>
        <p:txBody>
          <a:bodyPr>
            <a:normAutofit/>
          </a:bodyPr>
          <a:lstStyle/>
          <a:p>
            <a:r>
              <a:rPr lang="en-US" sz="4000" b="1" i="0">
                <a:effectLst/>
                <a:latin typeface="Open Sans" panose="020B0606030504020204" pitchFamily="34" charset="0"/>
              </a:rPr>
              <a:t>Disinfecting Work Surfaces</a:t>
            </a:r>
            <a:endParaRPr lang="en-US" sz="4000"/>
          </a:p>
        </p:txBody>
      </p:sp>
      <p:sp>
        <p:nvSpPr>
          <p:cNvPr id="3" name="Content Placeholder 2">
            <a:extLst>
              <a:ext uri="{FF2B5EF4-FFF2-40B4-BE49-F238E27FC236}">
                <a16:creationId xmlns:a16="http://schemas.microsoft.com/office/drawing/2014/main" id="{0D585564-6D35-0221-2ECF-F46677BB8398}"/>
              </a:ext>
            </a:extLst>
          </p:cNvPr>
          <p:cNvSpPr>
            <a:spLocks noGrp="1"/>
          </p:cNvSpPr>
          <p:nvPr>
            <p:ph idx="1"/>
          </p:nvPr>
        </p:nvSpPr>
        <p:spPr/>
        <p:txBody>
          <a:bodyPr>
            <a:normAutofit/>
          </a:bodyPr>
          <a:lstStyle/>
          <a:p>
            <a:pPr marL="0" indent="0">
              <a:buNone/>
            </a:pPr>
            <a:r>
              <a:rPr lang="en-US" sz="2000" b="0" i="0" dirty="0">
                <a:effectLst/>
                <a:latin typeface="rooney-web"/>
              </a:rPr>
              <a:t>Most states require that all work surfaces be cleaned and disinfected before beginning a service. Be sure to clean and disinfect tables, stations, shampoo sinks, chairs, armrests, and any other surface that a customer’s skin may have touched. Clean doorknobs and handles daily to reduce transfer of germs to your hands.</a:t>
            </a:r>
            <a:endParaRPr lang="en-US" sz="2000" dirty="0"/>
          </a:p>
        </p:txBody>
      </p:sp>
      <p:pic>
        <p:nvPicPr>
          <p:cNvPr id="5" name="Picture 4" descr="An open toilet door">
            <a:extLst>
              <a:ext uri="{FF2B5EF4-FFF2-40B4-BE49-F238E27FC236}">
                <a16:creationId xmlns:a16="http://schemas.microsoft.com/office/drawing/2014/main" id="{2DFEC958-21A3-9584-B16E-E4509CD0E4E8}"/>
              </a:ext>
            </a:extLst>
          </p:cNvPr>
          <p:cNvPicPr>
            <a:picLocks noChangeAspect="1"/>
          </p:cNvPicPr>
          <p:nvPr/>
        </p:nvPicPr>
        <p:blipFill rotWithShape="1">
          <a:blip r:embed="rId2"/>
          <a:srcRect l="3630" r="20624" b="-2"/>
          <a:stretch/>
        </p:blipFill>
        <p:spPr>
          <a:xfrm>
            <a:off x="4177145" y="3196538"/>
            <a:ext cx="3754582" cy="3296337"/>
          </a:xfrm>
          <a:prstGeom prst="rect">
            <a:avLst/>
          </a:prstGeom>
          <a:effectLst>
            <a:outerShdw blurRad="406400" dist="317500" dir="5400000" sx="89000" sy="89000" rotWithShape="0">
              <a:prstClr val="black">
                <a:alpha val="15000"/>
              </a:prstClr>
            </a:outerShdw>
          </a:effectLst>
        </p:spPr>
      </p:pic>
    </p:spTree>
    <p:extLst>
      <p:ext uri="{BB962C8B-B14F-4D97-AF65-F5344CB8AC3E}">
        <p14:creationId xmlns:p14="http://schemas.microsoft.com/office/powerpoint/2010/main" val="281451632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07E17-5378-7795-31C4-360E3DF7E374}"/>
              </a:ext>
            </a:extLst>
          </p:cNvPr>
          <p:cNvSpPr>
            <a:spLocks noGrp="1"/>
          </p:cNvSpPr>
          <p:nvPr>
            <p:ph type="title"/>
          </p:nvPr>
        </p:nvSpPr>
        <p:spPr/>
        <p:txBody>
          <a:bodyPr>
            <a:normAutofit/>
          </a:bodyPr>
          <a:lstStyle/>
          <a:p>
            <a:r>
              <a:rPr lang="en-US" sz="4100" b="1" i="0">
                <a:effectLst/>
                <a:latin typeface="Open Sans" panose="020B0606030504020204" pitchFamily="34" charset="0"/>
              </a:rPr>
              <a:t>Cleaning Towels, Linens, and Capes</a:t>
            </a:r>
            <a:endParaRPr lang="en-US" sz="4100"/>
          </a:p>
        </p:txBody>
      </p:sp>
      <p:sp>
        <p:nvSpPr>
          <p:cNvPr id="3" name="Content Placeholder 2">
            <a:extLst>
              <a:ext uri="{FF2B5EF4-FFF2-40B4-BE49-F238E27FC236}">
                <a16:creationId xmlns:a16="http://schemas.microsoft.com/office/drawing/2014/main" id="{0F195F77-07F0-6187-5261-DEC316820BF6}"/>
              </a:ext>
            </a:extLst>
          </p:cNvPr>
          <p:cNvSpPr>
            <a:spLocks noGrp="1"/>
          </p:cNvSpPr>
          <p:nvPr>
            <p:ph idx="1"/>
          </p:nvPr>
        </p:nvSpPr>
        <p:spPr/>
        <p:txBody>
          <a:bodyPr anchor="t">
            <a:normAutofit/>
          </a:bodyPr>
          <a:lstStyle/>
          <a:p>
            <a:r>
              <a:rPr lang="en-US" sz="2400" b="0" i="0">
                <a:effectLst/>
                <a:latin typeface="rooney-web"/>
              </a:rPr>
              <a:t>Clean towels and linens should be used for each client, and some states require freshly laundered capes for every service. To clean towels, linens, and capes, launder according to the directions on the item’s label. Be sure that towels, linens, and capes are thoroughly dried. Items that are not dry may grow mildew and bacteria. Store soiled linens and towels in covered or closed containers, away from clean linens and towels, even if your state regulatory agency does not require that you do so. Whenever possible, use disposable towels, especially in restrooms. Do not allow the neckband of capes to touch the client’s skin. All states require the use of a barrier, such as disposable neck strips or towels, to prevent the client’s skin from touching the neckline of the cape.</a:t>
            </a:r>
            <a:endParaRPr lang="en-US" sz="2400"/>
          </a:p>
        </p:txBody>
      </p:sp>
    </p:spTree>
    <p:extLst>
      <p:ext uri="{BB962C8B-B14F-4D97-AF65-F5344CB8AC3E}">
        <p14:creationId xmlns:p14="http://schemas.microsoft.com/office/powerpoint/2010/main" val="181998161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07904-D50B-583A-BD1D-A40DEC84CC79}"/>
              </a:ext>
            </a:extLst>
          </p:cNvPr>
          <p:cNvSpPr>
            <a:spLocks noGrp="1"/>
          </p:cNvSpPr>
          <p:nvPr>
            <p:ph type="title"/>
          </p:nvPr>
        </p:nvSpPr>
        <p:spPr>
          <a:xfrm>
            <a:off x="4965430" y="629268"/>
            <a:ext cx="6586491" cy="1286160"/>
          </a:xfrm>
        </p:spPr>
        <p:txBody>
          <a:bodyPr anchor="b">
            <a:normAutofit/>
          </a:bodyPr>
          <a:lstStyle/>
          <a:p>
            <a:r>
              <a:rPr lang="en-US" i="0" dirty="0">
                <a:effectLst/>
                <a:latin typeface="+mn-lt"/>
              </a:rPr>
              <a:t>Multiuse Products</a:t>
            </a:r>
            <a:endParaRPr lang="en-US" dirty="0">
              <a:latin typeface="+mn-lt"/>
            </a:endParaRPr>
          </a:p>
        </p:txBody>
      </p:sp>
      <p:sp>
        <p:nvSpPr>
          <p:cNvPr id="3" name="Content Placeholder 2">
            <a:extLst>
              <a:ext uri="{FF2B5EF4-FFF2-40B4-BE49-F238E27FC236}">
                <a16:creationId xmlns:a16="http://schemas.microsoft.com/office/drawing/2014/main" id="{19F4B055-C779-7FAF-3FFE-9F9468D9B45D}"/>
              </a:ext>
            </a:extLst>
          </p:cNvPr>
          <p:cNvSpPr>
            <a:spLocks noGrp="1"/>
          </p:cNvSpPr>
          <p:nvPr>
            <p:ph idx="1"/>
          </p:nvPr>
        </p:nvSpPr>
        <p:spPr>
          <a:xfrm>
            <a:off x="4965431" y="2438400"/>
            <a:ext cx="6586489" cy="3785419"/>
          </a:xfrm>
        </p:spPr>
        <p:txBody>
          <a:bodyPr>
            <a:normAutofit/>
          </a:bodyPr>
          <a:lstStyle/>
          <a:p>
            <a:r>
              <a:rPr lang="en-US" sz="2000" b="0" i="0" dirty="0">
                <a:effectLst/>
              </a:rPr>
              <a:t>When using creams, lotions, gels, or any other product that is dispensed from a multiuse container, it is important not to contaminate the product. Always use a pump or shaker to dispense products when possible. For products in a tub-type container, always use a clean spatula (disposable or </a:t>
            </a:r>
            <a:r>
              <a:rPr lang="en-US" sz="2000" b="0" i="0" dirty="0" err="1">
                <a:effectLst/>
              </a:rPr>
              <a:t>disinfectable</a:t>
            </a:r>
            <a:r>
              <a:rPr lang="en-US" sz="2000" b="0" i="0" dirty="0">
                <a:effectLst/>
              </a:rPr>
              <a:t>) to remove the product—never use your fingers.</a:t>
            </a:r>
            <a:endParaRPr lang="en-US" sz="2000" dirty="0"/>
          </a:p>
        </p:txBody>
      </p:sp>
      <p:pic>
        <p:nvPicPr>
          <p:cNvPr id="5" name="Picture 4" descr="Blue spray bottle">
            <a:extLst>
              <a:ext uri="{FF2B5EF4-FFF2-40B4-BE49-F238E27FC236}">
                <a16:creationId xmlns:a16="http://schemas.microsoft.com/office/drawing/2014/main" id="{D3D120C2-1771-F7AF-0D01-027B1938CFA7}"/>
              </a:ext>
            </a:extLst>
          </p:cNvPr>
          <p:cNvPicPr>
            <a:picLocks noChangeAspect="1"/>
          </p:cNvPicPr>
          <p:nvPr/>
        </p:nvPicPr>
        <p:blipFill rotWithShape="1">
          <a:blip r:embed="rId2"/>
          <a:srcRect l="54882" r="-1" b="-1"/>
          <a:stretch/>
        </p:blipFill>
        <p:spPr>
          <a:xfrm>
            <a:off x="640079" y="298207"/>
            <a:ext cx="4073689" cy="6026727"/>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9BD8E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331822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6BCF5-4C0B-03C8-19EA-0F7ADADF65B2}"/>
              </a:ext>
            </a:extLst>
          </p:cNvPr>
          <p:cNvSpPr>
            <a:spLocks noGrp="1"/>
          </p:cNvSpPr>
          <p:nvPr>
            <p:ph type="title"/>
          </p:nvPr>
        </p:nvSpPr>
        <p:spPr>
          <a:xfrm>
            <a:off x="4965430" y="629268"/>
            <a:ext cx="6586491" cy="1286160"/>
          </a:xfrm>
        </p:spPr>
        <p:txBody>
          <a:bodyPr anchor="b">
            <a:normAutofit/>
          </a:bodyPr>
          <a:lstStyle/>
          <a:p>
            <a:r>
              <a:rPr lang="en-US" b="1" i="0" dirty="0">
                <a:effectLst/>
                <a:latin typeface="+mn-lt"/>
              </a:rPr>
              <a:t>Soaps and Detergents</a:t>
            </a:r>
            <a:endParaRPr lang="en-US" dirty="0">
              <a:latin typeface="+mn-lt"/>
            </a:endParaRPr>
          </a:p>
        </p:txBody>
      </p:sp>
      <p:sp>
        <p:nvSpPr>
          <p:cNvPr id="3" name="Content Placeholder 2">
            <a:extLst>
              <a:ext uri="{FF2B5EF4-FFF2-40B4-BE49-F238E27FC236}">
                <a16:creationId xmlns:a16="http://schemas.microsoft.com/office/drawing/2014/main" id="{055C54AF-EA96-731E-22B3-A5D49EBD0555}"/>
              </a:ext>
            </a:extLst>
          </p:cNvPr>
          <p:cNvSpPr>
            <a:spLocks noGrp="1"/>
          </p:cNvSpPr>
          <p:nvPr>
            <p:ph idx="1"/>
          </p:nvPr>
        </p:nvSpPr>
        <p:spPr>
          <a:xfrm>
            <a:off x="4965431" y="2438400"/>
            <a:ext cx="6586489" cy="3785419"/>
          </a:xfrm>
        </p:spPr>
        <p:txBody>
          <a:bodyPr vert="horz" lIns="91440" tIns="45720" rIns="91440" bIns="45720" rtlCol="0" anchor="t">
            <a:normAutofit/>
          </a:bodyPr>
          <a:lstStyle/>
          <a:p>
            <a:pPr marL="0" indent="0">
              <a:buNone/>
            </a:pPr>
            <a:r>
              <a:rPr lang="en-US" sz="2000" b="1" i="0" u="none" strike="noStrike" dirty="0">
                <a:effectLst/>
              </a:rPr>
              <a:t>Chelating soaps</a:t>
            </a:r>
            <a:r>
              <a:rPr lang="en-US" sz="2000" b="0" i="0" dirty="0">
                <a:effectLst/>
              </a:rPr>
              <a:t>, also known as </a:t>
            </a:r>
            <a:r>
              <a:rPr lang="en-US" sz="2000" b="0" i="1" dirty="0">
                <a:effectLst/>
              </a:rPr>
              <a:t>chelating detergents,</a:t>
            </a:r>
            <a:r>
              <a:rPr lang="en-US" sz="2000" b="0" i="0" dirty="0">
                <a:effectLst/>
              </a:rPr>
              <a:t> work to break down stubborn films and remove the residue of products such as scrubs, salts, and masks. The chelating agents in these soaps work in all types of water, are </a:t>
            </a:r>
            <a:r>
              <a:rPr lang="en-US" sz="2000" dirty="0"/>
              <a:t>low </a:t>
            </a:r>
            <a:r>
              <a:rPr lang="en-US" sz="2000" dirty="0" err="1"/>
              <a:t>Suding</a:t>
            </a:r>
            <a:r>
              <a:rPr lang="en-US" sz="2000" b="0" i="0" dirty="0">
                <a:effectLst/>
              </a:rPr>
              <a:t>, and are specially formulated to work in areas with hard tap water. Hard tap water reduces the effectiveness of cleaners and disinfectants. If your area has hard water, ask your local distributor for soaps that are effective in hard water. This information will be stated on the product’s label.</a:t>
            </a:r>
            <a:endParaRPr lang="en-US" sz="2000" dirty="0"/>
          </a:p>
        </p:txBody>
      </p:sp>
      <p:pic>
        <p:nvPicPr>
          <p:cNvPr id="5" name="Picture 4" descr="Soap bars rectangular and circle on wood pattern">
            <a:extLst>
              <a:ext uri="{FF2B5EF4-FFF2-40B4-BE49-F238E27FC236}">
                <a16:creationId xmlns:a16="http://schemas.microsoft.com/office/drawing/2014/main" id="{EBC7A678-6CF9-48C4-57B4-0701E9C01C76}"/>
              </a:ext>
            </a:extLst>
          </p:cNvPr>
          <p:cNvPicPr>
            <a:picLocks noChangeAspect="1"/>
          </p:cNvPicPr>
          <p:nvPr/>
        </p:nvPicPr>
        <p:blipFill rotWithShape="1">
          <a:blip r:embed="rId2"/>
          <a:srcRect l="21213" r="33668" b="-1"/>
          <a:stretch/>
        </p:blipFill>
        <p:spPr>
          <a:xfrm>
            <a:off x="640079" y="405245"/>
            <a:ext cx="4087737" cy="6047509"/>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17906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Custom 4">
      <a:dk1>
        <a:sysClr val="windowText" lastClr="000000"/>
      </a:dk1>
      <a:lt1>
        <a:sysClr val="window" lastClr="FFFFFF"/>
      </a:lt1>
      <a:dk2>
        <a:srgbClr val="000000"/>
      </a:dk2>
      <a:lt2>
        <a:srgbClr val="000000"/>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141410CF-7035-460A-ACF8-12A714084EC2}">
  <ds:schemaRefs>
    <ds:schemaRef ds:uri="b859bac5-f8e7-4332-87d7-6acb10f197c4"/>
    <ds:schemaRef ds:uri="e39b2e7b-4903-47ff-bd4b-8d2fa0c4d25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7F8F98D-FBAA-4105-85D8-282E14068585}">
  <ds:schemaRefs>
    <ds:schemaRef ds:uri="b859bac5-f8e7-4332-87d7-6acb10f197c4"/>
    <ds:schemaRef ds:uri="e39b2e7b-4903-47ff-bd4b-8d2fa0c4d256"/>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8</TotalTime>
  <Words>2240</Words>
  <Application>Microsoft Office PowerPoint</Application>
  <PresentationFormat>Widescreen</PresentationFormat>
  <Paragraphs>87</Paragraphs>
  <Slides>60</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60</vt:i4>
      </vt:variant>
    </vt:vector>
  </HeadingPairs>
  <TitlesOfParts>
    <vt:vector size="69" baseType="lpstr">
      <vt:lpstr>Arial</vt:lpstr>
      <vt:lpstr>Calibri</vt:lpstr>
      <vt:lpstr>Futura PT Book</vt:lpstr>
      <vt:lpstr>Futura PT Demi</vt:lpstr>
      <vt:lpstr>Open Sans</vt:lpstr>
      <vt:lpstr>open-sans</vt:lpstr>
      <vt:lpstr>rooney-web</vt:lpstr>
      <vt:lpstr>Custom Design</vt:lpstr>
      <vt:lpstr>Office Theme</vt:lpstr>
      <vt:lpstr>PowerPoint Presentation</vt:lpstr>
      <vt:lpstr>Our Journey Today</vt:lpstr>
      <vt:lpstr>PowerPoint Presentation</vt:lpstr>
      <vt:lpstr>PowerPoint Presentation</vt:lpstr>
      <vt:lpstr>PowerPoint Presentation</vt:lpstr>
      <vt:lpstr>There are three ways to clean your tools and implements: </vt:lpstr>
      <vt:lpstr>PowerPoint Presentation</vt:lpstr>
      <vt:lpstr>Procedure 5-1: Proper Hand Washing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Antibacterial Soaps </vt:lpstr>
      <vt:lpstr>PowerPoint Presentation</vt:lpstr>
      <vt:lpstr>Common Antiseptics Used in the Salon and Spa </vt:lpstr>
      <vt:lpstr>Waterless Hand Sanitizers </vt:lpstr>
      <vt:lpstr>Step 2: Disinfecting</vt:lpstr>
      <vt:lpstr>PowerPoint Presentation</vt:lpstr>
      <vt:lpstr>Choosing a Disinfectant</vt:lpstr>
      <vt:lpstr>Proper Use of Disinfectants</vt:lpstr>
      <vt:lpstr>Types of Disinfectants</vt:lpstr>
      <vt:lpstr>Tuberculocidal Disinfectants </vt:lpstr>
      <vt:lpstr>PowerPoint Presentation</vt:lpstr>
      <vt:lpstr>PowerPoint Presentation</vt:lpstr>
      <vt:lpstr>Bleach </vt:lpstr>
      <vt:lpstr>PowerPoint Presentation</vt:lpstr>
      <vt:lpstr>PowerPoint Presentation</vt:lpstr>
      <vt:lpstr>Disinfectant Tips and Safety</vt:lpstr>
      <vt:lpstr>Wear gloves and safety glasses while handling disinfectants.</vt:lpstr>
      <vt:lpstr>Never </vt:lpstr>
      <vt:lpstr>Disinfecting Containers</vt:lpstr>
      <vt:lpstr>Keep a Logbook</vt:lpstr>
      <vt:lpstr>Cleaning and Disinfecting Nonporous, Reusable Items</vt:lpstr>
      <vt:lpstr> Procedure 5-2: Cleaning and Disinfecting Nonporous, Reusable Items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Disinfecting Electrical Tools and Equipment </vt:lpstr>
      <vt:lpstr>PowerPoint Presentation</vt:lpstr>
      <vt:lpstr>Disinfecting Work Surfaces</vt:lpstr>
      <vt:lpstr>Cleaning Towels, Linens, and Capes</vt:lpstr>
      <vt:lpstr>Multiuse Products</vt:lpstr>
      <vt:lpstr>Soaps and Detergents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10</cp:revision>
  <dcterms:created xsi:type="dcterms:W3CDTF">2020-02-19T20:43:13Z</dcterms:created>
  <dcterms:modified xsi:type="dcterms:W3CDTF">2023-01-25T15:30:56Z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