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8"/>
  </p:notesMasterIdLst>
  <p:sldIdLst>
    <p:sldId id="256" r:id="rId6"/>
    <p:sldId id="266" r:id="rId7"/>
    <p:sldId id="438" r:id="rId8"/>
    <p:sldId id="439" r:id="rId9"/>
    <p:sldId id="440" r:id="rId10"/>
    <p:sldId id="441" r:id="rId11"/>
    <p:sldId id="442" r:id="rId12"/>
    <p:sldId id="443" r:id="rId13"/>
    <p:sldId id="437" r:id="rId14"/>
    <p:sldId id="444" r:id="rId15"/>
    <p:sldId id="445" r:id="rId16"/>
    <p:sldId id="43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139001-BA66-40CA-8A16-C90D8ED4F1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DE015D4-D046-4FE6-9AA2-057C28451C9E}">
      <dgm:prSet/>
      <dgm:spPr/>
      <dgm:t>
        <a:bodyPr/>
        <a:lstStyle/>
        <a:p>
          <a:r>
            <a:rPr lang="en-US" dirty="0">
              <a:latin typeface="Futura PT Book" panose="020B0502020204020303" pitchFamily="34" charset="0"/>
            </a:rPr>
            <a:t>When thinking of opening a business there are a lot of anxieties and fears we might encounter</a:t>
          </a:r>
        </a:p>
      </dgm:t>
    </dgm:pt>
    <dgm:pt modelId="{FE197A49-556F-4B41-A2A1-0E070065357A}" type="parTrans" cxnId="{553F75CC-9552-4345-946E-5B0015D3BD88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66C1502B-BF10-443F-A43D-65E50074776B}" type="sibTrans" cxnId="{553F75CC-9552-4345-946E-5B0015D3BD88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04512C93-7F58-4E9F-AA18-858662408528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Financial fear</a:t>
          </a:r>
        </a:p>
      </dgm:t>
    </dgm:pt>
    <dgm:pt modelId="{504DA27B-962D-4CFA-8218-9EA05B003E59}" type="parTrans" cxnId="{F2BE7B36-E377-4CCF-A461-FF9546CC71EF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7E5A3BB7-F87D-46E0-B16D-90FD4974C4C9}" type="sibTrans" cxnId="{F2BE7B36-E377-4CCF-A461-FF9546CC71EF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2E7629C0-D653-4F34-8461-264CC7D5F601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Fear of rejection</a:t>
          </a:r>
        </a:p>
      </dgm:t>
    </dgm:pt>
    <dgm:pt modelId="{94F213F0-887D-4438-BC17-96F2056EB0FA}" type="parTrans" cxnId="{3F94BF0F-8FC2-44AC-995B-341DA64F03F6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2A5677BB-1E83-4E0E-9FD7-51073083187A}" type="sibTrans" cxnId="{3F94BF0F-8FC2-44AC-995B-341DA64F03F6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2E7AFF7E-5F50-4FF5-9E75-16B256941659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Fear of failure</a:t>
          </a:r>
        </a:p>
      </dgm:t>
    </dgm:pt>
    <dgm:pt modelId="{E67ECBBE-A53F-4860-AA06-9D1721379C4E}" type="parTrans" cxnId="{DEA3FA60-1D8F-4388-B596-4C5133B998CE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316AD466-622B-4D76-BC1F-1559EBD32352}" type="sibTrans" cxnId="{DEA3FA60-1D8F-4388-B596-4C5133B998CE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109F0730-5D27-4A75-8A5F-DECA36440D52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Fear of the NO</a:t>
          </a:r>
        </a:p>
      </dgm:t>
    </dgm:pt>
    <dgm:pt modelId="{E83A0912-140E-4685-BBA3-3E1DA224DE6D}" type="parTrans" cxnId="{A0858E4A-E6CF-42AC-8BB7-1C3D0062F5F0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EE3F6919-67AA-4456-9ED1-FD6F3F5B50D5}" type="sibTrans" cxnId="{A0858E4A-E6CF-42AC-8BB7-1C3D0062F5F0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FAA5969E-C659-476E-8F4F-F1EBB8A50996}" type="pres">
      <dgm:prSet presAssocID="{C6139001-BA66-40CA-8A16-C90D8ED4F16D}" presName="linear" presStyleCnt="0">
        <dgm:presLayoutVars>
          <dgm:animLvl val="lvl"/>
          <dgm:resizeHandles val="exact"/>
        </dgm:presLayoutVars>
      </dgm:prSet>
      <dgm:spPr/>
    </dgm:pt>
    <dgm:pt modelId="{1008A371-0A55-4A8E-9922-0B47A0214290}" type="pres">
      <dgm:prSet presAssocID="{3DE015D4-D046-4FE6-9AA2-057C28451C9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547CCC3-9611-4B97-91F9-8485EFB1B0AD}" type="pres">
      <dgm:prSet presAssocID="{66C1502B-BF10-443F-A43D-65E50074776B}" presName="spacer" presStyleCnt="0"/>
      <dgm:spPr/>
    </dgm:pt>
    <dgm:pt modelId="{A80F424F-F6DD-46DA-8F79-D43E75CDA32B}" type="pres">
      <dgm:prSet presAssocID="{04512C93-7F58-4E9F-AA18-85866240852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D952EB0-A669-4D9E-A92D-64407A6576C0}" type="pres">
      <dgm:prSet presAssocID="{7E5A3BB7-F87D-46E0-B16D-90FD4974C4C9}" presName="spacer" presStyleCnt="0"/>
      <dgm:spPr/>
    </dgm:pt>
    <dgm:pt modelId="{9E1B419D-779F-4731-BC4E-30CDD0DBB38B}" type="pres">
      <dgm:prSet presAssocID="{2E7629C0-D653-4F34-8461-264CC7D5F60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779B07E-C0F0-4C45-A627-57CE137327EB}" type="pres">
      <dgm:prSet presAssocID="{2A5677BB-1E83-4E0E-9FD7-51073083187A}" presName="spacer" presStyleCnt="0"/>
      <dgm:spPr/>
    </dgm:pt>
    <dgm:pt modelId="{EC9A866B-67B5-42C0-90D3-750C87C93CFE}" type="pres">
      <dgm:prSet presAssocID="{2E7AFF7E-5F50-4FF5-9E75-16B25694165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35D8799-E6A7-4C32-BA0D-37E25A30B523}" type="pres">
      <dgm:prSet presAssocID="{316AD466-622B-4D76-BC1F-1559EBD32352}" presName="spacer" presStyleCnt="0"/>
      <dgm:spPr/>
    </dgm:pt>
    <dgm:pt modelId="{6D391315-5EC4-4D0E-B6A4-EE34E2B97C7F}" type="pres">
      <dgm:prSet presAssocID="{109F0730-5D27-4A75-8A5F-DECA36440D5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F94BF0F-8FC2-44AC-995B-341DA64F03F6}" srcId="{C6139001-BA66-40CA-8A16-C90D8ED4F16D}" destId="{2E7629C0-D653-4F34-8461-264CC7D5F601}" srcOrd="2" destOrd="0" parTransId="{94F213F0-887D-4438-BC17-96F2056EB0FA}" sibTransId="{2A5677BB-1E83-4E0E-9FD7-51073083187A}"/>
    <dgm:cxn modelId="{12950D27-8AAC-47AB-AC7D-82C4CCA2B420}" type="presOf" srcId="{2E7AFF7E-5F50-4FF5-9E75-16B256941659}" destId="{EC9A866B-67B5-42C0-90D3-750C87C93CFE}" srcOrd="0" destOrd="0" presId="urn:microsoft.com/office/officeart/2005/8/layout/vList2"/>
    <dgm:cxn modelId="{CDAA7028-B1A8-4A67-9E90-48F7AA443EF8}" type="presOf" srcId="{C6139001-BA66-40CA-8A16-C90D8ED4F16D}" destId="{FAA5969E-C659-476E-8F4F-F1EBB8A50996}" srcOrd="0" destOrd="0" presId="urn:microsoft.com/office/officeart/2005/8/layout/vList2"/>
    <dgm:cxn modelId="{F2BE7B36-E377-4CCF-A461-FF9546CC71EF}" srcId="{C6139001-BA66-40CA-8A16-C90D8ED4F16D}" destId="{04512C93-7F58-4E9F-AA18-858662408528}" srcOrd="1" destOrd="0" parTransId="{504DA27B-962D-4CFA-8218-9EA05B003E59}" sibTransId="{7E5A3BB7-F87D-46E0-B16D-90FD4974C4C9}"/>
    <dgm:cxn modelId="{DEA3FA60-1D8F-4388-B596-4C5133B998CE}" srcId="{C6139001-BA66-40CA-8A16-C90D8ED4F16D}" destId="{2E7AFF7E-5F50-4FF5-9E75-16B256941659}" srcOrd="3" destOrd="0" parTransId="{E67ECBBE-A53F-4860-AA06-9D1721379C4E}" sibTransId="{316AD466-622B-4D76-BC1F-1559EBD32352}"/>
    <dgm:cxn modelId="{A0858E4A-E6CF-42AC-8BB7-1C3D0062F5F0}" srcId="{C6139001-BA66-40CA-8A16-C90D8ED4F16D}" destId="{109F0730-5D27-4A75-8A5F-DECA36440D52}" srcOrd="4" destOrd="0" parTransId="{E83A0912-140E-4685-BBA3-3E1DA224DE6D}" sibTransId="{EE3F6919-67AA-4456-9ED1-FD6F3F5B50D5}"/>
    <dgm:cxn modelId="{90731084-803A-461B-BA3C-892E038E35F0}" type="presOf" srcId="{04512C93-7F58-4E9F-AA18-858662408528}" destId="{A80F424F-F6DD-46DA-8F79-D43E75CDA32B}" srcOrd="0" destOrd="0" presId="urn:microsoft.com/office/officeart/2005/8/layout/vList2"/>
    <dgm:cxn modelId="{8714CF85-5A1E-48A9-B21C-644E6B3DE345}" type="presOf" srcId="{109F0730-5D27-4A75-8A5F-DECA36440D52}" destId="{6D391315-5EC4-4D0E-B6A4-EE34E2B97C7F}" srcOrd="0" destOrd="0" presId="urn:microsoft.com/office/officeart/2005/8/layout/vList2"/>
    <dgm:cxn modelId="{A3D13C90-B744-4746-86CA-36D44CD25AA5}" type="presOf" srcId="{2E7629C0-D653-4F34-8461-264CC7D5F601}" destId="{9E1B419D-779F-4731-BC4E-30CDD0DBB38B}" srcOrd="0" destOrd="0" presId="urn:microsoft.com/office/officeart/2005/8/layout/vList2"/>
    <dgm:cxn modelId="{553F75CC-9552-4345-946E-5B0015D3BD88}" srcId="{C6139001-BA66-40CA-8A16-C90D8ED4F16D}" destId="{3DE015D4-D046-4FE6-9AA2-057C28451C9E}" srcOrd="0" destOrd="0" parTransId="{FE197A49-556F-4B41-A2A1-0E070065357A}" sibTransId="{66C1502B-BF10-443F-A43D-65E50074776B}"/>
    <dgm:cxn modelId="{7EB29AF4-8A01-4EAD-BD50-42DE0CA2DD5E}" type="presOf" srcId="{3DE015D4-D046-4FE6-9AA2-057C28451C9E}" destId="{1008A371-0A55-4A8E-9922-0B47A0214290}" srcOrd="0" destOrd="0" presId="urn:microsoft.com/office/officeart/2005/8/layout/vList2"/>
    <dgm:cxn modelId="{3B7896DE-2D07-48FC-8A8A-FD1BCB94F2E5}" type="presParOf" srcId="{FAA5969E-C659-476E-8F4F-F1EBB8A50996}" destId="{1008A371-0A55-4A8E-9922-0B47A0214290}" srcOrd="0" destOrd="0" presId="urn:microsoft.com/office/officeart/2005/8/layout/vList2"/>
    <dgm:cxn modelId="{BF782454-9797-4D68-BC39-994CEF4CD20B}" type="presParOf" srcId="{FAA5969E-C659-476E-8F4F-F1EBB8A50996}" destId="{1547CCC3-9611-4B97-91F9-8485EFB1B0AD}" srcOrd="1" destOrd="0" presId="urn:microsoft.com/office/officeart/2005/8/layout/vList2"/>
    <dgm:cxn modelId="{ABD0C7A3-1B36-4C85-8AE4-8E2D83F3B3E7}" type="presParOf" srcId="{FAA5969E-C659-476E-8F4F-F1EBB8A50996}" destId="{A80F424F-F6DD-46DA-8F79-D43E75CDA32B}" srcOrd="2" destOrd="0" presId="urn:microsoft.com/office/officeart/2005/8/layout/vList2"/>
    <dgm:cxn modelId="{C5487572-FD09-4119-BBF5-7EC682C41C14}" type="presParOf" srcId="{FAA5969E-C659-476E-8F4F-F1EBB8A50996}" destId="{6D952EB0-A669-4D9E-A92D-64407A6576C0}" srcOrd="3" destOrd="0" presId="urn:microsoft.com/office/officeart/2005/8/layout/vList2"/>
    <dgm:cxn modelId="{FB039476-AA31-40F9-BF5C-780FFC9607EE}" type="presParOf" srcId="{FAA5969E-C659-476E-8F4F-F1EBB8A50996}" destId="{9E1B419D-779F-4731-BC4E-30CDD0DBB38B}" srcOrd="4" destOrd="0" presId="urn:microsoft.com/office/officeart/2005/8/layout/vList2"/>
    <dgm:cxn modelId="{1A7F24E5-5C1D-4FE8-99F2-8D815ED8D444}" type="presParOf" srcId="{FAA5969E-C659-476E-8F4F-F1EBB8A50996}" destId="{2779B07E-C0F0-4C45-A627-57CE137327EB}" srcOrd="5" destOrd="0" presId="urn:microsoft.com/office/officeart/2005/8/layout/vList2"/>
    <dgm:cxn modelId="{0EFE2A1A-EA1E-485D-A5FD-5729A9F5040D}" type="presParOf" srcId="{FAA5969E-C659-476E-8F4F-F1EBB8A50996}" destId="{EC9A866B-67B5-42C0-90D3-750C87C93CFE}" srcOrd="6" destOrd="0" presId="urn:microsoft.com/office/officeart/2005/8/layout/vList2"/>
    <dgm:cxn modelId="{465C6ACF-B39A-4BCD-90B0-71D79DB6072F}" type="presParOf" srcId="{FAA5969E-C659-476E-8F4F-F1EBB8A50996}" destId="{A35D8799-E6A7-4C32-BA0D-37E25A30B523}" srcOrd="7" destOrd="0" presId="urn:microsoft.com/office/officeart/2005/8/layout/vList2"/>
    <dgm:cxn modelId="{018F647E-3AD8-4CD8-914D-37F8391CC812}" type="presParOf" srcId="{FAA5969E-C659-476E-8F4F-F1EBB8A50996}" destId="{6D391315-5EC4-4D0E-B6A4-EE34E2B97C7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08A371-0A55-4A8E-9922-0B47A0214290}">
      <dsp:nvSpPr>
        <dsp:cNvPr id="0" name=""/>
        <dsp:cNvSpPr/>
      </dsp:nvSpPr>
      <dsp:spPr>
        <a:xfrm>
          <a:off x="0" y="4689"/>
          <a:ext cx="6586489" cy="7160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Futura PT Book" panose="020B0502020204020303" pitchFamily="34" charset="0"/>
            </a:rPr>
            <a:t>When thinking of opening a business there are a lot of anxieties and fears we might encounter</a:t>
          </a:r>
        </a:p>
      </dsp:txBody>
      <dsp:txXfrm>
        <a:off x="34954" y="39643"/>
        <a:ext cx="6516581" cy="646132"/>
      </dsp:txXfrm>
    </dsp:sp>
    <dsp:sp modelId="{A80F424F-F6DD-46DA-8F79-D43E75CDA32B}">
      <dsp:nvSpPr>
        <dsp:cNvPr id="0" name=""/>
        <dsp:cNvSpPr/>
      </dsp:nvSpPr>
      <dsp:spPr>
        <a:xfrm>
          <a:off x="0" y="769689"/>
          <a:ext cx="6586489" cy="71604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Futura PT Book" panose="020B0502020204020303" pitchFamily="34" charset="0"/>
            </a:rPr>
            <a:t>Financial fear</a:t>
          </a:r>
        </a:p>
      </dsp:txBody>
      <dsp:txXfrm>
        <a:off x="34954" y="804643"/>
        <a:ext cx="6516581" cy="646132"/>
      </dsp:txXfrm>
    </dsp:sp>
    <dsp:sp modelId="{9E1B419D-779F-4731-BC4E-30CDD0DBB38B}">
      <dsp:nvSpPr>
        <dsp:cNvPr id="0" name=""/>
        <dsp:cNvSpPr/>
      </dsp:nvSpPr>
      <dsp:spPr>
        <a:xfrm>
          <a:off x="0" y="1534689"/>
          <a:ext cx="6586489" cy="71604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Futura PT Book" panose="020B0502020204020303" pitchFamily="34" charset="0"/>
            </a:rPr>
            <a:t>Fear of rejection</a:t>
          </a:r>
        </a:p>
      </dsp:txBody>
      <dsp:txXfrm>
        <a:off x="34954" y="1569643"/>
        <a:ext cx="6516581" cy="646132"/>
      </dsp:txXfrm>
    </dsp:sp>
    <dsp:sp modelId="{EC9A866B-67B5-42C0-90D3-750C87C93CFE}">
      <dsp:nvSpPr>
        <dsp:cNvPr id="0" name=""/>
        <dsp:cNvSpPr/>
      </dsp:nvSpPr>
      <dsp:spPr>
        <a:xfrm>
          <a:off x="0" y="2299689"/>
          <a:ext cx="6586489" cy="71604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Futura PT Book" panose="020B0502020204020303" pitchFamily="34" charset="0"/>
            </a:rPr>
            <a:t>Fear of failure</a:t>
          </a:r>
        </a:p>
      </dsp:txBody>
      <dsp:txXfrm>
        <a:off x="34954" y="2334643"/>
        <a:ext cx="6516581" cy="646132"/>
      </dsp:txXfrm>
    </dsp:sp>
    <dsp:sp modelId="{6D391315-5EC4-4D0E-B6A4-EE34E2B97C7F}">
      <dsp:nvSpPr>
        <dsp:cNvPr id="0" name=""/>
        <dsp:cNvSpPr/>
      </dsp:nvSpPr>
      <dsp:spPr>
        <a:xfrm>
          <a:off x="0" y="3064689"/>
          <a:ext cx="6586489" cy="71604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Futura PT Book" panose="020B0502020204020303" pitchFamily="34" charset="0"/>
            </a:rPr>
            <a:t>Fear of the NO</a:t>
          </a:r>
        </a:p>
      </dsp:txBody>
      <dsp:txXfrm>
        <a:off x="34954" y="3099643"/>
        <a:ext cx="6516581" cy="6461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159701" y="3387117"/>
            <a:ext cx="795665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600" b="0" dirty="0">
                <a:solidFill>
                  <a:schemeClr val="bg1"/>
                </a:solidFill>
                <a:latin typeface="Futura PT Demi" panose="020B0702020204020303" pitchFamily="34" charset="0"/>
              </a:rPr>
              <a:t>Business Operations</a:t>
            </a:r>
          </a:p>
          <a:p>
            <a:r>
              <a:rPr lang="en-CA" sz="3600" b="0" dirty="0">
                <a:latin typeface="Futura PT Demi" panose="020B0702020204020303" pitchFamily="34" charset="0"/>
              </a:rPr>
              <a:t>Unit 13</a:t>
            </a:r>
          </a:p>
          <a:p>
            <a:endParaRPr lang="en-CA" sz="2800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  <a:p>
            <a:endParaRPr lang="en-CA" sz="2800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1889" y="1215322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kern="1200" dirty="0">
                <a:solidFill>
                  <a:schemeClr val="tx1"/>
                </a:solidFill>
                <a:latin typeface="Futura PT Book" panose="020B0502020204020303" pitchFamily="34" charset="0"/>
                <a:ea typeface="+mj-ea"/>
                <a:cs typeface="+mj-cs"/>
              </a:rPr>
              <a:t>We understand, this is a lot of work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kern="1200" dirty="0">
                <a:solidFill>
                  <a:schemeClr val="tx1"/>
                </a:solidFill>
                <a:latin typeface="Futura PT Book" panose="020B0502020204020303" pitchFamily="34" charset="0"/>
                <a:ea typeface="+mj-ea"/>
                <a:cs typeface="+mj-cs"/>
              </a:rPr>
              <a:t>But the most important obstacle to your business success is …….</a:t>
            </a:r>
          </a:p>
        </p:txBody>
      </p:sp>
      <p:pic>
        <p:nvPicPr>
          <p:cNvPr id="9" name="Graphic 8" descr="Hill scene">
            <a:extLst>
              <a:ext uri="{FF2B5EF4-FFF2-40B4-BE49-F238E27FC236}">
                <a16:creationId xmlns:a16="http://schemas.microsoft.com/office/drawing/2014/main" id="{C9807C0B-C8EE-53FE-B0B1-862F9EDD7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51293" y="2861186"/>
            <a:ext cx="3489413" cy="348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A1AAF-670E-FA76-54DC-51606143F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YOU?</a:t>
            </a:r>
          </a:p>
        </p:txBody>
      </p:sp>
      <p:pic>
        <p:nvPicPr>
          <p:cNvPr id="5" name="Picture 4" descr="Black and white image of a hawk">
            <a:extLst>
              <a:ext uri="{FF2B5EF4-FFF2-40B4-BE49-F238E27FC236}">
                <a16:creationId xmlns:a16="http://schemas.microsoft.com/office/drawing/2014/main" id="{CDE4D957-40B8-D561-9DE2-16450B8810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240" r="16640" b="-1"/>
          <a:stretch/>
        </p:blipFill>
        <p:spPr>
          <a:xfrm>
            <a:off x="640080" y="457205"/>
            <a:ext cx="4017493" cy="5943589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79C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020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714F7-531D-E2EA-366C-93865867F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Futura PT Demi" panose="020B0702020204020303"/>
              </a:rPr>
              <a:t>Let’s see 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AB353C-6E0E-E42A-77BC-5FBBE5691E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18" r="22663" b="-1"/>
          <a:stretch/>
        </p:blipFill>
        <p:spPr>
          <a:xfrm>
            <a:off x="640079" y="214614"/>
            <a:ext cx="4206904" cy="6223809"/>
          </a:xfrm>
          <a:prstGeom prst="rect">
            <a:avLst/>
          </a:prstGeom>
          <a:effectLst/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0F6135-FFAE-CD01-2B11-ED1B052884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1861997"/>
              </p:ext>
            </p:extLst>
          </p:nvPr>
        </p:nvGraphicFramePr>
        <p:xfrm>
          <a:off x="4965431" y="2438400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14034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0ECDA-839E-A276-ED19-99FA84FC4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Futura PT Book" panose="020B0502020204020303" pitchFamily="34" charset="0"/>
              </a:rPr>
              <a:t>Remember 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AC9DD-64CB-A12A-BE2B-1B019D6A3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Futura PT Book" panose="020B0502020204020303" pitchFamily="34" charset="0"/>
              </a:rPr>
              <a:t>When making big decisions like being self employed, a lot of fear of the unknown can waken </a:t>
            </a:r>
          </a:p>
          <a:p>
            <a:r>
              <a:rPr lang="en-US" sz="2400" dirty="0">
                <a:latin typeface="Futura PT Book" panose="020B0502020204020303" pitchFamily="34" charset="0"/>
              </a:rPr>
              <a:t>But you are in control </a:t>
            </a:r>
          </a:p>
          <a:p>
            <a:r>
              <a:rPr lang="en-US" sz="2400" dirty="0">
                <a:latin typeface="Futura PT Book" panose="020B0502020204020303" pitchFamily="34" charset="0"/>
              </a:rPr>
              <a:t>By doing all the steps right you can dissect all this fears and rationalize them </a:t>
            </a:r>
          </a:p>
          <a:p>
            <a:r>
              <a:rPr lang="en-US" sz="2400" dirty="0">
                <a:latin typeface="Futura PT Book" panose="020B0502020204020303" pitchFamily="34" charset="0"/>
              </a:rPr>
              <a:t>Which brings us to the biggest one of all….the word NO!</a:t>
            </a:r>
          </a:p>
        </p:txBody>
      </p:sp>
      <p:pic>
        <p:nvPicPr>
          <p:cNvPr id="5" name="Picture 4" descr="Person walking up a stairs">
            <a:extLst>
              <a:ext uri="{FF2B5EF4-FFF2-40B4-BE49-F238E27FC236}">
                <a16:creationId xmlns:a16="http://schemas.microsoft.com/office/drawing/2014/main" id="{783257E5-7D32-DBE2-AB63-CA87115468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907" r="17974" b="-1"/>
          <a:stretch/>
        </p:blipFill>
        <p:spPr>
          <a:xfrm>
            <a:off x="640079" y="298590"/>
            <a:ext cx="4137325" cy="612087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5520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7FD29-5531-7DEF-672D-EBCC11EE3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4100" dirty="0">
                <a:latin typeface="Futura PT Book" panose="020B0502020204020303" pitchFamily="34" charset="0"/>
              </a:rPr>
              <a:t>Overcome the Fear of selling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1A679-797F-8155-D77B-74BE1E90C2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Futura PT Book" panose="020B0502020204020303" pitchFamily="34" charset="0"/>
              </a:rPr>
              <a:t>Now we have established that in order to stay in business and remain open, you will need to market your products and be able to close the deals </a:t>
            </a:r>
          </a:p>
          <a:p>
            <a:r>
              <a:rPr lang="en-US" sz="2000" dirty="0">
                <a:latin typeface="Futura PT Book" panose="020B0502020204020303" pitchFamily="34" charset="0"/>
              </a:rPr>
              <a:t>Selling and closing the deals is not as hard as you think it would be</a:t>
            </a:r>
          </a:p>
        </p:txBody>
      </p:sp>
      <p:pic>
        <p:nvPicPr>
          <p:cNvPr id="5" name="Picture 4" descr="A grey room full of question marks with an opening going out">
            <a:extLst>
              <a:ext uri="{FF2B5EF4-FFF2-40B4-BE49-F238E27FC236}">
                <a16:creationId xmlns:a16="http://schemas.microsoft.com/office/drawing/2014/main" id="{46E0CEFF-ADB1-3C95-752C-E81126F1B9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10" r="25771" b="-1"/>
          <a:stretch/>
        </p:blipFill>
        <p:spPr>
          <a:xfrm>
            <a:off x="640079" y="242606"/>
            <a:ext cx="4149939" cy="6139533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1795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983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12B32-B6D1-D866-D821-6F929469F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4100" dirty="0">
                <a:latin typeface="Futura PT Demi" panose="020B0702020204020303"/>
              </a:rPr>
              <a:t>Overcoming the most </a:t>
            </a:r>
            <a:r>
              <a:rPr lang="en-US" sz="4100" dirty="0">
                <a:latin typeface="Futura PT Book" panose="020B0502020204020303" pitchFamily="34" charset="0"/>
              </a:rPr>
              <a:t>common</a:t>
            </a:r>
            <a:r>
              <a:rPr lang="en-US" sz="4100" dirty="0">
                <a:latin typeface="Futura PT Demi" panose="020B0702020204020303"/>
              </a:rPr>
              <a:t> objections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4C43B-EDB0-CDA8-F0A2-19F190AF1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000" b="1" i="0" u="none" strike="noStrike" dirty="0">
                <a:effectLst/>
                <a:latin typeface="Futura PT Book" panose="020B0502020204020303" pitchFamily="34" charset="0"/>
              </a:rPr>
              <a:t>“It’s just not a good time.”</a:t>
            </a:r>
          </a:p>
          <a:p>
            <a:pPr marL="0" indent="0">
              <a:buNone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Listen closely to determine if their response involves concrete timing issues or vague excuses. A way of overcoming this excuse is to ask, why is not a good time and what other priorities make this a bad timing </a:t>
            </a:r>
          </a:p>
          <a:p>
            <a:pPr marL="0" indent="0">
              <a:buNone/>
            </a:pPr>
            <a:r>
              <a:rPr lang="en-US" sz="2000" dirty="0">
                <a:latin typeface="Futura PT Book" panose="020B0502020204020303" pitchFamily="34" charset="0"/>
              </a:rPr>
              <a:t>Once you have actively listen, then decide should the client go home with some samples and you can follow up later </a:t>
            </a:r>
          </a:p>
        </p:txBody>
      </p:sp>
      <p:pic>
        <p:nvPicPr>
          <p:cNvPr id="14" name="Picture 13" descr="Hourglass on a flat surface">
            <a:extLst>
              <a:ext uri="{FF2B5EF4-FFF2-40B4-BE49-F238E27FC236}">
                <a16:creationId xmlns:a16="http://schemas.microsoft.com/office/drawing/2014/main" id="{3773ED01-B038-FCD7-798E-E0D2D170E1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51" r="27229" b="-1"/>
          <a:stretch/>
        </p:blipFill>
        <p:spPr>
          <a:xfrm>
            <a:off x="640079" y="223936"/>
            <a:ext cx="4149945" cy="6139542"/>
          </a:xfrm>
          <a:prstGeom prst="rect">
            <a:avLst/>
          </a:prstGeom>
          <a:effectLst/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5B1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276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55E3C-5A19-23DE-F3F8-0192A7516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b="0" i="0" dirty="0">
                <a:effectLst/>
                <a:latin typeface="Futura PT Demi" panose="020B0702020204020303"/>
              </a:rPr>
              <a:t>Lack of Budget</a:t>
            </a:r>
            <a:br>
              <a:rPr lang="en-US" sz="3600" b="0" i="0" dirty="0">
                <a:effectLst/>
                <a:latin typeface="Futura PT Demi" panose="020B0702020204020303"/>
              </a:rPr>
            </a:br>
            <a:endParaRPr lang="en-US" sz="3600" dirty="0">
              <a:latin typeface="Futura PT Demi" panose="020B0702020204020303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F54BA-DBDC-FB0F-6680-110387F44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000" dirty="0"/>
              <a:t>It’s too expensive </a:t>
            </a:r>
          </a:p>
          <a:p>
            <a:r>
              <a:rPr lang="en-US" sz="2000" b="0" i="0" dirty="0">
                <a:effectLst/>
              </a:rPr>
              <a:t>By providing value and painting a picture of where your solution will take them, they can be convinced that the reward is enough to justify the risk</a:t>
            </a:r>
          </a:p>
          <a:p>
            <a:endParaRPr lang="en-US" sz="2000" dirty="0"/>
          </a:p>
          <a:p>
            <a:r>
              <a:rPr lang="en-US" sz="2000" dirty="0"/>
              <a:t>For example, most clients spend more money at shoppers trying to find a good match for skin care, while if they buy your product, it will last them months and they will be much happier, this saving money on the long run </a:t>
            </a:r>
          </a:p>
        </p:txBody>
      </p:sp>
      <p:pic>
        <p:nvPicPr>
          <p:cNvPr id="5" name="Picture 4" descr="A makeup brush with three shades of brown brushed beside it">
            <a:extLst>
              <a:ext uri="{FF2B5EF4-FFF2-40B4-BE49-F238E27FC236}">
                <a16:creationId xmlns:a16="http://schemas.microsoft.com/office/drawing/2014/main" id="{1C5DAD78-3BB0-E2AA-98D7-A1BABF647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586" r="25295" b="-1"/>
          <a:stretch/>
        </p:blipFill>
        <p:spPr>
          <a:xfrm>
            <a:off x="640079" y="219126"/>
            <a:ext cx="4058796" cy="6004693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9B5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3128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1928" y="427874"/>
            <a:ext cx="5136412" cy="11357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0" i="0" kern="1200" dirty="0">
                <a:solidFill>
                  <a:schemeClr val="tx1"/>
                </a:solidFill>
                <a:effectLst/>
                <a:latin typeface="Futura PT Demi" panose="020B0702020204020303"/>
                <a:ea typeface="+mj-ea"/>
                <a:cs typeface="+mj-cs"/>
              </a:rPr>
              <a:t>Lack of Trust</a:t>
            </a:r>
          </a:p>
        </p:txBody>
      </p:sp>
      <p:pic>
        <p:nvPicPr>
          <p:cNvPr id="7" name="Picture 6" descr="Red lipstick">
            <a:extLst>
              <a:ext uri="{FF2B5EF4-FFF2-40B4-BE49-F238E27FC236}">
                <a16:creationId xmlns:a16="http://schemas.microsoft.com/office/drawing/2014/main" id="{F9741682-DAB7-F525-9DE7-FC29A92AAE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1123"/>
          <a:stretch/>
        </p:blipFill>
        <p:spPr>
          <a:xfrm>
            <a:off x="3529780" y="3526116"/>
            <a:ext cx="4894981" cy="29040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1928" y="1777536"/>
            <a:ext cx="5870771" cy="4393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“I never heard of this company or this skin care”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BA26F9-FBDA-C504-34EE-C909D6C3B47D}"/>
              </a:ext>
            </a:extLst>
          </p:cNvPr>
          <p:cNvSpPr txBox="1"/>
          <p:nvPr/>
        </p:nvSpPr>
        <p:spPr>
          <a:xfrm>
            <a:off x="561928" y="2604305"/>
            <a:ext cx="81205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>
                <a:latin typeface="Futura PT Book" panose="020B0502020204020303" pitchFamily="34" charset="0"/>
              </a:rPr>
              <a:t>This is the best opening door conversation and opportunity to show the benefits and features as of why your product is different 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D01C3-055E-0E0E-F0ED-087F39318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Futura PT Book" panose="020B0502020204020303" pitchFamily="34" charset="0"/>
              </a:rPr>
              <a:t>Lack of Need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D7856-3CFA-2291-D1EC-09475F5C6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Futura PT Book" panose="020B0502020204020303" pitchFamily="34" charset="0"/>
              </a:rPr>
              <a:t>“I do not need this, my grandmother used water and soap and she had beautiful skin”</a:t>
            </a:r>
          </a:p>
          <a:p>
            <a:pPr marL="0" indent="0">
              <a:buNone/>
            </a:pPr>
            <a:endParaRPr lang="en-US" sz="2000" dirty="0">
              <a:latin typeface="Futura PT Book" panose="020B0502020204020303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Futura PT Book" panose="020B0502020204020303" pitchFamily="34" charset="0"/>
              </a:rPr>
              <a:t>The comeback would be?</a:t>
            </a:r>
          </a:p>
          <a:p>
            <a:pPr marL="0" indent="0">
              <a:buNone/>
            </a:pPr>
            <a:endParaRPr lang="en-US" sz="2000" dirty="0">
              <a:latin typeface="Futura PT Book" panose="020B0502020204020303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Futura PT Book" panose="020B0502020204020303" pitchFamily="34" charset="0"/>
              </a:rPr>
              <a:t>“Well let’s image how much more beautiful would be under the right care” , “would you care to try it yourself and take some home?”</a:t>
            </a:r>
          </a:p>
        </p:txBody>
      </p:sp>
      <p:pic>
        <p:nvPicPr>
          <p:cNvPr id="5" name="Picture 4" descr="Lotions with flowers">
            <a:extLst>
              <a:ext uri="{FF2B5EF4-FFF2-40B4-BE49-F238E27FC236}">
                <a16:creationId xmlns:a16="http://schemas.microsoft.com/office/drawing/2014/main" id="{CA3D8CBA-6E9A-1D9D-1370-E0DECB9FC6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96" r="33755"/>
          <a:stretch/>
        </p:blipFill>
        <p:spPr>
          <a:xfrm>
            <a:off x="640079" y="480531"/>
            <a:ext cx="3985959" cy="5896937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48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5729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EF584-DE2E-3C60-97A9-3806FA546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Futura PT Demi" panose="020B0702020204020303"/>
              </a:rPr>
              <a:t>Group Discussion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2AB64-00C6-0A20-ADA6-EFE8FB86A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Futura PT Book" panose="020B0502020204020303" pitchFamily="34" charset="0"/>
              </a:rPr>
              <a:t>Why do you think Objection handling important?</a:t>
            </a:r>
          </a:p>
          <a:p>
            <a:r>
              <a:rPr lang="en-US" dirty="0">
                <a:latin typeface="Futura PT Book" panose="020B0502020204020303" pitchFamily="34" charset="0"/>
              </a:rPr>
              <a:t>Divide your class in pairs</a:t>
            </a:r>
          </a:p>
          <a:p>
            <a:r>
              <a:rPr lang="en-US" dirty="0">
                <a:latin typeface="Futura PT Book" panose="020B0502020204020303" pitchFamily="34" charset="0"/>
              </a:rPr>
              <a:t>Play the role of objective customer and salesperson </a:t>
            </a:r>
          </a:p>
          <a:p>
            <a:r>
              <a:rPr lang="en-US" dirty="0">
                <a:latin typeface="Futura PT Book" panose="020B0502020204020303" pitchFamily="34" charset="0"/>
              </a:rPr>
              <a:t>Write down the objections and the responses </a:t>
            </a:r>
          </a:p>
          <a:p>
            <a:r>
              <a:rPr lang="en-US" dirty="0">
                <a:latin typeface="Futura PT Book" panose="020B0502020204020303" pitchFamily="34" charset="0"/>
              </a:rPr>
              <a:t>What have we learned ?</a:t>
            </a:r>
          </a:p>
        </p:txBody>
      </p:sp>
    </p:spTree>
    <p:extLst>
      <p:ext uri="{BB962C8B-B14F-4D97-AF65-F5344CB8AC3E}">
        <p14:creationId xmlns:p14="http://schemas.microsoft.com/office/powerpoint/2010/main" val="1745649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6782</TotalTime>
  <Words>447</Words>
  <Application>Microsoft Office PowerPoint</Application>
  <PresentationFormat>Widescreen</PresentationFormat>
  <Paragraphs>44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Let’s see !</vt:lpstr>
      <vt:lpstr>Remember !</vt:lpstr>
      <vt:lpstr>Overcome the Fear of selling </vt:lpstr>
      <vt:lpstr>Overcoming the most common objections </vt:lpstr>
      <vt:lpstr>Lack of Budget </vt:lpstr>
      <vt:lpstr>PowerPoint Presentation</vt:lpstr>
      <vt:lpstr>Lack of Need </vt:lpstr>
      <vt:lpstr>Group Discussion 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2023-01-24T22:24:29Z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