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16"/>
  </p:notesMasterIdLst>
  <p:handoutMasterIdLst>
    <p:handoutMasterId r:id="rId17"/>
  </p:handoutMasterIdLst>
  <p:sldIdLst>
    <p:sldId id="284" r:id="rId5"/>
    <p:sldId id="361" r:id="rId6"/>
    <p:sldId id="281" r:id="rId7"/>
    <p:sldId id="535" r:id="rId8"/>
    <p:sldId id="490" r:id="rId9"/>
    <p:sldId id="537" r:id="rId10"/>
    <p:sldId id="544" r:id="rId11"/>
    <p:sldId id="546" r:id="rId12"/>
    <p:sldId id="545" r:id="rId13"/>
    <p:sldId id="547" r:id="rId14"/>
    <p:sldId id="548" r:id="rId15"/>
  </p:sldIdLst>
  <p:sldSz cx="12192000" cy="6858000"/>
  <p:notesSz cx="7023100" cy="93091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281"/>
            <p14:sldId id="535"/>
            <p14:sldId id="490"/>
            <p14:sldId id="537"/>
            <p14:sldId id="544"/>
            <p14:sldId id="546"/>
            <p14:sldId id="545"/>
            <p14:sldId id="547"/>
            <p14:sldId id="54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FF0066"/>
    <a:srgbClr val="FF99FF"/>
    <a:srgbClr val="0AF474"/>
    <a:srgbClr val="DDDDDD"/>
    <a:srgbClr val="FFFFCC"/>
    <a:srgbClr val="FFDEBD"/>
    <a:srgbClr val="66FF33"/>
    <a:srgbClr val="EE362C"/>
    <a:srgbClr val="F2B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7" autoAdjust="0"/>
    <p:restoredTop sz="78284" autoAdjust="0"/>
  </p:normalViewPr>
  <p:slideViewPr>
    <p:cSldViewPr snapToGrid="0">
      <p:cViewPr varScale="1">
        <p:scale>
          <a:sx n="87" d="100"/>
          <a:sy n="87" d="100"/>
        </p:scale>
        <p:origin x="1320" y="90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48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270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141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706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5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90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93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304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1757890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34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33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4309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973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6136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405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9817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889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6591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0076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D14FB234-9509-5D37-C9F4-DEB5C0E2192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951E889F-24D4-AF95-0EA1-9ABE126C171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798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72000" y="2157983"/>
            <a:ext cx="6096000" cy="1351979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72000" y="3912934"/>
            <a:ext cx="6096000" cy="1655762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Introduction to Adaptive Radiography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Module Reading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 34→37, 568 &amp; 574→575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189→190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rgbClr val="000000"/>
                </a:solidFill>
              </a:rPr>
              <a:t>Pg</a:t>
            </a:r>
            <a:r>
              <a:rPr lang="en-US" dirty="0">
                <a:solidFill>
                  <a:srgbClr val="000000"/>
                </a:solidFill>
              </a:rPr>
              <a:t>: 291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en-US" sz="3600" dirty="0"/>
              <a:t>Definition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When it should be considered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Guidelines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Examples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Adaptive - Definition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1642753" y="2973269"/>
            <a:ext cx="88233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Changing routine imaging to accommodate patient condition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407447" y="3843104"/>
            <a:ext cx="74812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Often applies different CR angles and IR placement</a:t>
            </a:r>
          </a:p>
        </p:txBody>
      </p:sp>
    </p:spTree>
    <p:extLst>
      <p:ext uri="{BB962C8B-B14F-4D97-AF65-F5344CB8AC3E}">
        <p14:creationId xmlns:p14="http://schemas.microsoft.com/office/powerpoint/2010/main" val="1582597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When it should be considered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87753" y="3369481"/>
            <a:ext cx="7920674" cy="2628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If a patient cannot maintain/move into a routine imaging position: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Mobility issues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Communication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Injury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187753" y="1517666"/>
            <a:ext cx="7920674" cy="161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When a patient is not: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Average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In ideal condition</a:t>
            </a:r>
          </a:p>
        </p:txBody>
      </p:sp>
    </p:spTree>
    <p:extLst>
      <p:ext uri="{BB962C8B-B14F-4D97-AF65-F5344CB8AC3E}">
        <p14:creationId xmlns:p14="http://schemas.microsoft.com/office/powerpoint/2010/main" val="628455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Guidelines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2565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en-US" sz="2600" dirty="0"/>
              <a:t>Try to take two projections 90° from each other </a:t>
            </a:r>
          </a:p>
          <a:p>
            <a:pPr lvl="1"/>
            <a:r>
              <a:rPr lang="en-US" altLang="en-US" sz="2200" dirty="0"/>
              <a:t>AP &amp; cross-table lateral projections</a:t>
            </a:r>
          </a:p>
          <a:p>
            <a:pPr marL="342900" lvl="1" indent="0">
              <a:buNone/>
            </a:pPr>
            <a:endParaRPr lang="en-US" altLang="en-US" sz="2200" dirty="0"/>
          </a:p>
          <a:p>
            <a:r>
              <a:rPr lang="en-US" altLang="en-US" sz="2600" dirty="0">
                <a:ea typeface="Arial" panose="020B0604020202020204" pitchFamily="34" charset="0"/>
              </a:rPr>
              <a:t>Minimize further injury or discomfort to the patient</a:t>
            </a:r>
          </a:p>
          <a:p>
            <a:endParaRPr lang="en-US" altLang="en-US" sz="2600" dirty="0">
              <a:ea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82141" y="2996526"/>
            <a:ext cx="8282365" cy="124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lvl="1" indent="-342900">
              <a:spcBef>
                <a:spcPct val="20000"/>
              </a:spcBef>
              <a:buFont typeface="Arial" panose="020B0604020202020204" pitchFamily="34" charset="0"/>
              <a:buChar char="◦"/>
            </a:pPr>
            <a:r>
              <a:rPr lang="en-US" sz="2200" dirty="0">
                <a:solidFill>
                  <a:prstClr val="black"/>
                </a:solidFill>
              </a:rPr>
              <a:t>Minimize palpation</a:t>
            </a:r>
          </a:p>
          <a:p>
            <a:pPr marL="685800" lvl="1" indent="-342900">
              <a:spcBef>
                <a:spcPct val="20000"/>
              </a:spcBef>
              <a:buFont typeface="Arial" panose="020B0604020202020204" pitchFamily="34" charset="0"/>
              <a:buChar char="◦"/>
            </a:pPr>
            <a:r>
              <a:rPr lang="en-US" sz="2200" dirty="0">
                <a:solidFill>
                  <a:prstClr val="black"/>
                </a:solidFill>
              </a:rPr>
              <a:t>Use accessory equipment</a:t>
            </a:r>
          </a:p>
          <a:p>
            <a:pPr marL="685800" lvl="1" indent="-342900">
              <a:spcBef>
                <a:spcPct val="20000"/>
              </a:spcBef>
              <a:buFont typeface="Arial" panose="020B0604020202020204" pitchFamily="34" charset="0"/>
              <a:buChar char="◦"/>
            </a:pPr>
            <a:r>
              <a:rPr lang="en-US" sz="2200" dirty="0">
                <a:solidFill>
                  <a:prstClr val="black"/>
                </a:solidFill>
              </a:rPr>
              <a:t>Do not remove patient accessory equipment (ex. catheters)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082140" y="4621122"/>
            <a:ext cx="8585860" cy="57903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solidFill>
                  <a:prstClr val="black"/>
                </a:solidFill>
                <a:ea typeface="Arial" panose="020B0604020202020204" pitchFamily="34" charset="0"/>
              </a:rPr>
              <a:t>Try to maintain CR-Part-IR alignment</a:t>
            </a:r>
          </a:p>
          <a:p>
            <a:endParaRPr lang="en-US" altLang="en-US" sz="2600" dirty="0">
              <a:ea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41853" y="5052647"/>
            <a:ext cx="8282365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lvl="1" indent="-342900">
              <a:spcBef>
                <a:spcPct val="20000"/>
              </a:spcBef>
              <a:buFont typeface="Arial" panose="020B0604020202020204" pitchFamily="34" charset="0"/>
              <a:buChar char="◦"/>
            </a:pPr>
            <a:r>
              <a:rPr lang="en-US" sz="2200" dirty="0">
                <a:solidFill>
                  <a:prstClr val="black"/>
                </a:solidFill>
              </a:rPr>
              <a:t>Exceptions may include: </a:t>
            </a:r>
          </a:p>
          <a:p>
            <a:pPr marL="685800" lvl="1" indent="-342900">
              <a:spcBef>
                <a:spcPct val="20000"/>
              </a:spcBef>
              <a:buFont typeface="Arial" panose="020B0604020202020204" pitchFamily="34" charset="0"/>
              <a:buChar char="◦"/>
            </a:pPr>
            <a:r>
              <a:rPr lang="en-US" sz="2200" dirty="0">
                <a:solidFill>
                  <a:prstClr val="black"/>
                </a:solidFill>
              </a:rPr>
              <a:t>Casts, Fractures, Foreign objects, surgical devices (such as traction)</a:t>
            </a:r>
          </a:p>
        </p:txBody>
      </p:sp>
    </p:spTree>
    <p:extLst>
      <p:ext uri="{BB962C8B-B14F-4D97-AF65-F5344CB8AC3E}">
        <p14:creationId xmlns:p14="http://schemas.microsoft.com/office/powerpoint/2010/main" val="504139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082140" y="1319079"/>
            <a:ext cx="8585860" cy="224665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600" dirty="0"/>
              <a:t>AP Shoulder imaging:</a:t>
            </a:r>
          </a:p>
          <a:p>
            <a:pPr marL="342900" lvl="1" indent="0">
              <a:buNone/>
            </a:pPr>
            <a:r>
              <a:rPr lang="en-US" altLang="en-US" sz="2200" dirty="0"/>
              <a:t>*Completed when the patient cannot sit/stand erect</a:t>
            </a: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Supine AP Shoulder</a:t>
            </a: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AP Scapular Y </a:t>
            </a: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Inferosuperior axial shoulder</a:t>
            </a:r>
          </a:p>
          <a:p>
            <a:pPr marL="0" indent="0">
              <a:buNone/>
            </a:pPr>
            <a:endParaRPr lang="en-US" altLang="en-US" sz="2600" dirty="0">
              <a:ea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141852" y="3881636"/>
            <a:ext cx="8585860" cy="212568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600" dirty="0"/>
              <a:t>Humerus imaging:</a:t>
            </a:r>
          </a:p>
          <a:p>
            <a:pPr marL="342900" lvl="1" indent="0">
              <a:buNone/>
            </a:pPr>
            <a:r>
              <a:rPr lang="en-US" altLang="en-US" sz="2200" dirty="0"/>
              <a:t>*Completed when the patient cannot sit/stand erect</a:t>
            </a: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Supine AP </a:t>
            </a:r>
            <a:r>
              <a:rPr lang="en-US" altLang="en-US" sz="2200" dirty="0" err="1">
                <a:ea typeface="Arial" panose="020B0604020202020204" pitchFamily="34" charset="0"/>
              </a:rPr>
              <a:t>Humerus</a:t>
            </a:r>
            <a:endParaRPr lang="en-US" altLang="en-US" sz="2200" dirty="0">
              <a:ea typeface="Arial" panose="020B0604020202020204" pitchFamily="34" charset="0"/>
            </a:endParaRP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X-table lateral for the distal portion of the </a:t>
            </a:r>
            <a:r>
              <a:rPr lang="en-US" altLang="en-US" sz="2200" dirty="0" err="1">
                <a:ea typeface="Arial" panose="020B0604020202020204" pitchFamily="34" charset="0"/>
              </a:rPr>
              <a:t>humerus</a:t>
            </a:r>
            <a:r>
              <a:rPr lang="en-US" altLang="en-US" sz="2200" dirty="0">
                <a:ea typeface="Arial" panose="020B0604020202020204" pitchFamily="34" charset="0"/>
              </a:rPr>
              <a:t> </a:t>
            </a: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Transthoracic lateral for the proximal portion of the humerus</a:t>
            </a:r>
          </a:p>
        </p:txBody>
      </p:sp>
    </p:spTree>
    <p:extLst>
      <p:ext uri="{BB962C8B-B14F-4D97-AF65-F5344CB8AC3E}">
        <p14:creationId xmlns:p14="http://schemas.microsoft.com/office/powerpoint/2010/main" val="1333869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082140" y="1850581"/>
            <a:ext cx="8585860" cy="224665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600" dirty="0"/>
              <a:t>Hip imaging:</a:t>
            </a:r>
          </a:p>
          <a:p>
            <a:pPr marL="342900" lvl="1" indent="0">
              <a:buNone/>
            </a:pPr>
            <a:r>
              <a:rPr lang="en-US" altLang="en-US" sz="2200" dirty="0"/>
              <a:t>*Completed when the patient cannot move lower limb(s)</a:t>
            </a: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Inferosuperior Axiolateral Hip (</a:t>
            </a:r>
            <a:r>
              <a:rPr lang="en-US" altLang="en-US" sz="2200" dirty="0" err="1">
                <a:ea typeface="Arial" panose="020B0604020202020204" pitchFamily="34" charset="0"/>
              </a:rPr>
              <a:t>Danelius</a:t>
            </a:r>
            <a:r>
              <a:rPr lang="en-US" altLang="en-US" sz="2200" dirty="0">
                <a:ea typeface="Arial" panose="020B0604020202020204" pitchFamily="34" charset="0"/>
              </a:rPr>
              <a:t>-Miller Method)</a:t>
            </a: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Modified Axiolateral (Clements-Nakayama Method)</a:t>
            </a:r>
          </a:p>
          <a:p>
            <a:pPr marL="0" indent="0">
              <a:buNone/>
            </a:pPr>
            <a:endParaRPr lang="en-US" altLang="en-US" sz="2600" dirty="0">
              <a:ea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141852" y="4097233"/>
            <a:ext cx="8585860" cy="98308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600" dirty="0"/>
              <a:t>PA Thumb projection:</a:t>
            </a:r>
          </a:p>
          <a:p>
            <a:pPr lvl="1"/>
            <a:r>
              <a:rPr lang="en-US" altLang="en-US" sz="2200" dirty="0">
                <a:ea typeface="Arial" panose="020B0604020202020204" pitchFamily="34" charset="0"/>
              </a:rPr>
              <a:t>Alternate to AP thumb</a:t>
            </a:r>
          </a:p>
        </p:txBody>
      </p:sp>
    </p:spTree>
    <p:extLst>
      <p:ext uri="{BB962C8B-B14F-4D97-AF65-F5344CB8AC3E}">
        <p14:creationId xmlns:p14="http://schemas.microsoft.com/office/powerpoint/2010/main" val="4163124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39173"/>
            <a:ext cx="10515600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929387"/>
            <a:ext cx="10515600" cy="514848"/>
          </a:xfrm>
        </p:spPr>
        <p:txBody>
          <a:bodyPr/>
          <a:lstStyle/>
          <a:p>
            <a:r>
              <a:rPr lang="en-CA" dirty="0"/>
              <a:t>X-table lateral projections (horizontal beam)</a:t>
            </a:r>
          </a:p>
        </p:txBody>
      </p:sp>
      <p:pic>
        <p:nvPicPr>
          <p:cNvPr id="1026" name="Picture 2" descr="https://coursewareobjects.elsevier.com/objects/elr/Bontrager10e/IC/jpg/Chapter015/015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852" y="1553675"/>
            <a:ext cx="3006393" cy="2070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643836" y="1503856"/>
            <a:ext cx="218104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/>
              <a:t>(</a:t>
            </a:r>
            <a:r>
              <a:rPr lang="en-CA" dirty="0" err="1"/>
              <a:t>Mediolateral</a:t>
            </a:r>
            <a:r>
              <a:rPr lang="en-CA" dirty="0"/>
              <a:t>) Wrist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50599" y="3551775"/>
            <a:ext cx="158889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Bontrager pg. 568 Fig. 15.1</a:t>
            </a:r>
          </a:p>
        </p:txBody>
      </p:sp>
      <p:pic>
        <p:nvPicPr>
          <p:cNvPr id="1028" name="Picture 4" descr="https://coursewareobjects.elsevier.com/objects/elr/Bontrager10e/IC/jpg/Chapter015/0150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697" y="1556344"/>
            <a:ext cx="3119207" cy="214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016187" y="3510340"/>
            <a:ext cx="219803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/>
              <a:t>(</a:t>
            </a:r>
            <a:r>
              <a:rPr lang="en-CA" dirty="0" err="1"/>
              <a:t>Lateromedial</a:t>
            </a:r>
            <a:r>
              <a:rPr lang="en-CA" dirty="0"/>
              <a:t>) Foot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48446" y="1368780"/>
            <a:ext cx="165301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Bontrager pg. 574 Fig. 15.24</a:t>
            </a:r>
          </a:p>
        </p:txBody>
      </p:sp>
      <p:pic>
        <p:nvPicPr>
          <p:cNvPr id="1030" name="Picture 6" descr="https://coursewareobjects.elsevier.com/objects/elr/Bontrager10e/IC/jpg/Chapter015/0150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852" y="4006247"/>
            <a:ext cx="3005110" cy="220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850627" y="6188265"/>
            <a:ext cx="165301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Bontrager pg. 581 Fig. 15.37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40204" y="3883012"/>
            <a:ext cx="260840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/>
              <a:t>(</a:t>
            </a:r>
            <a:r>
              <a:rPr lang="en-CA" dirty="0" err="1"/>
              <a:t>Mediolateral</a:t>
            </a:r>
            <a:r>
              <a:rPr lang="en-CA" dirty="0"/>
              <a:t>) Forearm</a:t>
            </a:r>
          </a:p>
        </p:txBody>
      </p:sp>
      <p:pic>
        <p:nvPicPr>
          <p:cNvPr id="1032" name="Picture 8" descr="https://coursewareobjects.elsevier.com/objects/elr/Bontrager10e/IC/jpg/Chapter015/01506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697" y="4032579"/>
            <a:ext cx="3172167" cy="217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7299271" y="3842445"/>
            <a:ext cx="165301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Bontrager pg. 587 Fig. 15.62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35915" y="6083937"/>
            <a:ext cx="230069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/>
              <a:t>(</a:t>
            </a:r>
            <a:r>
              <a:rPr lang="en-CA" dirty="0" err="1"/>
              <a:t>Lateromedial</a:t>
            </a:r>
            <a:r>
              <a:rPr lang="en-CA" dirty="0"/>
              <a:t>) Ankle</a:t>
            </a:r>
          </a:p>
        </p:txBody>
      </p:sp>
    </p:spTree>
    <p:extLst>
      <p:ext uri="{BB962C8B-B14F-4D97-AF65-F5344CB8AC3E}">
        <p14:creationId xmlns:p14="http://schemas.microsoft.com/office/powerpoint/2010/main" val="1331021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421946"/>
            <a:ext cx="10515600" cy="4351338"/>
          </a:xfrm>
        </p:spPr>
        <p:txBody>
          <a:bodyPr/>
          <a:lstStyle/>
          <a:p>
            <a:r>
              <a:rPr lang="en-CA" dirty="0"/>
              <a:t>Adjusting CR &amp; IR to obtain “trauma” projections</a:t>
            </a:r>
          </a:p>
          <a:p>
            <a:pPr lvl="1"/>
            <a:r>
              <a:rPr lang="en-CA" dirty="0"/>
              <a:t>When the tube and IR are adjusted to maintain their alignment, radiographs should appear as routine imaging radiographs would display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97123" y="5679501"/>
            <a:ext cx="165301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Bontrager pg. 582 Fig. 15.42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56672" y="5877552"/>
            <a:ext cx="225799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/>
              <a:t>(</a:t>
            </a:r>
            <a:r>
              <a:rPr lang="en-CA" dirty="0" err="1"/>
              <a:t>Lateromedial</a:t>
            </a:r>
            <a:r>
              <a:rPr lang="en-CA" dirty="0"/>
              <a:t>) Wrist</a:t>
            </a:r>
          </a:p>
        </p:txBody>
      </p:sp>
      <p:pic>
        <p:nvPicPr>
          <p:cNvPr id="3076" name="Picture 4" descr="https://coursewareobjects.elsevier.com/objects/elr/Bontrager10e/IC/jpg/Chapter015/0150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49" y="3146794"/>
            <a:ext cx="3675367" cy="252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29618" y="2703970"/>
            <a:ext cx="37910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i="1" dirty="0"/>
              <a:t>Note: tube is angled perpendicular to IR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926020" y="6236548"/>
            <a:ext cx="165301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Bontrager pg. 587 Fig. 15.61</a:t>
            </a:r>
          </a:p>
        </p:txBody>
      </p:sp>
      <p:pic>
        <p:nvPicPr>
          <p:cNvPr id="22" name="Picture 2" descr="https://coursewareobjects.elsevier.com/objects/elr/Bontrager10e/IC/jpg/Chapter015/01505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13"/>
          <a:stretch/>
        </p:blipFill>
        <p:spPr bwMode="auto">
          <a:xfrm>
            <a:off x="6689139" y="3333414"/>
            <a:ext cx="3672195" cy="295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9347273" y="3333414"/>
            <a:ext cx="101406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/>
              <a:t>AP Foot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89139" y="2714951"/>
            <a:ext cx="3791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i="1" dirty="0"/>
              <a:t>Note: tube angle matched angle of IR, then a 10</a:t>
            </a:r>
            <a:r>
              <a:rPr lang="en-CA" sz="1600" i="1" baseline="30000" dirty="0"/>
              <a:t>0</a:t>
            </a:r>
            <a:r>
              <a:rPr lang="en-CA" sz="1600" i="1" dirty="0"/>
              <a:t> cephalad angle was added</a:t>
            </a:r>
          </a:p>
        </p:txBody>
      </p:sp>
    </p:spTree>
    <p:extLst>
      <p:ext uri="{BB962C8B-B14F-4D97-AF65-F5344CB8AC3E}">
        <p14:creationId xmlns:p14="http://schemas.microsoft.com/office/powerpoint/2010/main" val="3212964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When Part &amp; CR alignment cannot be maintained</a:t>
            </a:r>
          </a:p>
          <a:p>
            <a:pPr lvl="1"/>
            <a:r>
              <a:rPr lang="en-CA" dirty="0"/>
              <a:t>i.e. when unable to move a patient into a routine position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086" y="6349514"/>
            <a:ext cx="156972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/>
              <a:t>Mortise Ankle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36986" y="5669391"/>
            <a:ext cx="165301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Bontrager pg. 588 Fig. 15.65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34086" y="6152854"/>
            <a:ext cx="165301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Bontrager pg. 587 Fig. 15.61</a:t>
            </a:r>
          </a:p>
        </p:txBody>
      </p:sp>
      <p:pic>
        <p:nvPicPr>
          <p:cNvPr id="2050" name="Picture 2" descr="https://coursewareobjects.elsevier.com/objects/elr/Bontrager10e/IC/jpg/Chapter015/01506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3" r="10828"/>
          <a:stretch/>
        </p:blipFill>
        <p:spPr bwMode="auto">
          <a:xfrm>
            <a:off x="1772500" y="2693691"/>
            <a:ext cx="3859480" cy="350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838923" y="1255455"/>
            <a:ext cx="49259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i="1" dirty="0"/>
              <a:t>Note: tube is angled 15-20</a:t>
            </a:r>
            <a:r>
              <a:rPr lang="en-CA" sz="1600" i="1" baseline="30000" dirty="0"/>
              <a:t>0</a:t>
            </a:r>
            <a:r>
              <a:rPr lang="en-CA" sz="1600" i="1" dirty="0"/>
              <a:t> towards the medial side (in lieu of rotating the patients ankle 15-20</a:t>
            </a:r>
            <a:r>
              <a:rPr lang="en-CA" sz="1600" i="1" baseline="30000" dirty="0"/>
              <a:t>0</a:t>
            </a:r>
            <a:r>
              <a:rPr lang="en-CA" sz="1600" i="1" dirty="0"/>
              <a:t> medially)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93027" y="5900223"/>
            <a:ext cx="232627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/>
              <a:t>Medial Oblique Knee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64884" y="2794963"/>
            <a:ext cx="4614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i="1" dirty="0"/>
              <a:t>Note: tube is angled 45</a:t>
            </a:r>
            <a:r>
              <a:rPr lang="en-CA" sz="1600" i="1" baseline="30000" dirty="0"/>
              <a:t>0</a:t>
            </a:r>
            <a:r>
              <a:rPr lang="en-CA" sz="1600" i="1" dirty="0"/>
              <a:t> towards the medial side (in lieu of rotating the patients leg 45</a:t>
            </a:r>
            <a:r>
              <a:rPr lang="en-CA" sz="1600" i="1" baseline="30000" dirty="0"/>
              <a:t>0</a:t>
            </a:r>
            <a:r>
              <a:rPr lang="en-CA" sz="1600" i="1" dirty="0"/>
              <a:t> medially)</a:t>
            </a:r>
          </a:p>
        </p:txBody>
      </p:sp>
      <p:pic>
        <p:nvPicPr>
          <p:cNvPr id="2056" name="Picture 8" descr="https://coursewareobjects.elsevier.com/objects/elr/Bontrager10e/IC/jpg/Chapter015/01506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4" t="10128" r="11717" b="32451"/>
          <a:stretch/>
        </p:blipFill>
        <p:spPr bwMode="auto">
          <a:xfrm>
            <a:off x="5902191" y="3495153"/>
            <a:ext cx="4339530" cy="217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282400" y="3255854"/>
            <a:ext cx="673094" cy="1971304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07819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8859065-340A-4FBF-A9DD-267D8A4952A7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EC36E1B2-E549-4EE5-9BC4-4DC889A62B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3A0094-31D9-4A1B-B8E7-BCD2320A49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37070</TotalTime>
  <Words>473</Words>
  <Application>Microsoft Office PowerPoint</Application>
  <PresentationFormat>Widescreen</PresentationFormat>
  <Paragraphs>90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Adaptive - Definition</vt:lpstr>
      <vt:lpstr>When it should be considered</vt:lpstr>
      <vt:lpstr>Guidelines</vt:lpstr>
      <vt:lpstr>Examples</vt:lpstr>
      <vt:lpstr>Examples</vt:lpstr>
      <vt:lpstr>Examples</vt:lpstr>
      <vt:lpstr>Examples</vt:lpstr>
      <vt:lpstr>Examples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1380</cp:revision>
  <cp:lastPrinted>2024-03-14T18:09:01Z</cp:lastPrinted>
  <dcterms:created xsi:type="dcterms:W3CDTF">2009-04-06T17:04:40Z</dcterms:created>
  <dcterms:modified xsi:type="dcterms:W3CDTF">2025-02-07T16:18:13Z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