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5"/>
  </p:notesMasterIdLst>
  <p:sldIdLst>
    <p:sldId id="256" r:id="rId6"/>
    <p:sldId id="266" r:id="rId7"/>
    <p:sldId id="437" r:id="rId8"/>
    <p:sldId id="290" r:id="rId9"/>
    <p:sldId id="438" r:id="rId10"/>
    <p:sldId id="439" r:id="rId11"/>
    <p:sldId id="442" r:id="rId12"/>
    <p:sldId id="443" r:id="rId13"/>
    <p:sldId id="43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8BD863-6592-E822-D750-ABAD37C82116}"/>
              </a:ext>
            </a:extLst>
          </p:cNvPr>
          <p:cNvSpPr txBox="1"/>
          <p:nvPr/>
        </p:nvSpPr>
        <p:spPr>
          <a:xfrm>
            <a:off x="5347855" y="4233503"/>
            <a:ext cx="61698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>
                    <a:lumMod val="95000"/>
                  </a:schemeClr>
                </a:solidFill>
              </a:rPr>
              <a:t>Advanced Facial Devices</a:t>
            </a:r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65430" y="629268"/>
            <a:ext cx="6586491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0" dirty="0">
                <a:solidFill>
                  <a:schemeClr val="tx1"/>
                </a:solidFill>
                <a:latin typeface="Futura PT Demi" panose="020B0702020204020303" pitchFamily="34" charset="0"/>
                <a:ea typeface="+mj-ea"/>
                <a:cs typeface="+mj-cs"/>
              </a:rPr>
              <a:t>OUR JOURNEY TODAY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D73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9067E39D-FE4B-1865-BC19-FDFDA7E6B2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034" y="1389706"/>
            <a:ext cx="4914900" cy="34194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9FCDA5-9606-702E-86A1-E0C29D305A28}"/>
              </a:ext>
            </a:extLst>
          </p:cNvPr>
          <p:cNvSpPr txBox="1"/>
          <p:nvPr/>
        </p:nvSpPr>
        <p:spPr>
          <a:xfrm>
            <a:off x="5210675" y="2258414"/>
            <a:ext cx="60960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utura PT Book" panose="020B0502020204020303" pitchFamily="34" charset="0"/>
              </a:rPr>
              <a:t>As the esthetician proceeds to using more sophisticated devices, he or she needs to become even more astute about treatment benefits for clients versus documented risks and hazards.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utura PT Book" panose="020B0502020204020303" pitchFamily="34" charset="0"/>
              </a:rPr>
              <a:t>Each device presents many decision points in the research, evaluation, and purchasing process.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utura PT Book" panose="020B0502020204020303" pitchFamily="34" charset="0"/>
              </a:rPr>
              <a:t>The media—print, Internet, and television—are flooded with advertisements of procedures and devices using false or inappropriate guarantees.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utura PT Book" panose="020B0502020204020303" pitchFamily="34" charset="0"/>
              </a:rPr>
              <a:t>You, as the esthetician, must intervene as your client’s advocate and recommend only procedures and products that have shown clinical benefits and efficacy.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Futura PT Book" panose="020B0502020204020303" pitchFamily="34" charset="0"/>
              </a:rPr>
              <a:t>This Chapter describes the different types of devices and offers some sample protocols for using each.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B7FDC9-F0CE-43A7-9F2A-83DD09DC34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47624" y="2265037"/>
            <a:ext cx="10125012" cy="0"/>
          </a:xfrm>
          <a:prstGeom prst="line">
            <a:avLst/>
          </a:prstGeom>
          <a:ln w="158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085CD37F-360D-2DB2-865B-F33389E205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76" y="1397852"/>
            <a:ext cx="10679304" cy="487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B674582-DE5E-571C-26E3-287E7DBB51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581" y="1799648"/>
            <a:ext cx="5343525" cy="39052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4877CA2-5F7A-7FDA-AEDB-2D9A29EEBF45}"/>
              </a:ext>
            </a:extLst>
          </p:cNvPr>
          <p:cNvSpPr txBox="1"/>
          <p:nvPr/>
        </p:nvSpPr>
        <p:spPr>
          <a:xfrm>
            <a:off x="582785" y="563479"/>
            <a:ext cx="33435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Futura PT Demi" panose="020B0702020204020303" pitchFamily="34" charset="0"/>
              </a:rPr>
              <a:t>Education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289DA-AE23-19A5-CAD3-AE5F60982329}"/>
              </a:ext>
            </a:extLst>
          </p:cNvPr>
          <p:cNvSpPr txBox="1"/>
          <p:nvPr/>
        </p:nvSpPr>
        <p:spPr>
          <a:xfrm>
            <a:off x="5403273" y="2259718"/>
            <a:ext cx="615141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Propper Training on device usage is of utmost importance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Estheticians should always know how to safely operate a device and how to maintain and clean the device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Proper training result in a certificate you can use to let your clients know you have been properly educated on this devices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Obviously, the more sophisticated the piece of equipment, the more extensive the training should be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Advanced training will offer you the theory behind the different types of equipment, and you will need the hands on supervised practical training in order to be job ready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A4C8E37-D392-E0FD-C6D7-870E47A8DFA1}"/>
              </a:ext>
            </a:extLst>
          </p:cNvPr>
          <p:cNvSpPr txBox="1"/>
          <p:nvPr/>
        </p:nvSpPr>
        <p:spPr>
          <a:xfrm>
            <a:off x="775854" y="535186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latin typeface="Futura PT Demi" panose="020B0702020204020303" pitchFamily="34" charset="0"/>
              </a:rPr>
              <a:t>Skin Analysis Devices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8CEA4B-3B4C-F533-D2F4-3F245034A928}"/>
              </a:ext>
            </a:extLst>
          </p:cNvPr>
          <p:cNvSpPr txBox="1"/>
          <p:nvPr/>
        </p:nvSpPr>
        <p:spPr>
          <a:xfrm>
            <a:off x="775854" y="1690776"/>
            <a:ext cx="8460509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Futura PT Book" panose="020B0502020204020303" pitchFamily="34" charset="0"/>
              </a:rPr>
              <a:t>Numerous devices can enhance the skin analysis process and assist with client education.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Futura PT Book" panose="020B0502020204020303" pitchFamily="34" charset="0"/>
              </a:rPr>
              <a:t>Some allow the client to view his or her skin, showing problem areas and levels of pigmentation.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Futura PT Book" panose="020B0502020204020303" pitchFamily="34" charset="0"/>
              </a:rPr>
              <a:t>Other devices incorporate a camera that projects a client’s image onto a computer screen, showing problems, concerns, and skin disorders.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Futura PT Book" panose="020B0502020204020303" pitchFamily="34" charset="0"/>
              </a:rPr>
              <a:t>At school you will start with the magnifying lamp, and a woods lamp</a:t>
            </a:r>
          </a:p>
        </p:txBody>
      </p:sp>
    </p:spTree>
    <p:extLst>
      <p:ext uri="{BB962C8B-B14F-4D97-AF65-F5344CB8AC3E}">
        <p14:creationId xmlns:p14="http://schemas.microsoft.com/office/powerpoint/2010/main" val="622476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0B40C-079E-EA07-0A80-67F71EE49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3889"/>
            <a:ext cx="9779493" cy="1009651"/>
          </a:xfrm>
        </p:spPr>
        <p:txBody>
          <a:bodyPr>
            <a:normAutofit/>
          </a:bodyPr>
          <a:lstStyle/>
          <a:p>
            <a:r>
              <a:rPr lang="en-US" b="1" dirty="0">
                <a:latin typeface="Futura PT Demi" panose="020B0702020204020303" pitchFamily="34" charset="0"/>
              </a:rPr>
              <a:t>The Consultation</a:t>
            </a:r>
            <a:endParaRPr lang="en-US" dirty="0">
              <a:latin typeface="Futura PT Demi" panose="020B0702020204020303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EE6B18E-85E8-ECF1-6B6E-58FDCF674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Futura PT Book" panose="020B0502020204020303" pitchFamily="34" charset="0"/>
              </a:rPr>
              <a:t>The primary objectives of the consultation are education and the determination of candidacy.</a:t>
            </a:r>
          </a:p>
          <a:p>
            <a:r>
              <a:rPr lang="en-US" dirty="0">
                <a:latin typeface="Futura PT Book" panose="020B0502020204020303" pitchFamily="34" charset="0"/>
              </a:rPr>
              <a:t>After you have determined that the client is a good candidate, give him or her a brief, basic overview, including the variables affecting treatment.</a:t>
            </a:r>
          </a:p>
          <a:p>
            <a:r>
              <a:rPr lang="en-US" dirty="0">
                <a:latin typeface="Futura PT Book" panose="020B0502020204020303" pitchFamily="34" charset="0"/>
              </a:rPr>
              <a:t> It is important that the client understand the impact on the number of treatments needed,  In particular, make sure the client understands what to expect and costs </a:t>
            </a:r>
          </a:p>
          <a:p>
            <a:r>
              <a:rPr lang="en-US" dirty="0">
                <a:latin typeface="Futura PT Book" panose="020B0502020204020303" pitchFamily="34" charset="0"/>
              </a:rPr>
              <a:t>Discuss post-treatment considerations and the fact that there may be increased discomfort if the procedure is performed just before or during menstruation.</a:t>
            </a:r>
          </a:p>
          <a:p>
            <a:r>
              <a:rPr lang="en-US" dirty="0">
                <a:latin typeface="Futura PT Book" panose="020B0502020204020303" pitchFamily="34" charset="0"/>
              </a:rPr>
              <a:t> Inform the client of the risks of hyperpigmentation for a particular skin type and in relation to the device being used.</a:t>
            </a:r>
          </a:p>
          <a:p>
            <a:r>
              <a:rPr lang="en-US" dirty="0">
                <a:latin typeface="Futura PT Book" panose="020B0502020204020303" pitchFamily="34" charset="0"/>
              </a:rPr>
              <a:t> Clients may have questions about information that they have researched on the Internet or read about in magazines. Your role is to debunk the inaccurate or misleading information.</a:t>
            </a:r>
          </a:p>
        </p:txBody>
      </p:sp>
    </p:spTree>
    <p:extLst>
      <p:ext uri="{BB962C8B-B14F-4D97-AF65-F5344CB8AC3E}">
        <p14:creationId xmlns:p14="http://schemas.microsoft.com/office/powerpoint/2010/main" val="2543453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2E9BB-FD1A-B803-F2C5-DD2A6D288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0" dirty="0">
                <a:effectLst/>
                <a:latin typeface="Futura PT Demi" panose="020B0702020204020303" pitchFamily="34" charset="0"/>
              </a:rPr>
              <a:t>An Exposure Incident: Contact with Blood or Body Fluid</a:t>
            </a:r>
            <a:endParaRPr lang="en-US" dirty="0">
              <a:latin typeface="Futura PT Demi" panose="020B07020202040203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8821A8-0DA1-D2B4-7357-50432FC479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5471" y="3429000"/>
            <a:ext cx="7234930" cy="2701987"/>
          </a:xfrm>
        </p:spPr>
        <p:txBody>
          <a:bodyPr/>
          <a:lstStyle/>
          <a:p>
            <a:pPr marL="0" indent="0">
              <a:buNone/>
            </a:pPr>
            <a:r>
              <a:rPr lang="en-US" b="1" i="0" dirty="0">
                <a:solidFill>
                  <a:srgbClr val="A21D22"/>
                </a:solidFill>
                <a:effectLst/>
                <a:latin typeface="Futura PT Book" panose="020B0502020204020303" pitchFamily="34" charset="0"/>
              </a:rPr>
              <a:t>You should never perform a service on any client who comes in with an open wound, a rash, or an abrasion</a:t>
            </a:r>
            <a:r>
              <a:rPr lang="en-US" b="1" dirty="0">
                <a:solidFill>
                  <a:srgbClr val="A21D22"/>
                </a:solidFill>
                <a:latin typeface="Futura PT Book" panose="020B0502020204020303" pitchFamily="34" charset="0"/>
              </a:rPr>
              <a:t>!!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D127D7-6737-78E2-7841-5BC481EBD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870" y="2468880"/>
            <a:ext cx="3053601" cy="241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435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D831D-1207-D269-0D87-CCBA21C0D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071" y="148954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A21D22"/>
                </a:solidFill>
                <a:latin typeface="Futura PT Demi" panose="020B0702020204020303" pitchFamily="34" charset="0"/>
              </a:rPr>
              <a:t>Contraindications</a:t>
            </a:r>
            <a:r>
              <a:rPr lang="en-US" dirty="0">
                <a:solidFill>
                  <a:srgbClr val="A21D22"/>
                </a:solidFill>
                <a:latin typeface="Futura PT Demi" panose="020B0702020204020303" pitchFamily="34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A3CBB-AF93-61EE-8AEB-3D1E1B792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071" y="1689016"/>
            <a:ext cx="5867400" cy="4351338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Pacemakers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People with epilepsy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People sensitive to light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Clients who suffer severe Migraines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Braces ( avoid the teeth area 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Metal implants on the face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Over the Thyroid gland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Over Eyeballs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Sores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Cold Sores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202122"/>
                </a:solidFill>
                <a:effectLst/>
                <a:latin typeface="Futura PT Book" panose="020B0502020204020303" pitchFamily="34" charset="0"/>
              </a:rPr>
              <a:t>Infectious skin conditions 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1B09F3-CDB8-FBB1-63AA-3F67BCAFD685}"/>
              </a:ext>
            </a:extLst>
          </p:cNvPr>
          <p:cNvSpPr txBox="1"/>
          <p:nvPr/>
        </p:nvSpPr>
        <p:spPr>
          <a:xfrm>
            <a:off x="5624871" y="1368104"/>
            <a:ext cx="5384800" cy="4993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rgbClr val="202122"/>
                </a:solidFill>
                <a:latin typeface="Futura PT Book" panose="020B0502020204020303" pitchFamily="34" charset="0"/>
              </a:rPr>
              <a:t>Couperouse</a:t>
            </a: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 Skin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Varicose Veins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Cancer patients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Lupus or any autoimmune skin disorders like eczema or psoriasis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Open bleeding cuts and wounds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Accutane or intra oral photosensitizing medications until cleared by a doctor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After Chemical peels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After waxing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After any deep tissue invading procedure 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Pregnancy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Keloid Scaring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02122"/>
                </a:solidFill>
                <a:latin typeface="Futura PT Book" panose="020B0502020204020303" pitchFamily="34" charset="0"/>
              </a:rPr>
              <a:t>Skin Cancer </a:t>
            </a:r>
          </a:p>
        </p:txBody>
      </p:sp>
    </p:spTree>
    <p:extLst>
      <p:ext uri="{BB962C8B-B14F-4D97-AF65-F5344CB8AC3E}">
        <p14:creationId xmlns:p14="http://schemas.microsoft.com/office/powerpoint/2010/main" val="4077220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3d945b6-3f08-4700-b899-afa79fd95b2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6C27CCBE1B244AA5E846FE6F95D24D" ma:contentTypeVersion="12" ma:contentTypeDescription="Create a new document." ma:contentTypeScope="" ma:versionID="29cd02682e186c52768e0dd60db823b2">
  <xsd:schema xmlns:xsd="http://www.w3.org/2001/XMLSchema" xmlns:xs="http://www.w3.org/2001/XMLSchema" xmlns:p="http://schemas.microsoft.com/office/2006/metadata/properties" xmlns:ns3="23d945b6-3f08-4700-b899-afa79fd95b21" xmlns:ns4="8b1b5d6e-8ce8-415c-8b4e-50bf39ecb659" targetNamespace="http://schemas.microsoft.com/office/2006/metadata/properties" ma:root="true" ma:fieldsID="95fbcd58678d27f61f2f099ad4b4cfec" ns3:_="" ns4:_="">
    <xsd:import namespace="23d945b6-3f08-4700-b899-afa79fd95b21"/>
    <xsd:import namespace="8b1b5d6e-8ce8-415c-8b4e-50bf39ecb65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d945b6-3f08-4700-b899-afa79fd95b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1b5d6e-8ce8-415c-8b4e-50bf39ecb659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  <ds:schemaRef ds:uri="23d945b6-3f08-4700-b899-afa79fd95b21"/>
    <ds:schemaRef ds:uri="8b1b5d6e-8ce8-415c-8b4e-50bf39ecb659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EA50CEB-F123-4F59-A0D4-E99E0ABE67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d945b6-3f08-4700-b899-afa79fd95b21"/>
    <ds:schemaRef ds:uri="8b1b5d6e-8ce8-415c-8b4e-50bf39ecb6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8679</TotalTime>
  <Words>564</Words>
  <Application>Microsoft Office PowerPoint</Application>
  <PresentationFormat>Widescreen</PresentationFormat>
  <Paragraphs>53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Consultation</vt:lpstr>
      <vt:lpstr>An Exposure Incident: Contact with Blood or Body Fluid</vt:lpstr>
      <vt:lpstr>Contraindications 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240</cp:revision>
  <dcterms:created xsi:type="dcterms:W3CDTF">2020-02-19T20:43:13Z</dcterms:created>
  <dcterms:modified xsi:type="dcterms:W3CDTF">2023-03-28T17:35:16Z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0x010100376C27CCBE1B244AA5E846FE6F95D24D</vt:lpwstr>
  </property>
</Properties>
</file>