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84" r:id="rId5"/>
    <p:sldMasterId id="2147483696" r:id="rId6"/>
  </p:sldMasterIdLst>
  <p:notesMasterIdLst>
    <p:notesMasterId r:id="rId20"/>
  </p:notesMasterIdLst>
  <p:sldIdLst>
    <p:sldId id="256" r:id="rId7"/>
    <p:sldId id="266" r:id="rId8"/>
    <p:sldId id="437" r:id="rId9"/>
    <p:sldId id="438" r:id="rId10"/>
    <p:sldId id="439" r:id="rId11"/>
    <p:sldId id="440" r:id="rId12"/>
    <p:sldId id="441" r:id="rId13"/>
    <p:sldId id="442" r:id="rId14"/>
    <p:sldId id="443" r:id="rId15"/>
    <p:sldId id="444" r:id="rId16"/>
    <p:sldId id="445" r:id="rId17"/>
    <p:sldId id="446" r:id="rId18"/>
    <p:sldId id="436"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446C"/>
    <a:srgbClr val="A21D22"/>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brielle Heard" userId="a23652754f5ddebd" providerId="LiveId" clId="{28A131B4-E50E-48FD-9146-952E5061A22D}"/>
    <pc:docChg chg="undo custSel modSld">
      <pc:chgData name="Gabrielle Heard" userId="a23652754f5ddebd" providerId="LiveId" clId="{28A131B4-E50E-48FD-9146-952E5061A22D}" dt="2023-01-15T05:56:40.775" v="25" actId="1076"/>
      <pc:docMkLst>
        <pc:docMk/>
      </pc:docMkLst>
      <pc:sldChg chg="modSp mod">
        <pc:chgData name="Gabrielle Heard" userId="a23652754f5ddebd" providerId="LiveId" clId="{28A131B4-E50E-48FD-9146-952E5061A22D}" dt="2023-01-15T05:56:40.775" v="25" actId="1076"/>
        <pc:sldMkLst>
          <pc:docMk/>
          <pc:sldMk cId="2522135518" sldId="256"/>
        </pc:sldMkLst>
        <pc:spChg chg="mod">
          <ac:chgData name="Gabrielle Heard" userId="a23652754f5ddebd" providerId="LiveId" clId="{28A131B4-E50E-48FD-9146-952E5061A22D}" dt="2023-01-15T05:56:40.775" v="25" actId="1076"/>
          <ac:spMkLst>
            <pc:docMk/>
            <pc:sldMk cId="2522135518" sldId="256"/>
            <ac:spMk id="6" creationId="{B6B0FF35-15E1-491E-9CC6-4079E0FE3884}"/>
          </ac:spMkLst>
        </pc:spChg>
        <pc:picChg chg="mod">
          <ac:chgData name="Gabrielle Heard" userId="a23652754f5ddebd" providerId="LiveId" clId="{28A131B4-E50E-48FD-9146-952E5061A22D}" dt="2023-01-15T05:56:38.550" v="24" actId="1076"/>
          <ac:picMkLst>
            <pc:docMk/>
            <pc:sldMk cId="2522135518" sldId="256"/>
            <ac:picMk id="10" creationId="{F0ED0CAB-5273-423F-A29D-7827CF79438D}"/>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885652-CDF7-447B-8A90-D45B4AF1A9B2}"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DD668E1-A194-46F1-90BB-881A91881E0C}">
      <dgm:prSet/>
      <dgm:spPr/>
      <dgm:t>
        <a:bodyPr/>
        <a:lstStyle/>
        <a:p>
          <a:r>
            <a:rPr lang="en-US" dirty="0"/>
            <a:t>How other body systems are integrally linked with the integumentary system are being revealed as researchers look for new ways to treat chronic diseases and disorders, work on anti-aging efforts, and battle cancer. Estheticians must commit to being lifelong learners. Clients value an esthetician’s comprehensive understanding of the skin in general</a:t>
          </a:r>
        </a:p>
      </dgm:t>
    </dgm:pt>
    <dgm:pt modelId="{CBF9D979-D071-4844-AEED-7033FDD7D090}" type="parTrans" cxnId="{10D7CF14-C5D3-407B-A6D1-BF114B32BCA0}">
      <dgm:prSet/>
      <dgm:spPr/>
      <dgm:t>
        <a:bodyPr/>
        <a:lstStyle/>
        <a:p>
          <a:endParaRPr lang="en-US"/>
        </a:p>
      </dgm:t>
    </dgm:pt>
    <dgm:pt modelId="{E1F52EFB-86D6-4C36-91B7-943EEEEE1B34}" type="sibTrans" cxnId="{10D7CF14-C5D3-407B-A6D1-BF114B32BCA0}">
      <dgm:prSet/>
      <dgm:spPr/>
      <dgm:t>
        <a:bodyPr/>
        <a:lstStyle/>
        <a:p>
          <a:endParaRPr lang="en-US"/>
        </a:p>
      </dgm:t>
    </dgm:pt>
    <dgm:pt modelId="{2DB95E09-AFE1-453D-AB3D-EDD0E8EB3786}">
      <dgm:prSet/>
      <dgm:spPr/>
      <dgm:t>
        <a:bodyPr/>
        <a:lstStyle/>
        <a:p>
          <a:r>
            <a:rPr lang="en-US"/>
            <a:t>You can make personalized treatment recommendations and prescribe a home care regimen that will help keep the skin healthy and vibrant. By educating clients, estheticians are sharing their knowl-edge and expertise. An esthetician’s primary focus is on preserving, protecting, and nourishing the skin.</a:t>
          </a:r>
        </a:p>
      </dgm:t>
    </dgm:pt>
    <dgm:pt modelId="{21635D7A-4A24-4CA8-9F3E-9A2AE9E70226}" type="parTrans" cxnId="{61C74845-4D6C-4572-B6F0-9D358F688055}">
      <dgm:prSet/>
      <dgm:spPr/>
      <dgm:t>
        <a:bodyPr/>
        <a:lstStyle/>
        <a:p>
          <a:endParaRPr lang="en-US"/>
        </a:p>
      </dgm:t>
    </dgm:pt>
    <dgm:pt modelId="{06D8208B-C11E-4D3F-A7CE-7F37A818D51F}" type="sibTrans" cxnId="{61C74845-4D6C-4572-B6F0-9D358F688055}">
      <dgm:prSet/>
      <dgm:spPr/>
      <dgm:t>
        <a:bodyPr/>
        <a:lstStyle/>
        <a:p>
          <a:endParaRPr lang="en-US"/>
        </a:p>
      </dgm:t>
    </dgm:pt>
    <dgm:pt modelId="{4E8ABB92-B070-497A-BCF6-6026F2D48B73}" type="pres">
      <dgm:prSet presAssocID="{8D885652-CDF7-447B-8A90-D45B4AF1A9B2}" presName="vert0" presStyleCnt="0">
        <dgm:presLayoutVars>
          <dgm:dir/>
          <dgm:animOne val="branch"/>
          <dgm:animLvl val="lvl"/>
        </dgm:presLayoutVars>
      </dgm:prSet>
      <dgm:spPr/>
    </dgm:pt>
    <dgm:pt modelId="{E27A387F-6C32-4A04-9925-129B6F264401}" type="pres">
      <dgm:prSet presAssocID="{2DD668E1-A194-46F1-90BB-881A91881E0C}" presName="thickLine" presStyleLbl="alignNode1" presStyleIdx="0" presStyleCnt="2"/>
      <dgm:spPr/>
    </dgm:pt>
    <dgm:pt modelId="{7B4A8152-FA70-4E13-846D-85AA91D1BBB9}" type="pres">
      <dgm:prSet presAssocID="{2DD668E1-A194-46F1-90BB-881A91881E0C}" presName="horz1" presStyleCnt="0"/>
      <dgm:spPr/>
    </dgm:pt>
    <dgm:pt modelId="{237212F5-339B-412F-864F-42D7DDB1E2E0}" type="pres">
      <dgm:prSet presAssocID="{2DD668E1-A194-46F1-90BB-881A91881E0C}" presName="tx1" presStyleLbl="revTx" presStyleIdx="0" presStyleCnt="2"/>
      <dgm:spPr/>
    </dgm:pt>
    <dgm:pt modelId="{102AB457-B44C-4DC2-9623-8C2A54433A34}" type="pres">
      <dgm:prSet presAssocID="{2DD668E1-A194-46F1-90BB-881A91881E0C}" presName="vert1" presStyleCnt="0"/>
      <dgm:spPr/>
    </dgm:pt>
    <dgm:pt modelId="{5BE016DD-A0C2-46D3-9BCF-7E4119A591A0}" type="pres">
      <dgm:prSet presAssocID="{2DB95E09-AFE1-453D-AB3D-EDD0E8EB3786}" presName="thickLine" presStyleLbl="alignNode1" presStyleIdx="1" presStyleCnt="2"/>
      <dgm:spPr/>
    </dgm:pt>
    <dgm:pt modelId="{E752D867-F031-4F7E-9F60-342ABBDB3C3E}" type="pres">
      <dgm:prSet presAssocID="{2DB95E09-AFE1-453D-AB3D-EDD0E8EB3786}" presName="horz1" presStyleCnt="0"/>
      <dgm:spPr/>
    </dgm:pt>
    <dgm:pt modelId="{61B7233D-BF63-4ACD-8C2B-3B037FDFB539}" type="pres">
      <dgm:prSet presAssocID="{2DB95E09-AFE1-453D-AB3D-EDD0E8EB3786}" presName="tx1" presStyleLbl="revTx" presStyleIdx="1" presStyleCnt="2"/>
      <dgm:spPr/>
    </dgm:pt>
    <dgm:pt modelId="{E8438EEF-4723-41B7-BADC-41AC95BB0ED0}" type="pres">
      <dgm:prSet presAssocID="{2DB95E09-AFE1-453D-AB3D-EDD0E8EB3786}" presName="vert1" presStyleCnt="0"/>
      <dgm:spPr/>
    </dgm:pt>
  </dgm:ptLst>
  <dgm:cxnLst>
    <dgm:cxn modelId="{10D7CF14-C5D3-407B-A6D1-BF114B32BCA0}" srcId="{8D885652-CDF7-447B-8A90-D45B4AF1A9B2}" destId="{2DD668E1-A194-46F1-90BB-881A91881E0C}" srcOrd="0" destOrd="0" parTransId="{CBF9D979-D071-4844-AEED-7033FDD7D090}" sibTransId="{E1F52EFB-86D6-4C36-91B7-943EEEEE1B34}"/>
    <dgm:cxn modelId="{61C74845-4D6C-4572-B6F0-9D358F688055}" srcId="{8D885652-CDF7-447B-8A90-D45B4AF1A9B2}" destId="{2DB95E09-AFE1-453D-AB3D-EDD0E8EB3786}" srcOrd="1" destOrd="0" parTransId="{21635D7A-4A24-4CA8-9F3E-9A2AE9E70226}" sibTransId="{06D8208B-C11E-4D3F-A7CE-7F37A818D51F}"/>
    <dgm:cxn modelId="{7DF5FC76-3D67-42C8-AE9B-E04682A6ACAF}" type="presOf" srcId="{2DB95E09-AFE1-453D-AB3D-EDD0E8EB3786}" destId="{61B7233D-BF63-4ACD-8C2B-3B037FDFB539}" srcOrd="0" destOrd="0" presId="urn:microsoft.com/office/officeart/2008/layout/LinedList"/>
    <dgm:cxn modelId="{A77EB7AC-F81E-4342-A60C-0A33867D0D65}" type="presOf" srcId="{2DD668E1-A194-46F1-90BB-881A91881E0C}" destId="{237212F5-339B-412F-864F-42D7DDB1E2E0}" srcOrd="0" destOrd="0" presId="urn:microsoft.com/office/officeart/2008/layout/LinedList"/>
    <dgm:cxn modelId="{824F55DA-EF8E-43AB-AE6E-B91B892B4822}" type="presOf" srcId="{8D885652-CDF7-447B-8A90-D45B4AF1A9B2}" destId="{4E8ABB92-B070-497A-BCF6-6026F2D48B73}" srcOrd="0" destOrd="0" presId="urn:microsoft.com/office/officeart/2008/layout/LinedList"/>
    <dgm:cxn modelId="{F58759B8-96BF-4EDE-825A-C7DD94715977}" type="presParOf" srcId="{4E8ABB92-B070-497A-BCF6-6026F2D48B73}" destId="{E27A387F-6C32-4A04-9925-129B6F264401}" srcOrd="0" destOrd="0" presId="urn:microsoft.com/office/officeart/2008/layout/LinedList"/>
    <dgm:cxn modelId="{E9A69C15-5A74-4AB4-BF91-81F45CE87616}" type="presParOf" srcId="{4E8ABB92-B070-497A-BCF6-6026F2D48B73}" destId="{7B4A8152-FA70-4E13-846D-85AA91D1BBB9}" srcOrd="1" destOrd="0" presId="urn:microsoft.com/office/officeart/2008/layout/LinedList"/>
    <dgm:cxn modelId="{D61C3194-0555-4DE5-AFD1-2A9ED16911A0}" type="presParOf" srcId="{7B4A8152-FA70-4E13-846D-85AA91D1BBB9}" destId="{237212F5-339B-412F-864F-42D7DDB1E2E0}" srcOrd="0" destOrd="0" presId="urn:microsoft.com/office/officeart/2008/layout/LinedList"/>
    <dgm:cxn modelId="{8D25AC5B-D8FB-4397-95A8-B8225B7B1706}" type="presParOf" srcId="{7B4A8152-FA70-4E13-846D-85AA91D1BBB9}" destId="{102AB457-B44C-4DC2-9623-8C2A54433A34}" srcOrd="1" destOrd="0" presId="urn:microsoft.com/office/officeart/2008/layout/LinedList"/>
    <dgm:cxn modelId="{2EDDD71F-6330-41DD-A65A-AF824EC1A17C}" type="presParOf" srcId="{4E8ABB92-B070-497A-BCF6-6026F2D48B73}" destId="{5BE016DD-A0C2-46D3-9BCF-7E4119A591A0}" srcOrd="2" destOrd="0" presId="urn:microsoft.com/office/officeart/2008/layout/LinedList"/>
    <dgm:cxn modelId="{C37B9442-DCE5-468A-8796-E3EFE8DE4D12}" type="presParOf" srcId="{4E8ABB92-B070-497A-BCF6-6026F2D48B73}" destId="{E752D867-F031-4F7E-9F60-342ABBDB3C3E}" srcOrd="3" destOrd="0" presId="urn:microsoft.com/office/officeart/2008/layout/LinedList"/>
    <dgm:cxn modelId="{FDF5216A-5799-4BE2-BA83-65AC729F3602}" type="presParOf" srcId="{E752D867-F031-4F7E-9F60-342ABBDB3C3E}" destId="{61B7233D-BF63-4ACD-8C2B-3B037FDFB539}" srcOrd="0" destOrd="0" presId="urn:microsoft.com/office/officeart/2008/layout/LinedList"/>
    <dgm:cxn modelId="{82DF8F9E-C1B3-4289-A035-A2E8F611B97C}" type="presParOf" srcId="{E752D867-F031-4F7E-9F60-342ABBDB3C3E}" destId="{E8438EEF-4723-41B7-BADC-41AC95BB0ED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67821FD-66F3-4B41-8026-5C831EDB831F}" type="doc">
      <dgm:prSet loTypeId="urn:microsoft.com/office/officeart/2008/layout/LinedList" loCatId="list" qsTypeId="urn:microsoft.com/office/officeart/2005/8/quickstyle/simple5" qsCatId="simple" csTypeId="urn:microsoft.com/office/officeart/2005/8/colors/accent2_2" csCatId="accent2"/>
      <dgm:spPr/>
      <dgm:t>
        <a:bodyPr/>
        <a:lstStyle/>
        <a:p>
          <a:endParaRPr lang="en-US"/>
        </a:p>
      </dgm:t>
    </dgm:pt>
    <dgm:pt modelId="{E48312C3-4B2A-49AE-95EF-311078A9E27D}">
      <dgm:prSet/>
      <dgm:spPr/>
      <dgm:t>
        <a:bodyPr/>
        <a:lstStyle/>
        <a:p>
          <a:r>
            <a:rPr lang="en-US"/>
            <a:t>The complexity of the skin is astonishing. The layers, components, and functions all work with other body systems to protect and regulate the skin and other parts of the body.</a:t>
          </a:r>
        </a:p>
      </dgm:t>
    </dgm:pt>
    <dgm:pt modelId="{A7C8FC29-A3D9-49D3-9900-59C7EAF6F21F}" type="parTrans" cxnId="{49DC1231-377E-4611-A298-A9D8137EC49D}">
      <dgm:prSet/>
      <dgm:spPr/>
      <dgm:t>
        <a:bodyPr/>
        <a:lstStyle/>
        <a:p>
          <a:endParaRPr lang="en-US"/>
        </a:p>
      </dgm:t>
    </dgm:pt>
    <dgm:pt modelId="{084018E6-0D9E-4F77-A8AB-0E4A78DABE77}" type="sibTrans" cxnId="{49DC1231-377E-4611-A298-A9D8137EC49D}">
      <dgm:prSet/>
      <dgm:spPr/>
      <dgm:t>
        <a:bodyPr/>
        <a:lstStyle/>
        <a:p>
          <a:endParaRPr lang="en-US"/>
        </a:p>
      </dgm:t>
    </dgm:pt>
    <dgm:pt modelId="{C202BD9D-69EE-4265-8E74-915209DAB9BC}">
      <dgm:prSet/>
      <dgm:spPr/>
      <dgm:t>
        <a:bodyPr/>
        <a:lstStyle/>
        <a:p>
          <a:r>
            <a:rPr lang="en-US"/>
            <a:t>The study of skin physiology and histology includes learning about the aging process as well as interpreting the effects of ultraviolet (UV) damage, hormonal influences, and nutrition on skin health. Each of these factors affect the skin’s health and appearance.</a:t>
          </a:r>
        </a:p>
      </dgm:t>
    </dgm:pt>
    <dgm:pt modelId="{A0A8E361-39AF-44B3-8470-088259530103}" type="parTrans" cxnId="{BB7FB6D9-B3A7-4C09-8605-E41CC6C5FE6E}">
      <dgm:prSet/>
      <dgm:spPr/>
      <dgm:t>
        <a:bodyPr/>
        <a:lstStyle/>
        <a:p>
          <a:endParaRPr lang="en-US"/>
        </a:p>
      </dgm:t>
    </dgm:pt>
    <dgm:pt modelId="{42C545E2-B8CF-4A6A-88CC-5F79714FD283}" type="sibTrans" cxnId="{BB7FB6D9-B3A7-4C09-8605-E41CC6C5FE6E}">
      <dgm:prSet/>
      <dgm:spPr/>
      <dgm:t>
        <a:bodyPr/>
        <a:lstStyle/>
        <a:p>
          <a:endParaRPr lang="en-US"/>
        </a:p>
      </dgm:t>
    </dgm:pt>
    <dgm:pt modelId="{2546F392-C8B1-48EE-9AE2-08A2AFA8EF51}">
      <dgm:prSet/>
      <dgm:spPr/>
      <dgm:t>
        <a:bodyPr/>
        <a:lstStyle/>
        <a:p>
          <a:r>
            <a:rPr lang="en-US"/>
            <a:t>There is much to study about the body’s largest organ and how to best maintain its optimum health and with a deeper understanding, the skin therapist can confidently treat this sophisticated system.</a:t>
          </a:r>
        </a:p>
      </dgm:t>
    </dgm:pt>
    <dgm:pt modelId="{42D0DE23-3191-4E66-9895-14918D851D4A}" type="parTrans" cxnId="{6CACC31F-932B-4FCD-A427-28D195F558D6}">
      <dgm:prSet/>
      <dgm:spPr/>
      <dgm:t>
        <a:bodyPr/>
        <a:lstStyle/>
        <a:p>
          <a:endParaRPr lang="en-US"/>
        </a:p>
      </dgm:t>
    </dgm:pt>
    <dgm:pt modelId="{3C84A91A-E158-4D93-92AE-C217442413FF}" type="sibTrans" cxnId="{6CACC31F-932B-4FCD-A427-28D195F558D6}">
      <dgm:prSet/>
      <dgm:spPr/>
      <dgm:t>
        <a:bodyPr/>
        <a:lstStyle/>
        <a:p>
          <a:endParaRPr lang="en-US"/>
        </a:p>
      </dgm:t>
    </dgm:pt>
    <dgm:pt modelId="{62A17494-0C76-4C76-A327-FB1A48795919}" type="pres">
      <dgm:prSet presAssocID="{C67821FD-66F3-4B41-8026-5C831EDB831F}" presName="vert0" presStyleCnt="0">
        <dgm:presLayoutVars>
          <dgm:dir/>
          <dgm:animOne val="branch"/>
          <dgm:animLvl val="lvl"/>
        </dgm:presLayoutVars>
      </dgm:prSet>
      <dgm:spPr/>
    </dgm:pt>
    <dgm:pt modelId="{2B6BBC6F-7C1A-4CAC-A48D-5F40E017BD0C}" type="pres">
      <dgm:prSet presAssocID="{E48312C3-4B2A-49AE-95EF-311078A9E27D}" presName="thickLine" presStyleLbl="alignNode1" presStyleIdx="0" presStyleCnt="3"/>
      <dgm:spPr/>
    </dgm:pt>
    <dgm:pt modelId="{BE4D112D-2D5A-4701-A469-FC10FFF38430}" type="pres">
      <dgm:prSet presAssocID="{E48312C3-4B2A-49AE-95EF-311078A9E27D}" presName="horz1" presStyleCnt="0"/>
      <dgm:spPr/>
    </dgm:pt>
    <dgm:pt modelId="{EE8BB873-82EF-48F1-941D-DE0C7AD85D76}" type="pres">
      <dgm:prSet presAssocID="{E48312C3-4B2A-49AE-95EF-311078A9E27D}" presName="tx1" presStyleLbl="revTx" presStyleIdx="0" presStyleCnt="3"/>
      <dgm:spPr/>
    </dgm:pt>
    <dgm:pt modelId="{7483F88E-B071-4BB1-914A-E125E2F6B77B}" type="pres">
      <dgm:prSet presAssocID="{E48312C3-4B2A-49AE-95EF-311078A9E27D}" presName="vert1" presStyleCnt="0"/>
      <dgm:spPr/>
    </dgm:pt>
    <dgm:pt modelId="{F40B244D-9EC3-4FA4-B089-50B3BFFC811E}" type="pres">
      <dgm:prSet presAssocID="{C202BD9D-69EE-4265-8E74-915209DAB9BC}" presName="thickLine" presStyleLbl="alignNode1" presStyleIdx="1" presStyleCnt="3"/>
      <dgm:spPr/>
    </dgm:pt>
    <dgm:pt modelId="{8426D4BA-BFDD-4217-BD73-1A674FC67316}" type="pres">
      <dgm:prSet presAssocID="{C202BD9D-69EE-4265-8E74-915209DAB9BC}" presName="horz1" presStyleCnt="0"/>
      <dgm:spPr/>
    </dgm:pt>
    <dgm:pt modelId="{D440D8CB-83F2-4300-910F-7A4A9A10A667}" type="pres">
      <dgm:prSet presAssocID="{C202BD9D-69EE-4265-8E74-915209DAB9BC}" presName="tx1" presStyleLbl="revTx" presStyleIdx="1" presStyleCnt="3"/>
      <dgm:spPr/>
    </dgm:pt>
    <dgm:pt modelId="{802DAC03-6610-4823-9C4E-E87657F6E7C3}" type="pres">
      <dgm:prSet presAssocID="{C202BD9D-69EE-4265-8E74-915209DAB9BC}" presName="vert1" presStyleCnt="0"/>
      <dgm:spPr/>
    </dgm:pt>
    <dgm:pt modelId="{1D3D1950-AAAC-4007-8FDC-2B1F0485BD10}" type="pres">
      <dgm:prSet presAssocID="{2546F392-C8B1-48EE-9AE2-08A2AFA8EF51}" presName="thickLine" presStyleLbl="alignNode1" presStyleIdx="2" presStyleCnt="3"/>
      <dgm:spPr/>
    </dgm:pt>
    <dgm:pt modelId="{4CE79389-C081-471A-A04E-B05521047368}" type="pres">
      <dgm:prSet presAssocID="{2546F392-C8B1-48EE-9AE2-08A2AFA8EF51}" presName="horz1" presStyleCnt="0"/>
      <dgm:spPr/>
    </dgm:pt>
    <dgm:pt modelId="{99A9E879-21E6-43A3-A0A9-0B837A5E1E64}" type="pres">
      <dgm:prSet presAssocID="{2546F392-C8B1-48EE-9AE2-08A2AFA8EF51}" presName="tx1" presStyleLbl="revTx" presStyleIdx="2" presStyleCnt="3"/>
      <dgm:spPr/>
    </dgm:pt>
    <dgm:pt modelId="{30B904CB-A114-483D-9317-249FF52127B3}" type="pres">
      <dgm:prSet presAssocID="{2546F392-C8B1-48EE-9AE2-08A2AFA8EF51}" presName="vert1" presStyleCnt="0"/>
      <dgm:spPr/>
    </dgm:pt>
  </dgm:ptLst>
  <dgm:cxnLst>
    <dgm:cxn modelId="{6CACC31F-932B-4FCD-A427-28D195F558D6}" srcId="{C67821FD-66F3-4B41-8026-5C831EDB831F}" destId="{2546F392-C8B1-48EE-9AE2-08A2AFA8EF51}" srcOrd="2" destOrd="0" parTransId="{42D0DE23-3191-4E66-9895-14918D851D4A}" sibTransId="{3C84A91A-E158-4D93-92AE-C217442413FF}"/>
    <dgm:cxn modelId="{B4150727-19FE-49D0-BC08-38C998BEACAE}" type="presOf" srcId="{C67821FD-66F3-4B41-8026-5C831EDB831F}" destId="{62A17494-0C76-4C76-A327-FB1A48795919}" srcOrd="0" destOrd="0" presId="urn:microsoft.com/office/officeart/2008/layout/LinedList"/>
    <dgm:cxn modelId="{49DC1231-377E-4611-A298-A9D8137EC49D}" srcId="{C67821FD-66F3-4B41-8026-5C831EDB831F}" destId="{E48312C3-4B2A-49AE-95EF-311078A9E27D}" srcOrd="0" destOrd="0" parTransId="{A7C8FC29-A3D9-49D3-9900-59C7EAF6F21F}" sibTransId="{084018E6-0D9E-4F77-A8AB-0E4A78DABE77}"/>
    <dgm:cxn modelId="{81F12568-DCA7-4001-ACDB-3198642248D8}" type="presOf" srcId="{C202BD9D-69EE-4265-8E74-915209DAB9BC}" destId="{D440D8CB-83F2-4300-910F-7A4A9A10A667}" srcOrd="0" destOrd="0" presId="urn:microsoft.com/office/officeart/2008/layout/LinedList"/>
    <dgm:cxn modelId="{0D157555-23DA-4A3C-A09B-F34A38907751}" type="presOf" srcId="{2546F392-C8B1-48EE-9AE2-08A2AFA8EF51}" destId="{99A9E879-21E6-43A3-A0A9-0B837A5E1E64}" srcOrd="0" destOrd="0" presId="urn:microsoft.com/office/officeart/2008/layout/LinedList"/>
    <dgm:cxn modelId="{BB7FB6D9-B3A7-4C09-8605-E41CC6C5FE6E}" srcId="{C67821FD-66F3-4B41-8026-5C831EDB831F}" destId="{C202BD9D-69EE-4265-8E74-915209DAB9BC}" srcOrd="1" destOrd="0" parTransId="{A0A8E361-39AF-44B3-8470-088259530103}" sibTransId="{42C545E2-B8CF-4A6A-88CC-5F79714FD283}"/>
    <dgm:cxn modelId="{190154E1-EB0F-42E4-8803-452961384FCE}" type="presOf" srcId="{E48312C3-4B2A-49AE-95EF-311078A9E27D}" destId="{EE8BB873-82EF-48F1-941D-DE0C7AD85D76}" srcOrd="0" destOrd="0" presId="urn:microsoft.com/office/officeart/2008/layout/LinedList"/>
    <dgm:cxn modelId="{EEA854EE-43BC-4853-B9C1-FD72DBF80859}" type="presParOf" srcId="{62A17494-0C76-4C76-A327-FB1A48795919}" destId="{2B6BBC6F-7C1A-4CAC-A48D-5F40E017BD0C}" srcOrd="0" destOrd="0" presId="urn:microsoft.com/office/officeart/2008/layout/LinedList"/>
    <dgm:cxn modelId="{58FAF76C-B3A4-4338-96C0-7A9597EECCA7}" type="presParOf" srcId="{62A17494-0C76-4C76-A327-FB1A48795919}" destId="{BE4D112D-2D5A-4701-A469-FC10FFF38430}" srcOrd="1" destOrd="0" presId="urn:microsoft.com/office/officeart/2008/layout/LinedList"/>
    <dgm:cxn modelId="{F9A4B595-7C1C-437B-8BF5-976074B2541E}" type="presParOf" srcId="{BE4D112D-2D5A-4701-A469-FC10FFF38430}" destId="{EE8BB873-82EF-48F1-941D-DE0C7AD85D76}" srcOrd="0" destOrd="0" presId="urn:microsoft.com/office/officeart/2008/layout/LinedList"/>
    <dgm:cxn modelId="{C30DF56E-B724-41F9-AC66-A75C3496AF4A}" type="presParOf" srcId="{BE4D112D-2D5A-4701-A469-FC10FFF38430}" destId="{7483F88E-B071-4BB1-914A-E125E2F6B77B}" srcOrd="1" destOrd="0" presId="urn:microsoft.com/office/officeart/2008/layout/LinedList"/>
    <dgm:cxn modelId="{A5CAD7CD-5006-4F7C-97F3-588D94200A55}" type="presParOf" srcId="{62A17494-0C76-4C76-A327-FB1A48795919}" destId="{F40B244D-9EC3-4FA4-B089-50B3BFFC811E}" srcOrd="2" destOrd="0" presId="urn:microsoft.com/office/officeart/2008/layout/LinedList"/>
    <dgm:cxn modelId="{734E98DF-8343-44F8-879E-F80F009BA1F0}" type="presParOf" srcId="{62A17494-0C76-4C76-A327-FB1A48795919}" destId="{8426D4BA-BFDD-4217-BD73-1A674FC67316}" srcOrd="3" destOrd="0" presId="urn:microsoft.com/office/officeart/2008/layout/LinedList"/>
    <dgm:cxn modelId="{41C4A430-4728-4024-9C2E-064B6F5902BE}" type="presParOf" srcId="{8426D4BA-BFDD-4217-BD73-1A674FC67316}" destId="{D440D8CB-83F2-4300-910F-7A4A9A10A667}" srcOrd="0" destOrd="0" presId="urn:microsoft.com/office/officeart/2008/layout/LinedList"/>
    <dgm:cxn modelId="{E8B62CE1-6C70-46A8-BCBC-13D28C30BA43}" type="presParOf" srcId="{8426D4BA-BFDD-4217-BD73-1A674FC67316}" destId="{802DAC03-6610-4823-9C4E-E87657F6E7C3}" srcOrd="1" destOrd="0" presId="urn:microsoft.com/office/officeart/2008/layout/LinedList"/>
    <dgm:cxn modelId="{FAE53D6B-BB8E-456A-8FC3-1888148E6F31}" type="presParOf" srcId="{62A17494-0C76-4C76-A327-FB1A48795919}" destId="{1D3D1950-AAAC-4007-8FDC-2B1F0485BD10}" srcOrd="4" destOrd="0" presId="urn:microsoft.com/office/officeart/2008/layout/LinedList"/>
    <dgm:cxn modelId="{2539D8EC-1E6E-44C7-8129-4560543E55B7}" type="presParOf" srcId="{62A17494-0C76-4C76-A327-FB1A48795919}" destId="{4CE79389-C081-471A-A04E-B05521047368}" srcOrd="5" destOrd="0" presId="urn:microsoft.com/office/officeart/2008/layout/LinedList"/>
    <dgm:cxn modelId="{7D0CD83D-7C54-478A-901F-D9602FE2FE4E}" type="presParOf" srcId="{4CE79389-C081-471A-A04E-B05521047368}" destId="{99A9E879-21E6-43A3-A0A9-0B837A5E1E64}" srcOrd="0" destOrd="0" presId="urn:microsoft.com/office/officeart/2008/layout/LinedList"/>
    <dgm:cxn modelId="{FA023DAA-C3C9-411A-BDCF-292878C6ED20}" type="presParOf" srcId="{4CE79389-C081-471A-A04E-B05521047368}" destId="{30B904CB-A114-483D-9317-249FF52127B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7A387F-6C32-4A04-9925-129B6F264401}">
      <dsp:nvSpPr>
        <dsp:cNvPr id="0" name=""/>
        <dsp:cNvSpPr/>
      </dsp:nvSpPr>
      <dsp:spPr>
        <a:xfrm>
          <a:off x="0" y="0"/>
          <a:ext cx="658648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7212F5-339B-412F-864F-42D7DDB1E2E0}">
      <dsp:nvSpPr>
        <dsp:cNvPr id="0" name=""/>
        <dsp:cNvSpPr/>
      </dsp:nvSpPr>
      <dsp:spPr>
        <a:xfrm>
          <a:off x="0" y="0"/>
          <a:ext cx="6586489" cy="18927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dirty="0"/>
            <a:t>How other body systems are integrally linked with the integumentary system are being revealed as researchers look for new ways to treat chronic diseases and disorders, work on anti-aging efforts, and battle cancer. Estheticians must commit to being lifelong learners. Clients value an esthetician’s comprehensive understanding of the skin in general</a:t>
          </a:r>
        </a:p>
      </dsp:txBody>
      <dsp:txXfrm>
        <a:off x="0" y="0"/>
        <a:ext cx="6586489" cy="1892709"/>
      </dsp:txXfrm>
    </dsp:sp>
    <dsp:sp modelId="{5BE016DD-A0C2-46D3-9BCF-7E4119A591A0}">
      <dsp:nvSpPr>
        <dsp:cNvPr id="0" name=""/>
        <dsp:cNvSpPr/>
      </dsp:nvSpPr>
      <dsp:spPr>
        <a:xfrm>
          <a:off x="0" y="1892709"/>
          <a:ext cx="658648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B7233D-BF63-4ACD-8C2B-3B037FDFB539}">
      <dsp:nvSpPr>
        <dsp:cNvPr id="0" name=""/>
        <dsp:cNvSpPr/>
      </dsp:nvSpPr>
      <dsp:spPr>
        <a:xfrm>
          <a:off x="0" y="1892709"/>
          <a:ext cx="6586489" cy="18927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You can make personalized treatment recommendations and prescribe a home care regimen that will help keep the skin healthy and vibrant. By educating clients, estheticians are sharing their knowl-edge and expertise. An esthetician’s primary focus is on preserving, protecting, and nourishing the skin.</a:t>
          </a:r>
        </a:p>
      </dsp:txBody>
      <dsp:txXfrm>
        <a:off x="0" y="1892709"/>
        <a:ext cx="6586489" cy="18927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6BBC6F-7C1A-4CAC-A48D-5F40E017BD0C}">
      <dsp:nvSpPr>
        <dsp:cNvPr id="0" name=""/>
        <dsp:cNvSpPr/>
      </dsp:nvSpPr>
      <dsp:spPr>
        <a:xfrm>
          <a:off x="0" y="1848"/>
          <a:ext cx="6586489"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EE8BB873-82EF-48F1-941D-DE0C7AD85D76}">
      <dsp:nvSpPr>
        <dsp:cNvPr id="0" name=""/>
        <dsp:cNvSpPr/>
      </dsp:nvSpPr>
      <dsp:spPr>
        <a:xfrm>
          <a:off x="0" y="1848"/>
          <a:ext cx="6586489" cy="1260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The complexity of the skin is astonishing. The layers, components, and functions all work with other body systems to protect and regulate the skin and other parts of the body.</a:t>
          </a:r>
        </a:p>
      </dsp:txBody>
      <dsp:txXfrm>
        <a:off x="0" y="1848"/>
        <a:ext cx="6586489" cy="1260574"/>
      </dsp:txXfrm>
    </dsp:sp>
    <dsp:sp modelId="{F40B244D-9EC3-4FA4-B089-50B3BFFC811E}">
      <dsp:nvSpPr>
        <dsp:cNvPr id="0" name=""/>
        <dsp:cNvSpPr/>
      </dsp:nvSpPr>
      <dsp:spPr>
        <a:xfrm>
          <a:off x="0" y="1262422"/>
          <a:ext cx="6586489"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D440D8CB-83F2-4300-910F-7A4A9A10A667}">
      <dsp:nvSpPr>
        <dsp:cNvPr id="0" name=""/>
        <dsp:cNvSpPr/>
      </dsp:nvSpPr>
      <dsp:spPr>
        <a:xfrm>
          <a:off x="0" y="1262422"/>
          <a:ext cx="6586489" cy="1260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The study of skin physiology and histology includes learning about the aging process as well as interpreting the effects of ultraviolet (UV) damage, hormonal influences, and nutrition on skin health. Each of these factors affect the skin’s health and appearance.</a:t>
          </a:r>
        </a:p>
      </dsp:txBody>
      <dsp:txXfrm>
        <a:off x="0" y="1262422"/>
        <a:ext cx="6586489" cy="1260574"/>
      </dsp:txXfrm>
    </dsp:sp>
    <dsp:sp modelId="{1D3D1950-AAAC-4007-8FDC-2B1F0485BD10}">
      <dsp:nvSpPr>
        <dsp:cNvPr id="0" name=""/>
        <dsp:cNvSpPr/>
      </dsp:nvSpPr>
      <dsp:spPr>
        <a:xfrm>
          <a:off x="0" y="2522996"/>
          <a:ext cx="6586489"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99A9E879-21E6-43A3-A0A9-0B837A5E1E64}">
      <dsp:nvSpPr>
        <dsp:cNvPr id="0" name=""/>
        <dsp:cNvSpPr/>
      </dsp:nvSpPr>
      <dsp:spPr>
        <a:xfrm>
          <a:off x="0" y="2522996"/>
          <a:ext cx="6586489" cy="1260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There is much to study about the body’s largest organ and how to best maintain its optimum health and with a deeper understanding, the skin therapist can confidently treat this sophisticated system.</a:t>
          </a:r>
        </a:p>
      </dsp:txBody>
      <dsp:txXfrm>
        <a:off x="0" y="2522996"/>
        <a:ext cx="6586489" cy="126057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6078461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pic>
        <p:nvPicPr>
          <p:cNvPr id="7" name="Picture 6">
            <a:extLst>
              <a:ext uri="{FF2B5EF4-FFF2-40B4-BE49-F238E27FC236}">
                <a16:creationId xmlns:a16="http://schemas.microsoft.com/office/drawing/2014/main" id="{83027C7E-04EA-1B13-6DCC-D0BAA05B296E}"/>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10" name="Picture 9">
            <a:extLst>
              <a:ext uri="{FF2B5EF4-FFF2-40B4-BE49-F238E27FC236}">
                <a16:creationId xmlns:a16="http://schemas.microsoft.com/office/drawing/2014/main" id="{F354909E-159C-9145-0868-D5084C9B8E45}"/>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2" name="Picture 11" descr="Logo&#10;&#10;Description automatically generated">
            <a:extLst>
              <a:ext uri="{FF2B5EF4-FFF2-40B4-BE49-F238E27FC236}">
                <a16:creationId xmlns:a16="http://schemas.microsoft.com/office/drawing/2014/main" id="{2EAE35B1-7FD8-2CCF-8AE4-703D6FEB1394}"/>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5660643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8897855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2198585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8590584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9315079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pic>
        <p:nvPicPr>
          <p:cNvPr id="7" name="Picture 6">
            <a:extLst>
              <a:ext uri="{FF2B5EF4-FFF2-40B4-BE49-F238E27FC236}">
                <a16:creationId xmlns:a16="http://schemas.microsoft.com/office/drawing/2014/main" id="{3F776126-A213-581A-12FE-D9F15243409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8" name="Picture 7">
            <a:extLst>
              <a:ext uri="{FF2B5EF4-FFF2-40B4-BE49-F238E27FC236}">
                <a16:creationId xmlns:a16="http://schemas.microsoft.com/office/drawing/2014/main" id="{09639CFB-2B7C-C57C-02FA-561F74BF934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12387033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732937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327782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2259044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8668246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0010656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3727723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851405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5866133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311993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543848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95713002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7282455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101122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0580507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040509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29618409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9759731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9.jpeg"/><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0.jpeg"/><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tzzbyqFrl-8&amp;ab_channel=WhatsUpDude" TargetMode="External"/><Relationship Id="rId2" Type="http://schemas.openxmlformats.org/officeDocument/2006/relationships/image" Target="../media/image14.png"/><Relationship Id="rId1" Type="http://schemas.openxmlformats.org/officeDocument/2006/relationships/slideLayout" Target="../slideLayouts/slideLayout13.xml"/><Relationship Id="rId5" Type="http://schemas.openxmlformats.org/officeDocument/2006/relationships/image" Target="../media/image16.sv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EGoakiTAW5A&amp;ab_channel=NinjaNerd" TargetMode="External"/><Relationship Id="rId2" Type="http://schemas.openxmlformats.org/officeDocument/2006/relationships/image" Target="../media/image17.png"/><Relationship Id="rId1" Type="http://schemas.openxmlformats.org/officeDocument/2006/relationships/slideLayout" Target="../slideLayouts/slideLayout13.xml"/><Relationship Id="rId5" Type="http://schemas.openxmlformats.org/officeDocument/2006/relationships/image" Target="../media/image16.sv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KVPJv60DZLc&amp;ab_channel=TeerahCruz" TargetMode="External"/><Relationship Id="rId2" Type="http://schemas.openxmlformats.org/officeDocument/2006/relationships/image" Target="../media/image18.png"/><Relationship Id="rId1" Type="http://schemas.openxmlformats.org/officeDocument/2006/relationships/slideLayout" Target="../slideLayouts/slideLayout13.xml"/><Relationship Id="rId6" Type="http://schemas.openxmlformats.org/officeDocument/2006/relationships/image" Target="../media/image19.png"/><Relationship Id="rId5" Type="http://schemas.openxmlformats.org/officeDocument/2006/relationships/image" Target="../media/image16.sv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4-qjl1uno00&amp;t=3s&amp;ab_channel=SkinEssentialsByMariga" TargetMode="External"/><Relationship Id="rId2" Type="http://schemas.openxmlformats.org/officeDocument/2006/relationships/image" Target="../media/image20.png"/><Relationship Id="rId1" Type="http://schemas.openxmlformats.org/officeDocument/2006/relationships/slideLayout" Target="../slideLayouts/slideLayout13.xml"/><Relationship Id="rId5" Type="http://schemas.openxmlformats.org/officeDocument/2006/relationships/image" Target="../media/image16.sv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448673"/>
            <a:ext cx="7956659" cy="1938992"/>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b="0" dirty="0">
                <a:solidFill>
                  <a:srgbClr val="C00000"/>
                </a:solidFill>
                <a:latin typeface="Futura PT Demi" panose="020B0702020204020303" pitchFamily="34" charset="0"/>
              </a:rPr>
              <a:t>Medical Esthetics</a:t>
            </a:r>
          </a:p>
          <a:p>
            <a:r>
              <a:rPr lang="en-US" b="0" dirty="0">
                <a:solidFill>
                  <a:schemeClr val="bg1"/>
                </a:solidFill>
                <a:latin typeface="Futura PT Demi" panose="020B0702020204020303" pitchFamily="34" charset="0"/>
              </a:rPr>
              <a:t>Physiology and Histology of the Skin</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580243" y="-14574"/>
            <a:ext cx="6586491" cy="1286160"/>
          </a:xfrm>
          <a:prstGeom prst="rect">
            <a:avLst/>
          </a:prstGeom>
        </p:spPr>
        <p:txBody>
          <a:bodyPr vert="horz" lIns="91440" tIns="45720" rIns="91440" bIns="45720" rtlCol="0" anchor="b">
            <a:normAutofit/>
          </a:bodyPr>
          <a:lstStyle>
            <a:defPPr>
              <a:defRPr lang="en-US"/>
            </a:defPPr>
            <a:lvl1pPr>
              <a:defRPr sz="4000" b="1">
                <a:solidFill>
                  <a:srgbClr val="A21D22"/>
                </a:solidFill>
                <a:latin typeface="Futura PT" panose="020B0602020204020303" pitchFamily="34" charset="0"/>
              </a:defRPr>
            </a:lvl1pPr>
          </a:lstStyle>
          <a:p>
            <a:pPr>
              <a:lnSpc>
                <a:spcPct val="90000"/>
              </a:lnSpc>
              <a:spcBef>
                <a:spcPct val="0"/>
              </a:spcBef>
              <a:spcAft>
                <a:spcPts val="600"/>
              </a:spcAft>
            </a:pPr>
            <a:r>
              <a:rPr lang="en-US" b="0" dirty="0">
                <a:solidFill>
                  <a:schemeClr val="tx1"/>
                </a:solidFill>
                <a:latin typeface="+mj-lt"/>
                <a:ea typeface="+mj-ea"/>
                <a:cs typeface="+mj-cs"/>
              </a:rPr>
              <a:t>OUR JOURNEY TODAY </a:t>
            </a:r>
          </a:p>
        </p:txBody>
      </p:sp>
      <p:sp>
        <p:nvSpPr>
          <p:cNvPr id="5" name="TextBox 4"/>
          <p:cNvSpPr txBox="1"/>
          <p:nvPr/>
        </p:nvSpPr>
        <p:spPr>
          <a:xfrm>
            <a:off x="4601637" y="1769806"/>
            <a:ext cx="6586489" cy="3785419"/>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dirty="0"/>
              <a:t>Skin physiology and histology involves the study of the structure and composition of the skin tissue.</a:t>
            </a:r>
          </a:p>
          <a:p>
            <a:pPr indent="-228600">
              <a:lnSpc>
                <a:spcPct val="90000"/>
              </a:lnSpc>
              <a:spcAft>
                <a:spcPts val="600"/>
              </a:spcAft>
              <a:buFont typeface="Arial" panose="020B0604020202020204" pitchFamily="34" charset="0"/>
              <a:buChar char="•"/>
            </a:pPr>
            <a:r>
              <a:rPr lang="en-US" sz="2000" dirty="0"/>
              <a:t>Estheticians have an opportunity to study a most fascinating science. Skin histology and physiology involves the study of the anatomy, layers, and functions of the skin.</a:t>
            </a:r>
          </a:p>
          <a:p>
            <a:pPr indent="-228600">
              <a:lnSpc>
                <a:spcPct val="90000"/>
              </a:lnSpc>
              <a:spcAft>
                <a:spcPts val="600"/>
              </a:spcAft>
              <a:buFont typeface="Arial" panose="020B0604020202020204" pitchFamily="34" charset="0"/>
              <a:buChar char="•"/>
            </a:pPr>
            <a:r>
              <a:rPr lang="en-US" sz="2000" dirty="0"/>
              <a:t> These are the foundational sciences estheticians need to have a solid grasp of before caring for the skin. </a:t>
            </a:r>
          </a:p>
          <a:p>
            <a:pPr indent="-228600">
              <a:lnSpc>
                <a:spcPct val="90000"/>
              </a:lnSpc>
              <a:spcAft>
                <a:spcPts val="600"/>
              </a:spcAft>
              <a:buFont typeface="Arial" panose="020B0604020202020204" pitchFamily="34" charset="0"/>
              <a:buChar char="•"/>
            </a:pPr>
            <a:r>
              <a:rPr lang="en-US" sz="2000" dirty="0"/>
              <a:t>Estheticians who specialize in the health and beauty of skin are sometimes referred to as technicians, skin therapists, or specialists.</a:t>
            </a:r>
          </a:p>
          <a:p>
            <a:pPr indent="-228600">
              <a:lnSpc>
                <a:spcPct val="90000"/>
              </a:lnSpc>
              <a:spcAft>
                <a:spcPts val="600"/>
              </a:spcAft>
              <a:buFont typeface="Arial" panose="020B0604020202020204" pitchFamily="34" charset="0"/>
              <a:buChar char="•"/>
            </a:pPr>
            <a:r>
              <a:rPr lang="en-US" sz="2000" dirty="0"/>
              <a:t>There is much more to being an esthetician than simply performing facials and selling products</a:t>
            </a:r>
          </a:p>
        </p:txBody>
      </p:sp>
      <p:pic>
        <p:nvPicPr>
          <p:cNvPr id="7" name="Picture 6" descr="Cross-section of a plant stem under a microscope">
            <a:extLst>
              <a:ext uri="{FF2B5EF4-FFF2-40B4-BE49-F238E27FC236}">
                <a16:creationId xmlns:a16="http://schemas.microsoft.com/office/drawing/2014/main" id="{B334A673-06A6-42D4-6D52-3914D81D2E5E}"/>
              </a:ext>
            </a:extLst>
          </p:cNvPr>
          <p:cNvPicPr>
            <a:picLocks noChangeAspect="1"/>
          </p:cNvPicPr>
          <p:nvPr/>
        </p:nvPicPr>
        <p:blipFill rotWithShape="1">
          <a:blip r:embed="rId2"/>
          <a:srcRect l="32051" r="22829" b="-1"/>
          <a:stretch/>
        </p:blipFill>
        <p:spPr>
          <a:xfrm>
            <a:off x="876053" y="1590738"/>
            <a:ext cx="3135508" cy="4638756"/>
          </a:xfrm>
          <a:prstGeom prst="rect">
            <a:avLst/>
          </a:prstGeom>
          <a:effectLst/>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9338F6D-80C2-44BF-BC30-3833893C3D79}"/>
              </a:ext>
            </a:extLst>
          </p:cNvPr>
          <p:cNvPicPr>
            <a:picLocks noChangeAspect="1"/>
          </p:cNvPicPr>
          <p:nvPr/>
        </p:nvPicPr>
        <p:blipFill rotWithShape="1">
          <a:blip r:embed="rId2"/>
          <a:srcRect b="1038"/>
          <a:stretch/>
        </p:blipFill>
        <p:spPr>
          <a:xfrm>
            <a:off x="2153265" y="469548"/>
            <a:ext cx="7866937" cy="5819491"/>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55A54-ABD7-D8A1-7397-7A5FB4061F66}"/>
              </a:ext>
            </a:extLst>
          </p:cNvPr>
          <p:cNvSpPr>
            <a:spLocks noGrp="1"/>
          </p:cNvSpPr>
          <p:nvPr>
            <p:ph type="title"/>
          </p:nvPr>
        </p:nvSpPr>
        <p:spPr>
          <a:xfrm>
            <a:off x="4965430" y="629268"/>
            <a:ext cx="6586491" cy="1286160"/>
          </a:xfrm>
        </p:spPr>
        <p:txBody>
          <a:bodyPr anchor="b">
            <a:normAutofit/>
          </a:bodyPr>
          <a:lstStyle/>
          <a:p>
            <a:r>
              <a:rPr lang="en-US" sz="4000" dirty="0">
                <a:latin typeface="+mn-lt"/>
              </a:rPr>
              <a:t>Why is important </a:t>
            </a:r>
          </a:p>
        </p:txBody>
      </p:sp>
      <p:graphicFrame>
        <p:nvGraphicFramePr>
          <p:cNvPr id="5" name="Content Placeholder 2">
            <a:extLst>
              <a:ext uri="{FF2B5EF4-FFF2-40B4-BE49-F238E27FC236}">
                <a16:creationId xmlns:a16="http://schemas.microsoft.com/office/drawing/2014/main" id="{75ADF116-B378-42D8-3D9B-BFD95D871524}"/>
              </a:ext>
            </a:extLst>
          </p:cNvPr>
          <p:cNvGraphicFramePr>
            <a:graphicFrameLocks noGrp="1"/>
          </p:cNvGraphicFramePr>
          <p:nvPr>
            <p:ph idx="1"/>
            <p:extLst>
              <p:ext uri="{D42A27DB-BD31-4B8C-83A1-F6EECF244321}">
                <p14:modId xmlns:p14="http://schemas.microsoft.com/office/powerpoint/2010/main" val="4143062219"/>
              </p:ext>
            </p:extLst>
          </p:nvPr>
        </p:nvGraphicFramePr>
        <p:xfrm>
          <a:off x="4965431" y="2438400"/>
          <a:ext cx="6586489" cy="37854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0FAF4A8E-7406-7915-0217-118D56C6CB79}"/>
              </a:ext>
            </a:extLst>
          </p:cNvPr>
          <p:cNvPicPr>
            <a:picLocks noChangeAspect="1"/>
          </p:cNvPicPr>
          <p:nvPr/>
        </p:nvPicPr>
        <p:blipFill rotWithShape="1">
          <a:blip r:embed="rId7"/>
          <a:srcRect l="31625" r="30353"/>
          <a:stretch/>
        </p:blipFill>
        <p:spPr>
          <a:xfrm>
            <a:off x="640079" y="401320"/>
            <a:ext cx="4093043" cy="6055360"/>
          </a:xfrm>
          <a:prstGeom prst="rect">
            <a:avLst/>
          </a:prstGeom>
          <a:effectLst/>
        </p:spPr>
      </p:pic>
    </p:spTree>
    <p:extLst>
      <p:ext uri="{BB962C8B-B14F-4D97-AF65-F5344CB8AC3E}">
        <p14:creationId xmlns:p14="http://schemas.microsoft.com/office/powerpoint/2010/main" val="19530815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39EF4-CC7E-735A-69BC-586EDB376B30}"/>
              </a:ext>
            </a:extLst>
          </p:cNvPr>
          <p:cNvSpPr>
            <a:spLocks noGrp="1"/>
          </p:cNvSpPr>
          <p:nvPr>
            <p:ph type="title"/>
          </p:nvPr>
        </p:nvSpPr>
        <p:spPr>
          <a:xfrm>
            <a:off x="4965431" y="1130713"/>
            <a:ext cx="6586491" cy="1286160"/>
          </a:xfrm>
        </p:spPr>
        <p:txBody>
          <a:bodyPr anchor="b">
            <a:normAutofit/>
          </a:bodyPr>
          <a:lstStyle/>
          <a:p>
            <a:r>
              <a:rPr lang="en-US" sz="2000" dirty="0">
                <a:latin typeface="+mn-lt"/>
              </a:rPr>
              <a:t>Estheticians should study and have a thorough understanding of the physiology and histology of the skin because</a:t>
            </a:r>
          </a:p>
        </p:txBody>
      </p:sp>
      <p:graphicFrame>
        <p:nvGraphicFramePr>
          <p:cNvPr id="5" name="Content Placeholder 2">
            <a:extLst>
              <a:ext uri="{FF2B5EF4-FFF2-40B4-BE49-F238E27FC236}">
                <a16:creationId xmlns:a16="http://schemas.microsoft.com/office/drawing/2014/main" id="{233D7F57-7591-D7E9-60A0-79660580C448}"/>
              </a:ext>
            </a:extLst>
          </p:cNvPr>
          <p:cNvGraphicFramePr>
            <a:graphicFrameLocks noGrp="1"/>
          </p:cNvGraphicFramePr>
          <p:nvPr>
            <p:ph idx="1"/>
            <p:extLst>
              <p:ext uri="{D42A27DB-BD31-4B8C-83A1-F6EECF244321}">
                <p14:modId xmlns:p14="http://schemas.microsoft.com/office/powerpoint/2010/main" val="3133315078"/>
              </p:ext>
            </p:extLst>
          </p:nvPr>
        </p:nvGraphicFramePr>
        <p:xfrm>
          <a:off x="4965431" y="2517058"/>
          <a:ext cx="6586489" cy="37854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6B2E6EB1-BC78-4801-38B4-12D58A8E1F32}"/>
              </a:ext>
            </a:extLst>
          </p:cNvPr>
          <p:cNvPicPr>
            <a:picLocks noChangeAspect="1"/>
          </p:cNvPicPr>
          <p:nvPr/>
        </p:nvPicPr>
        <p:blipFill rotWithShape="1">
          <a:blip r:embed="rId7"/>
          <a:srcRect l="28350" r="26701"/>
          <a:stretch/>
        </p:blipFill>
        <p:spPr>
          <a:xfrm>
            <a:off x="640079" y="222868"/>
            <a:ext cx="4210232" cy="6228732"/>
          </a:xfrm>
          <a:prstGeom prst="rect">
            <a:avLst/>
          </a:prstGeom>
          <a:effectLst/>
        </p:spPr>
      </p:pic>
    </p:spTree>
    <p:extLst>
      <p:ext uri="{BB962C8B-B14F-4D97-AF65-F5344CB8AC3E}">
        <p14:creationId xmlns:p14="http://schemas.microsoft.com/office/powerpoint/2010/main" val="1922604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64244C2-205A-2FF4-6BA1-F2D826AD25D2}"/>
              </a:ext>
            </a:extLst>
          </p:cNvPr>
          <p:cNvPicPr>
            <a:picLocks noGrp="1" noChangeAspect="1"/>
          </p:cNvPicPr>
          <p:nvPr>
            <p:ph idx="1"/>
          </p:nvPr>
        </p:nvPicPr>
        <p:blipFill>
          <a:blip r:embed="rId2"/>
          <a:stretch>
            <a:fillRect/>
          </a:stretch>
        </p:blipFill>
        <p:spPr>
          <a:xfrm>
            <a:off x="4371094" y="820306"/>
            <a:ext cx="4003675" cy="5217388"/>
          </a:xfrm>
        </p:spPr>
      </p:pic>
    </p:spTree>
    <p:extLst>
      <p:ext uri="{BB962C8B-B14F-4D97-AF65-F5344CB8AC3E}">
        <p14:creationId xmlns:p14="http://schemas.microsoft.com/office/powerpoint/2010/main" val="19850842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pic>
        <p:nvPicPr>
          <p:cNvPr id="1026" name="Picture 2" descr="7 Steps of Daily Routine for Healthy Skin | Sri Ramakrishna Hospital">
            <a:extLst>
              <a:ext uri="{FF2B5EF4-FFF2-40B4-BE49-F238E27FC236}">
                <a16:creationId xmlns:a16="http://schemas.microsoft.com/office/drawing/2014/main" id="{0FB4EFE0-5D45-E080-3F98-9BF8AF4041B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845" r="18795" b="4"/>
          <a:stretch/>
        </p:blipFill>
        <p:spPr bwMode="auto">
          <a:xfrm>
            <a:off x="560696" y="537780"/>
            <a:ext cx="5069544" cy="5268046"/>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a:noFill/>
          <a:extLst>
            <a:ext uri="{909E8E84-426E-40DD-AFC4-6F175D3DCCD1}">
              <a14:hiddenFill xmlns:a14="http://schemas.microsoft.com/office/drawing/2010/main">
                <a:solidFill>
                  <a:srgbClr val="FFFFFF"/>
                </a:solidFill>
              </a14:hiddenFill>
            </a:ext>
          </a:extLst>
        </p:spPr>
      </p:pic>
      <p:pic>
        <p:nvPicPr>
          <p:cNvPr id="5" name="Content Placeholder 4">
            <a:extLst>
              <a:ext uri="{FF2B5EF4-FFF2-40B4-BE49-F238E27FC236}">
                <a16:creationId xmlns:a16="http://schemas.microsoft.com/office/drawing/2014/main" id="{7547EDF0-48CE-A886-95C7-43E7686F6726}"/>
              </a:ext>
            </a:extLst>
          </p:cNvPr>
          <p:cNvPicPr>
            <a:picLocks noGrp="1" noChangeAspect="1"/>
          </p:cNvPicPr>
          <p:nvPr>
            <p:ph idx="1"/>
          </p:nvPr>
        </p:nvPicPr>
        <p:blipFill>
          <a:blip r:embed="rId3"/>
          <a:stretch>
            <a:fillRect/>
          </a:stretch>
        </p:blipFill>
        <p:spPr>
          <a:xfrm>
            <a:off x="5897705" y="140022"/>
            <a:ext cx="4785360" cy="6283056"/>
          </a:xfrm>
        </p:spPr>
      </p:pic>
    </p:spTree>
    <p:extLst>
      <p:ext uri="{BB962C8B-B14F-4D97-AF65-F5344CB8AC3E}">
        <p14:creationId xmlns:p14="http://schemas.microsoft.com/office/powerpoint/2010/main" val="1766949791"/>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22603-2CED-8ABB-69BF-187D1ED326A4}"/>
              </a:ext>
            </a:extLst>
          </p:cNvPr>
          <p:cNvSpPr>
            <a:spLocks noGrp="1"/>
          </p:cNvSpPr>
          <p:nvPr>
            <p:ph type="title"/>
          </p:nvPr>
        </p:nvSpPr>
        <p:spPr>
          <a:xfrm>
            <a:off x="568796" y="515537"/>
            <a:ext cx="6832600" cy="955675"/>
          </a:xfrm>
        </p:spPr>
        <p:txBody>
          <a:bodyPr>
            <a:normAutofit/>
          </a:bodyPr>
          <a:lstStyle/>
          <a:p>
            <a:r>
              <a:rPr lang="en-US" dirty="0"/>
              <a:t> </a:t>
            </a:r>
            <a:r>
              <a:rPr lang="en-US" sz="4000" dirty="0"/>
              <a:t>The Integumentary System </a:t>
            </a:r>
          </a:p>
        </p:txBody>
      </p:sp>
      <p:sp>
        <p:nvSpPr>
          <p:cNvPr id="3" name="Content Placeholder 2">
            <a:extLst>
              <a:ext uri="{FF2B5EF4-FFF2-40B4-BE49-F238E27FC236}">
                <a16:creationId xmlns:a16="http://schemas.microsoft.com/office/drawing/2014/main" id="{00D61240-0B9B-8065-15B9-B0F51D6C313D}"/>
              </a:ext>
            </a:extLst>
          </p:cNvPr>
          <p:cNvSpPr>
            <a:spLocks noGrp="1"/>
          </p:cNvSpPr>
          <p:nvPr>
            <p:ph idx="1"/>
          </p:nvPr>
        </p:nvSpPr>
        <p:spPr>
          <a:xfrm>
            <a:off x="716280" y="1591945"/>
            <a:ext cx="10515600" cy="4351338"/>
          </a:xfrm>
        </p:spPr>
        <p:txBody>
          <a:bodyPr>
            <a:normAutofit fontScale="92500"/>
          </a:bodyPr>
          <a:lstStyle/>
          <a:p>
            <a:r>
              <a:rPr lang="en-US" dirty="0"/>
              <a:t> Is </a:t>
            </a:r>
            <a:r>
              <a:rPr lang="en-US" b="1" dirty="0">
                <a:solidFill>
                  <a:srgbClr val="FF0000"/>
                </a:solidFill>
              </a:rPr>
              <a:t>the largest organ in the body. </a:t>
            </a:r>
          </a:p>
          <a:p>
            <a:r>
              <a:rPr lang="en-US" dirty="0"/>
              <a:t>It is a </a:t>
            </a:r>
            <a:r>
              <a:rPr lang="en-US" b="1" dirty="0">
                <a:solidFill>
                  <a:srgbClr val="FF0000"/>
                </a:solidFill>
              </a:rPr>
              <a:t>strong barrier </a:t>
            </a:r>
            <a:r>
              <a:rPr lang="en-US" dirty="0"/>
              <a:t>designed to protect us from the outside elements. </a:t>
            </a:r>
          </a:p>
          <a:p>
            <a:r>
              <a:rPr lang="en-US" dirty="0"/>
              <a:t>Skin layers, nerves, cellular functions, hair follicles, and glands all work together harmoniously to </a:t>
            </a:r>
            <a:r>
              <a:rPr lang="en-US" b="1" dirty="0">
                <a:solidFill>
                  <a:srgbClr val="FF0000"/>
                </a:solidFill>
              </a:rPr>
              <a:t>regulate temperature </a:t>
            </a:r>
            <a:r>
              <a:rPr lang="en-US" dirty="0"/>
              <a:t>and protect the body. </a:t>
            </a:r>
          </a:p>
          <a:p>
            <a:r>
              <a:rPr lang="en-US" dirty="0"/>
              <a:t>Hormones, growth factors, and other biochemicals </a:t>
            </a:r>
            <a:r>
              <a:rPr lang="en-US" b="1" dirty="0">
                <a:solidFill>
                  <a:srgbClr val="FF0000"/>
                </a:solidFill>
              </a:rPr>
              <a:t>control the skin’s intricate functions</a:t>
            </a:r>
          </a:p>
          <a:p>
            <a:r>
              <a:rPr lang="en-US" dirty="0"/>
              <a:t>Our skin is an industrious manufacturer, with miles (kilometers) of blood vessels, millions of sweat glands, and an array of nerves within a network of fibers. Appendages of the skin include hair, nails, sweat glands, and oil glands</a:t>
            </a:r>
            <a:r>
              <a:rPr lang="en-US" b="1" dirty="0">
                <a:solidFill>
                  <a:srgbClr val="C00000"/>
                </a:solidFill>
              </a:rPr>
              <a:t>. Healthy skin is slightly moist, soft, smooth, and somewhat acidic.</a:t>
            </a:r>
          </a:p>
        </p:txBody>
      </p:sp>
    </p:spTree>
    <p:extLst>
      <p:ext uri="{BB962C8B-B14F-4D97-AF65-F5344CB8AC3E}">
        <p14:creationId xmlns:p14="http://schemas.microsoft.com/office/powerpoint/2010/main" val="17254925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09A68-E193-03F5-BB90-96AA01C4C729}"/>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5400" b="1">
                <a:solidFill>
                  <a:srgbClr val="FFFFFF"/>
                </a:solidFill>
              </a:rPr>
              <a:t>Functions </a:t>
            </a:r>
          </a:p>
        </p:txBody>
      </p:sp>
      <p:pic>
        <p:nvPicPr>
          <p:cNvPr id="5" name="Content Placeholder 4">
            <a:extLst>
              <a:ext uri="{FF2B5EF4-FFF2-40B4-BE49-F238E27FC236}">
                <a16:creationId xmlns:a16="http://schemas.microsoft.com/office/drawing/2014/main" id="{B436139C-3B05-6B1B-E5BD-EC7337B977E3}"/>
              </a:ext>
            </a:extLst>
          </p:cNvPr>
          <p:cNvPicPr>
            <a:picLocks noGrp="1" noChangeAspect="1"/>
          </p:cNvPicPr>
          <p:nvPr>
            <p:ph idx="1"/>
          </p:nvPr>
        </p:nvPicPr>
        <p:blipFill>
          <a:blip r:embed="rId2"/>
          <a:stretch>
            <a:fillRect/>
          </a:stretch>
        </p:blipFill>
        <p:spPr>
          <a:xfrm>
            <a:off x="2833687" y="2139156"/>
            <a:ext cx="6524625" cy="3724275"/>
          </a:xfrm>
          <a:prstGeom prst="rect">
            <a:avLst/>
          </a:prstGeom>
        </p:spPr>
      </p:pic>
      <p:pic>
        <p:nvPicPr>
          <p:cNvPr id="13" name="Graphic 12" descr="3d Glasses with solid fill">
            <a:hlinkClick r:id="rId3"/>
            <a:extLst>
              <a:ext uri="{FF2B5EF4-FFF2-40B4-BE49-F238E27FC236}">
                <a16:creationId xmlns:a16="http://schemas.microsoft.com/office/drawing/2014/main" id="{2EF3E843-3DC0-214D-1B90-B4A3A77CC9B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954788" y="2983801"/>
            <a:ext cx="2566411" cy="2566411"/>
          </a:xfrm>
          <a:prstGeom prst="rect">
            <a:avLst/>
          </a:prstGeom>
        </p:spPr>
      </p:pic>
    </p:spTree>
    <p:extLst>
      <p:ext uri="{BB962C8B-B14F-4D97-AF65-F5344CB8AC3E}">
        <p14:creationId xmlns:p14="http://schemas.microsoft.com/office/powerpoint/2010/main" val="2859095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F446AC6-3424-0101-3B2C-7BECAD537642}"/>
              </a:ext>
            </a:extLst>
          </p:cNvPr>
          <p:cNvPicPr>
            <a:picLocks noGrp="1" noChangeAspect="1"/>
          </p:cNvPicPr>
          <p:nvPr>
            <p:ph idx="1"/>
          </p:nvPr>
        </p:nvPicPr>
        <p:blipFill>
          <a:blip r:embed="rId2"/>
          <a:stretch>
            <a:fillRect/>
          </a:stretch>
        </p:blipFill>
        <p:spPr>
          <a:xfrm>
            <a:off x="2204400" y="569893"/>
            <a:ext cx="7930343" cy="5571067"/>
          </a:xfrm>
          <a:prstGeom prst="rect">
            <a:avLst/>
          </a:prstGeom>
        </p:spPr>
      </p:pic>
      <p:pic>
        <p:nvPicPr>
          <p:cNvPr id="11" name="Graphic 10" descr="3d Glasses with solid fill">
            <a:hlinkClick r:id="rId3"/>
            <a:extLst>
              <a:ext uri="{FF2B5EF4-FFF2-40B4-BE49-F238E27FC236}">
                <a16:creationId xmlns:a16="http://schemas.microsoft.com/office/drawing/2014/main" id="{109AD6B5-69AF-1FD5-3EFF-E2B7B95E9F0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423920" y="939800"/>
            <a:ext cx="914400" cy="914400"/>
          </a:xfrm>
          <a:prstGeom prst="rect">
            <a:avLst/>
          </a:prstGeom>
        </p:spPr>
      </p:pic>
    </p:spTree>
    <p:extLst>
      <p:ext uri="{BB962C8B-B14F-4D97-AF65-F5344CB8AC3E}">
        <p14:creationId xmlns:p14="http://schemas.microsoft.com/office/powerpoint/2010/main" val="22583138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CA18C51-2F91-997C-3B36-898B03167BF7}"/>
              </a:ext>
            </a:extLst>
          </p:cNvPr>
          <p:cNvPicPr>
            <a:picLocks noGrp="1" noChangeAspect="1"/>
          </p:cNvPicPr>
          <p:nvPr>
            <p:ph idx="1"/>
          </p:nvPr>
        </p:nvPicPr>
        <p:blipFill>
          <a:blip r:embed="rId2"/>
          <a:stretch>
            <a:fillRect/>
          </a:stretch>
        </p:blipFill>
        <p:spPr>
          <a:xfrm>
            <a:off x="1059369" y="440971"/>
            <a:ext cx="6713031" cy="3373297"/>
          </a:xfrm>
          <a:prstGeom prst="rect">
            <a:avLst/>
          </a:prstGeom>
        </p:spPr>
      </p:pic>
      <p:pic>
        <p:nvPicPr>
          <p:cNvPr id="7" name="Graphic 6" descr="3d Glasses with solid fill">
            <a:hlinkClick r:id="rId3"/>
            <a:extLst>
              <a:ext uri="{FF2B5EF4-FFF2-40B4-BE49-F238E27FC236}">
                <a16:creationId xmlns:a16="http://schemas.microsoft.com/office/drawing/2014/main" id="{F8AEDC69-9A38-E7FA-DA6F-98D1713263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692785" y="1748553"/>
            <a:ext cx="1810771" cy="1810771"/>
          </a:xfrm>
          <a:prstGeom prst="rect">
            <a:avLst/>
          </a:prstGeom>
        </p:spPr>
      </p:pic>
      <p:pic>
        <p:nvPicPr>
          <p:cNvPr id="9" name="Picture 8">
            <a:extLst>
              <a:ext uri="{FF2B5EF4-FFF2-40B4-BE49-F238E27FC236}">
                <a16:creationId xmlns:a16="http://schemas.microsoft.com/office/drawing/2014/main" id="{3DDAD0FA-9E45-DD5F-9985-6C00068AA4B8}"/>
              </a:ext>
            </a:extLst>
          </p:cNvPr>
          <p:cNvPicPr>
            <a:picLocks noChangeAspect="1"/>
          </p:cNvPicPr>
          <p:nvPr/>
        </p:nvPicPr>
        <p:blipFill>
          <a:blip r:embed="rId6"/>
          <a:stretch>
            <a:fillRect/>
          </a:stretch>
        </p:blipFill>
        <p:spPr>
          <a:xfrm>
            <a:off x="3186112" y="4643506"/>
            <a:ext cx="5819775" cy="1952625"/>
          </a:xfrm>
          <a:prstGeom prst="rect">
            <a:avLst/>
          </a:prstGeom>
        </p:spPr>
      </p:pic>
    </p:spTree>
    <p:extLst>
      <p:ext uri="{BB962C8B-B14F-4D97-AF65-F5344CB8AC3E}">
        <p14:creationId xmlns:p14="http://schemas.microsoft.com/office/powerpoint/2010/main" val="11714876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E788FCF-C330-8A78-B7F8-3DEDC18E451E}"/>
              </a:ext>
            </a:extLst>
          </p:cNvPr>
          <p:cNvPicPr>
            <a:picLocks noGrp="1" noChangeAspect="1"/>
          </p:cNvPicPr>
          <p:nvPr>
            <p:ph idx="1"/>
          </p:nvPr>
        </p:nvPicPr>
        <p:blipFill>
          <a:blip r:embed="rId2"/>
          <a:stretch>
            <a:fillRect/>
          </a:stretch>
        </p:blipFill>
        <p:spPr>
          <a:xfrm>
            <a:off x="1981200" y="2120062"/>
            <a:ext cx="7916936" cy="3938676"/>
          </a:xfrm>
          <a:prstGeom prst="rect">
            <a:avLst/>
          </a:prstGeom>
        </p:spPr>
      </p:pic>
      <p:sp>
        <p:nvSpPr>
          <p:cNvPr id="6" name="Rectangle: Beveled 5">
            <a:extLst>
              <a:ext uri="{FF2B5EF4-FFF2-40B4-BE49-F238E27FC236}">
                <a16:creationId xmlns:a16="http://schemas.microsoft.com/office/drawing/2014/main" id="{513B4904-C765-51D2-7C7E-2D23946CB15A}"/>
              </a:ext>
            </a:extLst>
          </p:cNvPr>
          <p:cNvSpPr/>
          <p:nvPr/>
        </p:nvSpPr>
        <p:spPr>
          <a:xfrm>
            <a:off x="2397760" y="975360"/>
            <a:ext cx="6939280" cy="97536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Primary routes of penetration.</a:t>
            </a:r>
          </a:p>
        </p:txBody>
      </p:sp>
      <p:pic>
        <p:nvPicPr>
          <p:cNvPr id="8" name="Graphic 7" descr="3d Glasses with solid fill">
            <a:hlinkClick r:id="rId3"/>
            <a:extLst>
              <a:ext uri="{FF2B5EF4-FFF2-40B4-BE49-F238E27FC236}">
                <a16:creationId xmlns:a16="http://schemas.microsoft.com/office/drawing/2014/main" id="{458F8795-5E8F-EF82-A1AD-C56437EF615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794240" y="1762760"/>
            <a:ext cx="889000" cy="889000"/>
          </a:xfrm>
          <a:prstGeom prst="rect">
            <a:avLst/>
          </a:prstGeom>
        </p:spPr>
      </p:pic>
    </p:spTree>
    <p:extLst>
      <p:ext uri="{BB962C8B-B14F-4D97-AF65-F5344CB8AC3E}">
        <p14:creationId xmlns:p14="http://schemas.microsoft.com/office/powerpoint/2010/main" val="36822003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nderson ppt template (1)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6901</TotalTime>
  <Words>489</Words>
  <Application>Microsoft Office PowerPoint</Application>
  <PresentationFormat>Widescreen</PresentationFormat>
  <Paragraphs>24</Paragraphs>
  <Slides>13</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13</vt:i4>
      </vt:variant>
    </vt:vector>
  </HeadingPairs>
  <TitlesOfParts>
    <vt:vector size="20" baseType="lpstr">
      <vt:lpstr>Arial</vt:lpstr>
      <vt:lpstr>Calibri</vt:lpstr>
      <vt:lpstr>Futura PT Book</vt:lpstr>
      <vt:lpstr>Futura PT Demi</vt:lpstr>
      <vt:lpstr>Custom Design</vt:lpstr>
      <vt:lpstr>Anderson ppt template (1) (3)</vt:lpstr>
      <vt:lpstr>1_Custom Design</vt:lpstr>
      <vt:lpstr>PowerPoint Presentation</vt:lpstr>
      <vt:lpstr>PowerPoint Presentation</vt:lpstr>
      <vt:lpstr>PowerPoint Presentation</vt:lpstr>
      <vt:lpstr>Why is important </vt:lpstr>
      <vt:lpstr>Estheticians should study and have a thorough understanding of the physiology and histology of the skin because</vt:lpstr>
      <vt:lpstr>PowerPoint Presentation</vt:lpstr>
      <vt:lpstr>PowerPoint Presentation</vt:lpstr>
      <vt:lpstr> The Integumentary System </vt:lpstr>
      <vt:lpstr>Functions </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2023-01-25T15:52:47Z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