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notesMasterIdLst>
    <p:notesMasterId r:id="rId57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940" y="5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tableStyles" Target="tableStyle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FC038C-AFB6-49EA-8551-17A00D4AF5E6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F28549-6BB2-4340-83AE-A2ED9FB1404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91287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03017-A1E2-C8DC-4B32-D6D7391E73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7A5DF9-A20B-E436-2D4F-BEA2A27042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1E691E-5DAB-65AC-9083-C3CE3AF707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C64F-429A-4CBA-8286-3F1516C40F1B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867A1A-A8B8-8F88-01B0-CFD3CC1D8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3B222F-6B16-16D8-448A-411ED1C27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6E821-E9BE-42FA-BD28-AD10A9E77E5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89491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52084-0AB3-D182-539D-7D400C650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BD2845-E394-495C-AA62-FAA8062D26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D6BC8-B883-3C4C-E7C3-0275F2575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49F78-4EFF-493E-B9F9-7288406AD934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EC277A-7E6A-1B90-251E-3B18C08ED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627909-9C51-899E-0D84-DBB8A4A94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6E821-E9BE-42FA-BD28-AD10A9E77E5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35926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FACBA4-270D-2E88-46FE-014AEA370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5DE8F1-7A6E-DE9C-D8ED-CA5193EF45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AF7D21-3EE7-88FC-2E5E-875A9CECA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5167-AA10-488E-B91F-02E82BDF1BB7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779D97-B3B1-D460-D7D3-0B699D5BC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87D5F-89EF-A149-98CA-4D7E43DDB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6E821-E9BE-42FA-BD28-AD10A9E77E5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72864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CBA85-E384-D1C8-BC1F-BBAB6BC50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595A21-89A0-9AD7-03E4-378E6A404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2D246E-6849-FA1F-C5FB-023294C68F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0CC0AE-CB6A-277A-CD8A-BD3EB2B31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76A02-57A1-4370-A3D6-C639A4530BED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32EF43-8072-3CD7-47B5-02F134706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CE8276-A17C-D060-6F33-359193D8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6E821-E9BE-42FA-BD28-AD10A9E77E5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59593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CD97D0-BDB5-8898-9773-FDAA2545B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0BA919-34BE-77DE-6585-CCD4B003AA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0F69D5-621D-C41F-74CE-32FBFD6184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8E25A0-8677-BD1F-23AD-40B0182BC8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F2706BF-A260-6E6B-4638-B8977A8F10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A398826-61F6-A16F-E4E3-E322889A6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0F5B-BBC8-403A-A86A-B6306827BA73}" type="datetime1">
              <a:rPr lang="en-CA" smtClean="0"/>
              <a:t>2025-02-12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895B89-CD2A-EB92-9F48-AEBA5536C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4260D3-4BA0-F106-90F9-D210DA784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6E821-E9BE-42FA-BD28-AD10A9E77E5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44104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B138B8-AA9D-16CD-C4DE-E3048E1B6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DE14D8-5A32-7FD8-4FAB-9E917E830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506A-CC6B-4F2F-9E31-A2EAB1DA61BA}" type="datetime1">
              <a:rPr lang="en-CA" smtClean="0"/>
              <a:t>2025-02-12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1B67354-77D4-835B-2C3A-D282FE202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976E50-C12B-B8E7-A352-5A230A177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6E821-E9BE-42FA-BD28-AD10A9E77E5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30074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68CA11-8FAD-2CC6-B363-3518DD9BC4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235A-0042-4E0D-AE0E-F24DAE8832FD}" type="datetime1">
              <a:rPr lang="en-CA" smtClean="0"/>
              <a:t>2025-02-12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D4FA7DC-D55D-A095-90E9-B88235F1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2F5453-0D52-1E36-7E6E-2F8C6C32A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6E821-E9BE-42FA-BD28-AD10A9E77E5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05163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1F815-D585-94EA-6BB9-9599C94D6C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308DE6-2933-7D2E-FE6C-2733B82B39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1FB9A-10AB-BD31-61BC-9CB034904B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8EBD1D-63EA-579F-94F9-A1801C321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C5CAE-51C9-4BFF-80D9-559DC4072C2C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17FB60-555D-7958-F9AA-DB3FC28186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B85107-F688-6D31-5FD9-389475DD9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6E821-E9BE-42FA-BD28-AD10A9E77E5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90387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7B5A4-C906-4B5D-011B-4976EB76E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3AADB1-65AA-2FA0-58D8-92CEAE64B7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8A77F4-609E-59E7-C4E1-143B5E9CF2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99BF24-E0DB-AE1E-AA42-944D82D5E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D7AA2-D3BE-48ED-A6D1-E48000DD1E14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2449A4-116B-AC5D-E95E-8EA9E3DCD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A01C1A-405D-C66A-DD49-400F92622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6E821-E9BE-42FA-BD28-AD10A9E77E5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36855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D2D73-F77B-58DE-395C-63997BDF41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F61AEB-2786-7AB3-D647-DF5F2A50F1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38606D-69FF-BFB9-1DDB-78642219F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79EC3-EDD5-48F6-AC4D-1FDBCB997AE1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8327BB-6F8B-873A-74E5-276E05B34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91ACE0-0EBA-29C0-FF68-705735716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6E821-E9BE-42FA-BD28-AD10A9E77E5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19661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B1F0665-DA70-9A0F-4F19-24B2817A4F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C16872-D933-A772-CD23-3198FAF99D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24A393-71A0-0B6F-273F-D6EAB77AF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FE8EE-4567-42ED-AE55-25FC53E33F61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5335D7-371A-2755-5C49-22DE2C4E2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420AC1-DE4E-AF7E-BC06-727177A82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6E821-E9BE-42FA-BD28-AD10A9E77E5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746595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301743" y="2762508"/>
            <a:ext cx="3588512" cy="13608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753745" y="4924171"/>
            <a:ext cx="10684509" cy="10013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9B3B10-346F-412F-83EF-C3BFD89168F9}" type="datetime1">
              <a:rPr lang="en-CA" smtClean="0"/>
              <a:t>2025-02-12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69167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FAACD7-1E82-9984-3F4E-2E70CED10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92FBA0-E93F-B548-087B-9E2E353F63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30F777-A569-5CC9-EE4E-11B45EB2FF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B96D7E9-4AFB-4363-B669-C9A863FE7C88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D5FC06-FB6B-2261-CBEC-49B0AA49BB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CA"/>
              <a:t>© MRT Program, Anderson College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40F726-2AAC-20A2-B0BF-14434559A8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06E821-E9BE-42FA-BD28-AD10A9E77E5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8605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ctrTitle"/>
          </p:nvPr>
        </p:nvSpPr>
        <p:spPr>
          <a:xfrm>
            <a:off x="4495800" y="2971800"/>
            <a:ext cx="5375657" cy="1360804"/>
          </a:xfrm>
          <a:prstGeom prst="rect">
            <a:avLst/>
          </a:prstGeom>
        </p:spPr>
        <p:txBody>
          <a:bodyPr vert="horz" wrap="square" lIns="0" tIns="124460" rIns="0" bIns="0" rtlCol="0">
            <a:spAutoFit/>
          </a:bodyPr>
          <a:lstStyle/>
          <a:p>
            <a:pPr marL="1136650">
              <a:lnSpc>
                <a:spcPct val="100000"/>
              </a:lnSpc>
              <a:spcBef>
                <a:spcPts val="980"/>
              </a:spcBef>
            </a:pPr>
            <a:r>
              <a:rPr spc="-5" dirty="0">
                <a:solidFill>
                  <a:schemeClr val="tx1"/>
                </a:solidFill>
                <a:latin typeface="+mj-lt"/>
              </a:rPr>
              <a:t>CT</a:t>
            </a:r>
            <a:r>
              <a:rPr spc="-16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pc="-160" dirty="0">
                <a:solidFill>
                  <a:schemeClr val="tx1"/>
                </a:solidFill>
                <a:latin typeface="+mj-lt"/>
              </a:rPr>
              <a:t> </a:t>
            </a:r>
            <a:r>
              <a:rPr spc="-30" dirty="0">
                <a:solidFill>
                  <a:schemeClr val="tx1"/>
                </a:solidFill>
                <a:latin typeface="+mj-lt"/>
              </a:rPr>
              <a:t>Theory</a:t>
            </a:r>
          </a:p>
          <a:p>
            <a:pPr marL="1217295">
              <a:lnSpc>
                <a:spcPct val="100000"/>
              </a:lnSpc>
              <a:spcBef>
                <a:spcPts val="509"/>
              </a:spcBef>
            </a:pPr>
            <a:r>
              <a:rPr sz="2800" spc="-15" dirty="0">
                <a:solidFill>
                  <a:schemeClr val="tx1"/>
                </a:solidFill>
                <a:latin typeface="+mj-lt"/>
              </a:rPr>
              <a:t>Neck</a:t>
            </a:r>
            <a:r>
              <a:rPr sz="2800" spc="-70" dirty="0">
                <a:solidFill>
                  <a:schemeClr val="tx1"/>
                </a:solidFill>
                <a:latin typeface="+mj-lt"/>
              </a:rPr>
              <a:t> </a:t>
            </a:r>
            <a:r>
              <a:rPr sz="2800" spc="-40" dirty="0">
                <a:solidFill>
                  <a:schemeClr val="tx1"/>
                </a:solidFill>
                <a:latin typeface="+mj-lt"/>
              </a:rPr>
              <a:t>Anatomy</a:t>
            </a:r>
            <a:endParaRPr sz="2800" dirty="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35861"/>
            <a:ext cx="6343650" cy="29768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spc="-5" dirty="0">
                <a:cs typeface="Calibri"/>
              </a:rPr>
              <a:t>Module </a:t>
            </a:r>
            <a:r>
              <a:rPr sz="2800" spc="-10" dirty="0">
                <a:cs typeface="Calibri"/>
              </a:rPr>
              <a:t>Objectives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Review</a:t>
            </a:r>
            <a:r>
              <a:rPr sz="2800" spc="-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anatomy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neck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Label</a:t>
            </a:r>
            <a:r>
              <a:rPr sz="2800" spc="-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anatomical</a:t>
            </a:r>
            <a:r>
              <a:rPr sz="2800" spc="-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structures</a:t>
            </a:r>
            <a:r>
              <a:rPr sz="2800" spc="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-15" dirty="0">
                <a:cs typeface="Calibri"/>
              </a:rPr>
              <a:t> </a:t>
            </a:r>
            <a:r>
              <a:rPr sz="2800" dirty="0">
                <a:cs typeface="Calibri"/>
              </a:rPr>
              <a:t>CT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image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6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Scanning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protocols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including: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Positioning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Indications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Contraindications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5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Exposure</a:t>
            </a:r>
            <a:r>
              <a:rPr sz="2400" spc="-3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Factors</a:t>
            </a:r>
            <a:endParaRPr sz="2400" dirty="0">
              <a:cs typeface="Calibri"/>
            </a:endParaRPr>
          </a:p>
          <a:p>
            <a:pPr marL="241300" indent="-228600">
              <a:lnSpc>
                <a:spcPts val="318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Most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common</a:t>
            </a:r>
            <a:r>
              <a:rPr sz="2800" spc="20" dirty="0">
                <a:cs typeface="Calibri"/>
              </a:rPr>
              <a:t> </a:t>
            </a:r>
            <a:r>
              <a:rPr sz="2800" dirty="0">
                <a:cs typeface="Calibri"/>
              </a:rPr>
              <a:t>CT </a:t>
            </a:r>
            <a:r>
              <a:rPr sz="2800" spc="-5" dirty="0">
                <a:cs typeface="Calibri"/>
              </a:rPr>
              <a:t>Neck</a:t>
            </a:r>
            <a:r>
              <a:rPr sz="2800" spc="1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exams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done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636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618730" cy="3251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195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Review</a:t>
            </a:r>
            <a:r>
              <a:rPr sz="2800" spc="-3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Kelley</a:t>
            </a:r>
            <a:r>
              <a:rPr sz="2800" spc="-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textbook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goes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into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lot of </a:t>
            </a:r>
            <a:r>
              <a:rPr sz="2800" spc="-10" dirty="0">
                <a:cs typeface="Calibri"/>
              </a:rPr>
              <a:t>detail!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6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Focus</a:t>
            </a:r>
            <a:r>
              <a:rPr sz="2800" spc="-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on: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Pharynx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Larynx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Esophagus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-30" dirty="0">
                <a:cs typeface="Calibri"/>
              </a:rPr>
              <a:t> Trachea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Glands</a:t>
            </a:r>
          </a:p>
          <a:p>
            <a:pPr marL="698500" lvl="1" indent="-229235">
              <a:lnSpc>
                <a:spcPts val="255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20" dirty="0">
                <a:cs typeface="Calibri"/>
              </a:rPr>
              <a:t>Vasculature</a:t>
            </a:r>
            <a:endParaRPr sz="2400" dirty="0">
              <a:cs typeface="Calibri"/>
            </a:endParaRPr>
          </a:p>
          <a:p>
            <a:pPr marL="241300" indent="-228600">
              <a:lnSpc>
                <a:spcPts val="318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Complete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ID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exercises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D2L</a:t>
            </a:r>
            <a:r>
              <a:rPr sz="2800" spc="-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Brightspace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808845" cy="29800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spc="-10" dirty="0">
                <a:cs typeface="Calibri"/>
              </a:rPr>
              <a:t>Pharynx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Opening</a:t>
            </a:r>
            <a:r>
              <a:rPr sz="2800" spc="2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for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respiratory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digestive</a:t>
            </a:r>
            <a:r>
              <a:rPr sz="2800" spc="2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systems</a:t>
            </a:r>
            <a:endParaRPr sz="2800" dirty="0">
              <a:cs typeface="Calibri"/>
            </a:endParaRPr>
          </a:p>
          <a:p>
            <a:pPr marL="241300" marR="5080" indent="-228600">
              <a:lnSpc>
                <a:spcPts val="3020"/>
              </a:lnSpc>
              <a:spcBef>
                <a:spcPts val="219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Extends</a:t>
            </a:r>
            <a:r>
              <a:rPr sz="2800" spc="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from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base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 the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skull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ends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as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continuation</a:t>
            </a:r>
            <a:r>
              <a:rPr sz="2800" spc="4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of </a:t>
            </a:r>
            <a:r>
              <a:rPr sz="2800" spc="-6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esophagus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285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3</a:t>
            </a:r>
            <a:r>
              <a:rPr sz="2800" spc="-10" dirty="0">
                <a:cs typeface="Calibri"/>
              </a:rPr>
              <a:t> segments: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Nasopharynx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Oropharynx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Laryngopharynx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113905" cy="34194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Nasopharynx: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5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Contains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nasal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cavities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  <a:tab pos="6495415" algn="l"/>
              </a:tabLst>
            </a:pPr>
            <a:r>
              <a:rPr sz="2400" spc="-15" dirty="0">
                <a:cs typeface="Calibri"/>
              </a:rPr>
              <a:t>Posterior</a:t>
            </a:r>
            <a:r>
              <a:rPr sz="2400" spc="-3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border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is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  <a:tab pos="6444615" algn="l"/>
              </a:tabLst>
            </a:pPr>
            <a:r>
              <a:rPr sz="2400" spc="-10" dirty="0">
                <a:cs typeface="Calibri"/>
              </a:rPr>
              <a:t>Inferior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border </a:t>
            </a:r>
            <a:r>
              <a:rPr sz="2400" dirty="0">
                <a:cs typeface="Calibri"/>
              </a:rPr>
              <a:t>is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Superior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border</a:t>
            </a:r>
            <a:r>
              <a:rPr sz="2400" spc="10" dirty="0">
                <a:cs typeface="Calibri"/>
              </a:rPr>
              <a:t> </a:t>
            </a:r>
            <a:r>
              <a:rPr sz="2400" dirty="0">
                <a:cs typeface="Calibri"/>
              </a:rPr>
              <a:t>is the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pharyngeal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tonsils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(adenoids)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1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Lateral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wall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contains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auditory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tube.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5862" y="332054"/>
            <a:ext cx="579353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13532" y="1132643"/>
            <a:ext cx="6126480" cy="533064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970135" cy="2102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Oropharynx: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50"/>
              </a:lnSpc>
              <a:buFont typeface="Arial MT"/>
              <a:buChar char="•"/>
              <a:tabLst>
                <a:tab pos="699135" algn="l"/>
                <a:tab pos="9879965" algn="l"/>
              </a:tabLst>
            </a:pPr>
            <a:r>
              <a:rPr sz="2400" spc="-5" dirty="0">
                <a:cs typeface="Calibri"/>
              </a:rPr>
              <a:t>E</a:t>
            </a:r>
            <a:r>
              <a:rPr sz="2400" spc="15" dirty="0">
                <a:cs typeface="Calibri"/>
              </a:rPr>
              <a:t>x</a:t>
            </a:r>
            <a:r>
              <a:rPr sz="2400" spc="-25" dirty="0">
                <a:cs typeface="Calibri"/>
              </a:rPr>
              <a:t>t</a:t>
            </a:r>
            <a:r>
              <a:rPr sz="2400" dirty="0">
                <a:cs typeface="Calibri"/>
              </a:rPr>
              <a:t>ends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f</a:t>
            </a:r>
            <a:r>
              <a:rPr sz="2400" spc="-35" dirty="0">
                <a:cs typeface="Calibri"/>
              </a:rPr>
              <a:t>r</a:t>
            </a:r>
            <a:r>
              <a:rPr sz="2400" spc="-5" dirty="0">
                <a:cs typeface="Calibri"/>
              </a:rPr>
              <a:t>o</a:t>
            </a:r>
            <a:r>
              <a:rPr sz="2400" dirty="0">
                <a:cs typeface="Calibri"/>
              </a:rPr>
              <a:t>m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5" dirty="0">
                <a:cs typeface="Calibri"/>
              </a:rPr>
              <a:t>sof</a:t>
            </a:r>
            <a:r>
              <a:rPr sz="2400" dirty="0">
                <a:cs typeface="Calibri"/>
              </a:rPr>
              <a:t>t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pal</a:t>
            </a:r>
            <a:r>
              <a:rPr sz="2400" spc="-25" dirty="0">
                <a:cs typeface="Calibri"/>
              </a:rPr>
              <a:t>at</a:t>
            </a:r>
            <a:r>
              <a:rPr sz="2400" dirty="0">
                <a:cs typeface="Calibri"/>
              </a:rPr>
              <a:t>e</a:t>
            </a:r>
            <a:r>
              <a:rPr sz="2400" spc="-10" dirty="0">
                <a:cs typeface="Calibri"/>
              </a:rPr>
              <a:t> </a:t>
            </a:r>
            <a:r>
              <a:rPr sz="2400" spc="-25" dirty="0">
                <a:cs typeface="Calibri"/>
              </a:rPr>
              <a:t>t</a:t>
            </a:r>
            <a:r>
              <a:rPr sz="2400" dirty="0">
                <a:cs typeface="Calibri"/>
              </a:rPr>
              <a:t>o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 le</a:t>
            </a:r>
            <a:r>
              <a:rPr sz="2400" spc="-35" dirty="0">
                <a:cs typeface="Calibri"/>
              </a:rPr>
              <a:t>v</a:t>
            </a:r>
            <a:r>
              <a:rPr sz="2400" dirty="0">
                <a:cs typeface="Calibri"/>
              </a:rPr>
              <a:t>el </a:t>
            </a:r>
            <a:r>
              <a:rPr sz="2400" spc="-5" dirty="0">
                <a:cs typeface="Calibri"/>
              </a:rPr>
              <a:t>o</a:t>
            </a:r>
            <a:r>
              <a:rPr sz="2400" dirty="0">
                <a:cs typeface="Calibri"/>
              </a:rPr>
              <a:t>f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400" spc="-5" dirty="0">
                <a:cs typeface="Calibri"/>
              </a:rPr>
              <a:t>.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Separated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from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5" dirty="0">
                <a:cs typeface="Calibri"/>
              </a:rPr>
              <a:t>larynx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by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epiglottis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Contains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palatine </a:t>
            </a:r>
            <a:r>
              <a:rPr sz="2400" spc="-10" dirty="0">
                <a:cs typeface="Calibri"/>
              </a:rPr>
              <a:t>tonsils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lingual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tonsils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74902" y="332054"/>
            <a:ext cx="593069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32760" y="999744"/>
            <a:ext cx="6126480" cy="539191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169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232390" cy="24314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Laryngopharynx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5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Continues</a:t>
            </a:r>
            <a:r>
              <a:rPr sz="2400" spc="-15" dirty="0">
                <a:cs typeface="Calibri"/>
              </a:rPr>
              <a:t> from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oropharynx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2150" dirty="0">
              <a:cs typeface="Calibri"/>
            </a:endParaRPr>
          </a:p>
          <a:p>
            <a:pPr marL="698500" marR="621665" lvl="1" indent="-228600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Extends</a:t>
            </a:r>
            <a:r>
              <a:rPr sz="2400" spc="-15" dirty="0">
                <a:cs typeface="Calibri"/>
              </a:rPr>
              <a:t> from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level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dirty="0">
                <a:cs typeface="Calibri"/>
              </a:rPr>
              <a:t> the</a:t>
            </a:r>
            <a:r>
              <a:rPr sz="2400" spc="-1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hyoid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bone</a:t>
            </a:r>
            <a:r>
              <a:rPr sz="240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entrance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5" dirty="0">
                <a:cs typeface="Calibri"/>
              </a:rPr>
              <a:t>larynx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&amp; </a:t>
            </a:r>
            <a:r>
              <a:rPr sz="2400" spc="-525" dirty="0">
                <a:cs typeface="Calibri"/>
              </a:rPr>
              <a:t> </a:t>
            </a:r>
            <a:r>
              <a:rPr sz="2400" dirty="0">
                <a:cs typeface="Calibri"/>
              </a:rPr>
              <a:t>esophagus.</a:t>
            </a: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185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 MT"/>
              <a:buChar char="•"/>
              <a:tabLst>
                <a:tab pos="699135" algn="l"/>
                <a:tab pos="5404485" algn="l"/>
              </a:tabLst>
            </a:pPr>
            <a:r>
              <a:rPr sz="2400" spc="-5" dirty="0">
                <a:cs typeface="Calibri"/>
              </a:rPr>
              <a:t>The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spc="-10" dirty="0">
                <a:cs typeface="Calibri"/>
              </a:rPr>
              <a:t>are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depressions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within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lateral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walls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5500" y="262839"/>
            <a:ext cx="6489700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32760" y="1061015"/>
            <a:ext cx="6126480" cy="533064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356107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10" dirty="0">
                <a:latin typeface="+mj-lt"/>
              </a:rPr>
              <a:t> </a:t>
            </a:r>
            <a:r>
              <a:rPr spc="5"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72283" y="1037844"/>
            <a:ext cx="7647432" cy="555345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169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539621"/>
            <a:ext cx="10116185" cy="835660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241300" marR="5080" indent="-228600">
              <a:lnSpc>
                <a:spcPts val="3020"/>
              </a:lnSpc>
              <a:spcBef>
                <a:spcPts val="48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latin typeface="Calibri"/>
                <a:cs typeface="Calibri"/>
              </a:rPr>
              <a:t>Use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landmarks</a:t>
            </a:r>
            <a:r>
              <a:rPr sz="2800" spc="4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to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determine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what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segment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is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demonstrated</a:t>
            </a:r>
            <a:r>
              <a:rPr sz="2800" spc="4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on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axial </a:t>
            </a:r>
            <a:r>
              <a:rPr sz="2800" spc="-62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slices: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74848" y="2240279"/>
            <a:ext cx="5888735" cy="403250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287223"/>
            <a:ext cx="5712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69728" y="1156662"/>
            <a:ext cx="7159934" cy="525596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456133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82438" y="1396784"/>
            <a:ext cx="6985162" cy="475611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63140" y="1114044"/>
            <a:ext cx="7857744" cy="550011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4960" y="376555"/>
            <a:ext cx="561583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15" dirty="0">
                <a:latin typeface="+mj-lt"/>
              </a:rPr>
              <a:t> </a:t>
            </a:r>
            <a:r>
              <a:rPr spc="5"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398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805035" cy="34194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latin typeface="Calibri"/>
                <a:cs typeface="Calibri"/>
              </a:rPr>
              <a:t>Larynx</a:t>
            </a:r>
            <a:endParaRPr sz="2800">
              <a:latin typeface="Calibri"/>
              <a:cs typeface="Calibri"/>
            </a:endParaRPr>
          </a:p>
          <a:p>
            <a:pPr marL="698500" lvl="1" indent="-229235">
              <a:lnSpc>
                <a:spcPts val="275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latin typeface="Calibri"/>
                <a:cs typeface="Calibri"/>
              </a:rPr>
              <a:t>Bony</a:t>
            </a:r>
            <a:r>
              <a:rPr sz="2400" spc="-10" dirty="0">
                <a:latin typeface="Calibri"/>
                <a:cs typeface="Calibri"/>
              </a:rPr>
              <a:t> structure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that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surrounds </a:t>
            </a:r>
            <a:r>
              <a:rPr sz="2400" dirty="0">
                <a:latin typeface="Calibri"/>
                <a:cs typeface="Calibri"/>
              </a:rPr>
              <a:t>and </a:t>
            </a:r>
            <a:r>
              <a:rPr sz="2400" spc="-10" dirty="0">
                <a:latin typeface="Calibri"/>
                <a:cs typeface="Calibri"/>
              </a:rPr>
              <a:t>protects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 </a:t>
            </a:r>
            <a:r>
              <a:rPr sz="2400" spc="-15" dirty="0">
                <a:latin typeface="Calibri"/>
                <a:cs typeface="Calibri"/>
              </a:rPr>
              <a:t>vocal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chords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(“voice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box”)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latin typeface="Calibri"/>
                <a:cs typeface="Calibri"/>
              </a:rPr>
              <a:t>Extends</a:t>
            </a:r>
            <a:r>
              <a:rPr sz="2400" spc="-15" dirty="0">
                <a:latin typeface="Calibri"/>
                <a:cs typeface="Calibri"/>
              </a:rPr>
              <a:t> from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laryngopharynx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– </a:t>
            </a:r>
            <a:r>
              <a:rPr sz="2400" spc="-10" dirty="0">
                <a:latin typeface="Calibri"/>
                <a:cs typeface="Calibri"/>
              </a:rPr>
              <a:t>trachea.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latin typeface="Calibri"/>
                <a:cs typeface="Calibri"/>
              </a:rPr>
              <a:t>Consists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of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9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cartilage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rings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  <a:tab pos="6062980" algn="l"/>
              </a:tabLst>
            </a:pPr>
            <a:r>
              <a:rPr sz="2400" spc="-5" dirty="0">
                <a:latin typeface="Calibri"/>
                <a:cs typeface="Calibri"/>
              </a:rPr>
              <a:t>Extends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from</a:t>
            </a:r>
            <a:r>
              <a:rPr sz="2400" u="heavy" spc="-1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	</a:t>
            </a:r>
            <a:r>
              <a:rPr sz="2400" dirty="0">
                <a:latin typeface="Calibri"/>
                <a:cs typeface="Calibri"/>
              </a:rPr>
              <a:t>.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1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latin typeface="Calibri"/>
                <a:cs typeface="Calibri"/>
              </a:rPr>
              <a:t>Largest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10" dirty="0">
                <a:latin typeface="Calibri"/>
                <a:cs typeface="Calibri"/>
              </a:rPr>
              <a:t> most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superior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ring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thyroid </a:t>
            </a:r>
            <a:r>
              <a:rPr sz="2400" spc="-5" dirty="0">
                <a:latin typeface="Calibri"/>
                <a:cs typeface="Calibri"/>
              </a:rPr>
              <a:t>cartilage.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262839"/>
            <a:ext cx="6550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98320" y="1210055"/>
            <a:ext cx="8229600" cy="521208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12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433560" cy="27609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Esophagus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5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Extends</a:t>
            </a:r>
            <a:r>
              <a:rPr sz="2400" spc="-15" dirty="0">
                <a:cs typeface="Calibri"/>
              </a:rPr>
              <a:t> from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laryngopharynx</a:t>
            </a:r>
            <a:r>
              <a:rPr sz="2400" spc="-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cardiac </a:t>
            </a:r>
            <a:r>
              <a:rPr sz="2400" spc="-5" dirty="0">
                <a:cs typeface="Calibri"/>
              </a:rPr>
              <a:t>orifice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dirty="0">
                <a:cs typeface="Calibri"/>
              </a:rPr>
              <a:t> the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stomach.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Begins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posterior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cricoid</a:t>
            </a:r>
            <a:r>
              <a:rPr sz="2400" spc="-4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cartilage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  <a:tab pos="3968115" algn="l"/>
              </a:tabLst>
            </a:pPr>
            <a:r>
              <a:rPr sz="2400" u="heavy" dirty="0">
                <a:uFill>
                  <a:solidFill>
                    <a:srgbClr val="000000"/>
                  </a:solidFill>
                </a:uFill>
                <a:cs typeface="Times New Roman"/>
              </a:rPr>
              <a:t> 	</a:t>
            </a:r>
            <a:r>
              <a:rPr sz="2400" spc="-20" dirty="0">
                <a:cs typeface="Calibri"/>
              </a:rPr>
              <a:t>to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the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trachea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Enters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abdominal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cavity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through </a:t>
            </a:r>
            <a:r>
              <a:rPr sz="2400" dirty="0">
                <a:cs typeface="Calibri"/>
              </a:rPr>
              <a:t>the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esophageal hiatus.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322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494520" cy="34194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35" dirty="0">
                <a:cs typeface="Calibri"/>
              </a:rPr>
              <a:t>Trachea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5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Extends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from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larynx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lungs.</a:t>
            </a: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  <a:tab pos="4345305" algn="l"/>
              </a:tabLst>
            </a:pPr>
            <a:r>
              <a:rPr sz="2400" spc="-5" dirty="0">
                <a:cs typeface="Calibri"/>
              </a:rPr>
              <a:t>Lies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spc="-15" dirty="0">
                <a:cs typeface="Calibri"/>
              </a:rPr>
              <a:t>to</a:t>
            </a:r>
            <a:r>
              <a:rPr sz="2400" spc="-4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40" dirty="0">
                <a:cs typeface="Calibri"/>
              </a:rPr>
              <a:t> </a:t>
            </a:r>
            <a:r>
              <a:rPr sz="2400" dirty="0">
                <a:cs typeface="Calibri"/>
              </a:rPr>
              <a:t>esophagus</a:t>
            </a: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2150" dirty="0">
              <a:cs typeface="Calibri"/>
            </a:endParaRPr>
          </a:p>
          <a:p>
            <a:pPr marL="698500" marR="5080" lvl="1" indent="-228600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Protected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by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16-20 c-shaped</a:t>
            </a:r>
            <a:r>
              <a:rPr sz="2400" spc="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pieces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 </a:t>
            </a:r>
            <a:r>
              <a:rPr sz="2400" spc="-10" dirty="0">
                <a:cs typeface="Calibri"/>
              </a:rPr>
              <a:t>cartilage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which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close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around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5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trachea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posteriorly by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elastic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connective</a:t>
            </a:r>
            <a:r>
              <a:rPr sz="2400" dirty="0">
                <a:cs typeface="Calibri"/>
              </a:rPr>
              <a:t> tissue.</a:t>
            </a: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185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Bifurcation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into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right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left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mainstem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bronchi </a:t>
            </a:r>
            <a:r>
              <a:rPr sz="2400" spc="-15" dirty="0">
                <a:cs typeface="Calibri"/>
              </a:rPr>
              <a:t>at </a:t>
            </a:r>
            <a:r>
              <a:rPr sz="2400" dirty="0">
                <a:cs typeface="Calibri"/>
              </a:rPr>
              <a:t>the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level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endParaRPr sz="2400" dirty="0">
              <a:cs typeface="Calibri"/>
            </a:endParaRPr>
          </a:p>
          <a:p>
            <a:pPr marL="698500">
              <a:lnSpc>
                <a:spcPts val="2735"/>
              </a:lnSpc>
              <a:tabLst>
                <a:tab pos="3898900" algn="l"/>
              </a:tabLst>
            </a:pP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400" dirty="0">
                <a:cs typeface="Calibri"/>
              </a:rPr>
              <a:t>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400253"/>
            <a:ext cx="6169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40899" y="1295166"/>
            <a:ext cx="7439284" cy="490613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12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408545" cy="29591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Salivary</a:t>
            </a:r>
            <a:r>
              <a:rPr sz="2800" spc="-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Glands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5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Produce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and empty</a:t>
            </a:r>
            <a:r>
              <a:rPr sz="2400" spc="-3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saliva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into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oral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cavity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via</a:t>
            </a:r>
            <a:r>
              <a:rPr sz="2400" spc="-5" dirty="0">
                <a:cs typeface="Calibri"/>
              </a:rPr>
              <a:t> ducts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Begin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process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digestion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75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3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large,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paired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salivary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glands:</a:t>
            </a:r>
          </a:p>
          <a:p>
            <a:pPr marL="1155700" lvl="2" indent="-229235">
              <a:lnSpc>
                <a:spcPts val="2175"/>
              </a:lnSpc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20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Parotid</a:t>
            </a:r>
            <a:endParaRPr sz="2000" dirty="0">
              <a:cs typeface="Calibri"/>
            </a:endParaRPr>
          </a:p>
          <a:p>
            <a:pPr marL="1155700" lvl="2" indent="-229235">
              <a:lnSpc>
                <a:spcPts val="2160"/>
              </a:lnSpc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2000" u="heavy" dirty="0">
                <a:uFill>
                  <a:solidFill>
                    <a:srgbClr val="000000"/>
                  </a:solidFill>
                </a:uFill>
                <a:cs typeface="Calibri"/>
              </a:rPr>
              <a:t>Submandibular</a:t>
            </a:r>
            <a:endParaRPr sz="2000" dirty="0">
              <a:cs typeface="Calibri"/>
            </a:endParaRPr>
          </a:p>
          <a:p>
            <a:pPr marL="1155700" lvl="2" indent="-229235">
              <a:lnSpc>
                <a:spcPts val="2280"/>
              </a:lnSpc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2000" u="heavy" dirty="0">
                <a:uFill>
                  <a:solidFill>
                    <a:srgbClr val="000000"/>
                  </a:solidFill>
                </a:uFill>
                <a:cs typeface="Calibri"/>
              </a:rPr>
              <a:t>Sublingual</a:t>
            </a:r>
            <a:endParaRPr sz="2000" dirty="0"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169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8505190" cy="2102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20" dirty="0">
                <a:cs typeface="Calibri"/>
              </a:rPr>
              <a:t>Parotid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glands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5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Sits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between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auricle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ramus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mandible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Extend</a:t>
            </a:r>
            <a:r>
              <a:rPr sz="2400" spc="-15" dirty="0">
                <a:cs typeface="Calibri"/>
              </a:rPr>
              <a:t> from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level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EAM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gonion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20" dirty="0">
                <a:cs typeface="Calibri"/>
              </a:rPr>
              <a:t>Differs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slightly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in </a:t>
            </a:r>
            <a:r>
              <a:rPr sz="2400" spc="-5" dirty="0">
                <a:cs typeface="Calibri"/>
              </a:rPr>
              <a:t>appearance</a:t>
            </a:r>
            <a:r>
              <a:rPr sz="2400" spc="-15" dirty="0">
                <a:cs typeface="Calibri"/>
              </a:rPr>
              <a:t> from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other </a:t>
            </a:r>
            <a:r>
              <a:rPr sz="2400" spc="-10" dirty="0">
                <a:cs typeface="Calibri"/>
              </a:rPr>
              <a:t>salivary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glands</a:t>
            </a:r>
            <a:r>
              <a:rPr sz="2400" spc="-5" dirty="0">
                <a:cs typeface="Calibri"/>
              </a:rPr>
              <a:t> due </a:t>
            </a:r>
            <a:r>
              <a:rPr sz="2400" spc="-15" dirty="0">
                <a:cs typeface="Calibri"/>
              </a:rPr>
              <a:t>to: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45770"/>
            <a:ext cx="5712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08860" y="1027175"/>
            <a:ext cx="7574280" cy="538886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420609" cy="14439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Submandibular</a:t>
            </a:r>
            <a:r>
              <a:rPr sz="2800" spc="5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glands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5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Border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posterior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half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mandible</a:t>
            </a: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Extend</a:t>
            </a:r>
            <a:r>
              <a:rPr sz="2400" spc="-15" dirty="0">
                <a:cs typeface="Calibri"/>
              </a:rPr>
              <a:t> from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gonion</a:t>
            </a:r>
            <a:r>
              <a:rPr sz="240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level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dirty="0">
                <a:cs typeface="Calibri"/>
              </a:rPr>
              <a:t> the</a:t>
            </a:r>
            <a:r>
              <a:rPr sz="2400" spc="-1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hyoid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bone.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356107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10" dirty="0">
                <a:latin typeface="+mj-lt"/>
              </a:rPr>
              <a:t> </a:t>
            </a:r>
            <a:r>
              <a:rPr spc="5"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81200" y="1313688"/>
            <a:ext cx="8412480" cy="512064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6560184" cy="14439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Sublingual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gland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5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Smallest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Sit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under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tongue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on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floor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of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mouth.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00480" y="352501"/>
            <a:ext cx="5805120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10155" y="1040891"/>
            <a:ext cx="8138159" cy="5382768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138410" cy="34194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20" dirty="0">
                <a:cs typeface="Calibri"/>
              </a:rPr>
              <a:t>Thyroid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Gland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5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Located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at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level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5" dirty="0">
                <a:cs typeface="Calibri"/>
              </a:rPr>
              <a:t>cricoid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cartilage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  <a:tab pos="6823709" algn="l"/>
              </a:tabLst>
            </a:pPr>
            <a:r>
              <a:rPr sz="2400" spc="-45" dirty="0">
                <a:cs typeface="Calibri"/>
              </a:rPr>
              <a:t>Two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lobes,</a:t>
            </a:r>
            <a:r>
              <a:rPr sz="2400" spc="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joined</a:t>
            </a:r>
            <a:r>
              <a:rPr sz="2400" spc="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anterior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by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i="1" dirty="0">
                <a:cs typeface="Calibri"/>
              </a:rPr>
              <a:t>.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2150" dirty="0">
              <a:cs typeface="Calibri"/>
            </a:endParaRPr>
          </a:p>
          <a:p>
            <a:pPr marL="698500" marR="5080" lvl="1" indent="-228600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On </a:t>
            </a:r>
            <a:r>
              <a:rPr sz="2400" spc="-10" dirty="0">
                <a:cs typeface="Calibri"/>
              </a:rPr>
              <a:t>axial </a:t>
            </a:r>
            <a:r>
              <a:rPr sz="2400" spc="-5" dirty="0">
                <a:cs typeface="Calibri"/>
              </a:rPr>
              <a:t>slices, appears wedge-shaped </a:t>
            </a:r>
            <a:r>
              <a:rPr sz="2400" spc="-10" dirty="0">
                <a:cs typeface="Calibri"/>
              </a:rPr>
              <a:t>structure that </a:t>
            </a:r>
            <a:r>
              <a:rPr sz="2400" spc="-15" dirty="0">
                <a:cs typeface="Calibri"/>
              </a:rPr>
              <a:t>wraps </a:t>
            </a:r>
            <a:r>
              <a:rPr sz="2400" dirty="0">
                <a:cs typeface="Calibri"/>
              </a:rPr>
              <a:t>itself </a:t>
            </a:r>
            <a:r>
              <a:rPr sz="2400" spc="-10" dirty="0">
                <a:cs typeface="Calibri"/>
              </a:rPr>
              <a:t>around </a:t>
            </a:r>
            <a:r>
              <a:rPr sz="2400" dirty="0">
                <a:cs typeface="Calibri"/>
              </a:rPr>
              <a:t>the </a:t>
            </a:r>
            <a:r>
              <a:rPr sz="2400" spc="-5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trachea.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185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20" dirty="0">
                <a:cs typeface="Calibri"/>
              </a:rPr>
              <a:t>Parathyroid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glands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(4)</a:t>
            </a:r>
            <a:r>
              <a:rPr sz="2400" spc="-3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are</a:t>
            </a:r>
            <a:r>
              <a:rPr sz="240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located</a:t>
            </a:r>
            <a:r>
              <a:rPr sz="2400" spc="-5" dirty="0">
                <a:cs typeface="Calibri"/>
              </a:rPr>
              <a:t> on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posterior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surface</a:t>
            </a:r>
            <a:r>
              <a:rPr sz="2400" spc="1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of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5" dirty="0">
                <a:cs typeface="Calibri"/>
              </a:rPr>
              <a:t>thyroid</a:t>
            </a:r>
            <a:endParaRPr sz="2400" dirty="0">
              <a:cs typeface="Calibri"/>
            </a:endParaRPr>
          </a:p>
          <a:p>
            <a:pPr marL="698500">
              <a:lnSpc>
                <a:spcPts val="2735"/>
              </a:lnSpc>
            </a:pPr>
            <a:r>
              <a:rPr sz="2400" dirty="0">
                <a:cs typeface="Calibri"/>
              </a:rPr>
              <a:t>lobes.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290576"/>
            <a:ext cx="5864861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0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10" dirty="0">
                <a:latin typeface="+mj-lt"/>
              </a:rPr>
              <a:t> </a:t>
            </a:r>
            <a:r>
              <a:rPr spc="5"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75076" y="954024"/>
            <a:ext cx="5641848" cy="5542788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244551"/>
            <a:ext cx="5712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98320" y="1269491"/>
            <a:ext cx="8595360" cy="438912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048240" cy="27571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Carotid</a:t>
            </a:r>
            <a:r>
              <a:rPr sz="2800" u="heavy" spc="-3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Arteries</a:t>
            </a:r>
            <a:endParaRPr sz="2800" dirty="0">
              <a:cs typeface="Calibri"/>
            </a:endParaRPr>
          </a:p>
          <a:p>
            <a:pPr marL="241300" marR="5080" indent="-228600">
              <a:lnSpc>
                <a:spcPts val="3020"/>
              </a:lnSpc>
              <a:spcBef>
                <a:spcPts val="22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Right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Common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Carotid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artery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arises</a:t>
            </a:r>
            <a:r>
              <a:rPr sz="2800" spc="2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from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brachiocephalic</a:t>
            </a:r>
            <a:r>
              <a:rPr sz="2800" spc="5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artery </a:t>
            </a:r>
            <a:r>
              <a:rPr sz="2800" spc="-6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posterior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SC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joint.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281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Left</a:t>
            </a:r>
            <a:r>
              <a:rPr sz="2800" spc="-5" dirty="0">
                <a:cs typeface="Calibri"/>
              </a:rPr>
              <a:t> Common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Carotid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artery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arises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directly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from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aortic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arch.</a:t>
            </a:r>
            <a:endParaRPr sz="2800" dirty="0">
              <a:cs typeface="Calibri"/>
            </a:endParaRPr>
          </a:p>
          <a:p>
            <a:pPr marL="241300" marR="519430" indent="-228600">
              <a:lnSpc>
                <a:spcPts val="3020"/>
              </a:lnSpc>
              <a:spcBef>
                <a:spcPts val="215"/>
              </a:spcBef>
              <a:buFont typeface="Arial MT"/>
              <a:buChar char="•"/>
              <a:tabLst>
                <a:tab pos="241300" algn="l"/>
                <a:tab pos="6094730" algn="l"/>
                <a:tab pos="6628765" algn="l"/>
                <a:tab pos="7162165" algn="l"/>
                <a:tab pos="7696200" algn="l"/>
                <a:tab pos="8229600" algn="l"/>
                <a:tab pos="8763635" algn="l"/>
              </a:tabLst>
            </a:pPr>
            <a:r>
              <a:rPr sz="2800" spc="-5" dirty="0">
                <a:cs typeface="Calibri"/>
              </a:rPr>
              <a:t>Common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carotid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arteries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bifurcate</a:t>
            </a:r>
            <a:r>
              <a:rPr sz="2800" spc="-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into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internal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external </a:t>
            </a:r>
            <a:r>
              <a:rPr sz="2800" spc="-6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carotid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arteries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at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level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of: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10" dirty="0">
                <a:cs typeface="Calibri"/>
              </a:rPr>
              <a:t>_.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298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Common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carotid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arteries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lie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medial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spc="-5" dirty="0">
                <a:cs typeface="Calibri"/>
              </a:rPr>
              <a:t> the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jugular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veins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93947" y="1690116"/>
            <a:ext cx="4492752" cy="4352544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54480" y="332054"/>
            <a:ext cx="572251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57727" y="1039367"/>
            <a:ext cx="5551932" cy="545592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335895" cy="19888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Carotid</a:t>
            </a:r>
            <a:r>
              <a:rPr sz="2800" u="heavy" spc="-3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Arteries</a:t>
            </a:r>
            <a:endParaRPr sz="2800" dirty="0">
              <a:cs typeface="Calibri"/>
            </a:endParaRPr>
          </a:p>
          <a:p>
            <a:pPr marL="241300" marR="434975" indent="-228600">
              <a:lnSpc>
                <a:spcPts val="3020"/>
              </a:lnSpc>
              <a:spcBef>
                <a:spcPts val="22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Internal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Carotid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artery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ascends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neck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2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enters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base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6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skull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through</a:t>
            </a:r>
            <a:r>
              <a:rPr sz="2800" spc="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carotid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canal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 the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temporal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bone.</a:t>
            </a:r>
            <a:endParaRPr sz="2800" dirty="0">
              <a:cs typeface="Calibri"/>
            </a:endParaRPr>
          </a:p>
          <a:p>
            <a:pPr marL="241300" marR="5080" indent="-228600">
              <a:lnSpc>
                <a:spcPts val="303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External</a:t>
            </a:r>
            <a:r>
              <a:rPr sz="2800" spc="-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Carotid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artery </a:t>
            </a:r>
            <a:r>
              <a:rPr sz="2800" dirty="0">
                <a:cs typeface="Calibri"/>
              </a:rPr>
              <a:t>ascends</a:t>
            </a:r>
            <a:r>
              <a:rPr sz="2800" spc="4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through</a:t>
            </a:r>
            <a:r>
              <a:rPr sz="2800" spc="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neck,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through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parotid </a:t>
            </a:r>
            <a:r>
              <a:rPr sz="2800" spc="-6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gland,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level </a:t>
            </a:r>
            <a:r>
              <a:rPr sz="2800" spc="-5" dirty="0">
                <a:cs typeface="Calibri"/>
              </a:rPr>
              <a:t>of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TMJ.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2323" y="1571244"/>
            <a:ext cx="6214872" cy="435102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169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10309860" cy="288226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Carotid</a:t>
            </a:r>
            <a:r>
              <a:rPr sz="2800" u="heavy" spc="-3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Arteries</a:t>
            </a:r>
            <a:endParaRPr sz="2800" dirty="0">
              <a:cs typeface="Calibri"/>
            </a:endParaRPr>
          </a:p>
          <a:p>
            <a:pPr marL="241300" marR="5080" indent="-228600">
              <a:lnSpc>
                <a:spcPts val="3020"/>
              </a:lnSpc>
              <a:spcBef>
                <a:spcPts val="106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The </a:t>
            </a:r>
            <a:r>
              <a:rPr sz="2800" spc="-10" dirty="0">
                <a:cs typeface="Calibri"/>
              </a:rPr>
              <a:t>external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carotid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artery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changes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position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relation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spc="-5" dirty="0">
                <a:cs typeface="Calibri"/>
              </a:rPr>
              <a:t> the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internal </a:t>
            </a:r>
            <a:r>
              <a:rPr sz="2800" spc="-6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carotid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artery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as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it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ascends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neck.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spcBef>
                <a:spcPts val="19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30" dirty="0">
                <a:cs typeface="Calibri"/>
              </a:rPr>
              <a:t>At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lower level</a:t>
            </a:r>
            <a:r>
              <a:rPr sz="2400" spc="1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external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carotid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artery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is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anterior </a:t>
            </a:r>
            <a:r>
              <a:rPr sz="2400" dirty="0">
                <a:cs typeface="Calibri"/>
              </a:rPr>
              <a:t>and medial</a:t>
            </a:r>
            <a:r>
              <a:rPr sz="2400" spc="-15" dirty="0">
                <a:cs typeface="Calibri"/>
              </a:rPr>
              <a:t> to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</a:p>
          <a:p>
            <a:pPr marL="698500">
              <a:lnSpc>
                <a:spcPts val="2735"/>
              </a:lnSpc>
            </a:pPr>
            <a:r>
              <a:rPr sz="2400" spc="-10" dirty="0">
                <a:cs typeface="Calibri"/>
              </a:rPr>
              <a:t>internal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carotid</a:t>
            </a:r>
            <a:r>
              <a:rPr sz="2400" spc="-4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artery</a:t>
            </a:r>
            <a:endParaRPr sz="2400" dirty="0">
              <a:cs typeface="Calibri"/>
            </a:endParaRPr>
          </a:p>
          <a:p>
            <a:pPr marL="698500" marR="515620" lvl="1" indent="-228600">
              <a:lnSpc>
                <a:spcPts val="2590"/>
              </a:lnSpc>
              <a:spcBef>
                <a:spcPts val="54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30" dirty="0">
                <a:cs typeface="Calibri"/>
              </a:rPr>
              <a:t>At </a:t>
            </a:r>
            <a:r>
              <a:rPr sz="2400" dirty="0">
                <a:cs typeface="Calibri"/>
              </a:rPr>
              <a:t>the </a:t>
            </a:r>
            <a:r>
              <a:rPr sz="2400" spc="-5" dirty="0">
                <a:cs typeface="Calibri"/>
              </a:rPr>
              <a:t>higher </a:t>
            </a:r>
            <a:r>
              <a:rPr sz="2400" spc="-10" dirty="0">
                <a:cs typeface="Calibri"/>
              </a:rPr>
              <a:t>level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external carotid </a:t>
            </a:r>
            <a:r>
              <a:rPr sz="2400" spc="-5" dirty="0">
                <a:cs typeface="Calibri"/>
              </a:rPr>
              <a:t>artery </a:t>
            </a:r>
            <a:r>
              <a:rPr sz="2400" dirty="0">
                <a:cs typeface="Calibri"/>
              </a:rPr>
              <a:t>is </a:t>
            </a:r>
            <a:r>
              <a:rPr sz="2400" spc="-10" dirty="0">
                <a:cs typeface="Calibri"/>
              </a:rPr>
              <a:t>anterior </a:t>
            </a:r>
            <a:r>
              <a:rPr sz="2400" dirty="0">
                <a:cs typeface="Calibri"/>
              </a:rPr>
              <a:t>and </a:t>
            </a:r>
            <a:r>
              <a:rPr sz="2400" spc="-15" dirty="0">
                <a:cs typeface="Calibri"/>
              </a:rPr>
              <a:t>lateral to </a:t>
            </a:r>
            <a:r>
              <a:rPr sz="2400" dirty="0">
                <a:cs typeface="Calibri"/>
              </a:rPr>
              <a:t>the </a:t>
            </a:r>
            <a:r>
              <a:rPr sz="2400" spc="-5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internal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carotid</a:t>
            </a:r>
            <a:r>
              <a:rPr sz="2400" spc="-20" dirty="0">
                <a:cs typeface="Calibri"/>
              </a:rPr>
              <a:t> </a:t>
            </a:r>
            <a:r>
              <a:rPr sz="2400" spc="-25" dirty="0">
                <a:cs typeface="Calibri"/>
              </a:rPr>
              <a:t>artery.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469519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10" dirty="0">
                <a:latin typeface="+mj-lt"/>
              </a:rPr>
              <a:t> </a:t>
            </a:r>
            <a:r>
              <a:rPr spc="5"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52215" y="1603247"/>
            <a:ext cx="5362955" cy="4344315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169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19144" y="1844039"/>
            <a:ext cx="4553711" cy="4190629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8570595" cy="19888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30" dirty="0">
                <a:uFill>
                  <a:solidFill>
                    <a:srgbClr val="000000"/>
                  </a:solidFill>
                </a:uFill>
                <a:cs typeface="Calibri"/>
              </a:rPr>
              <a:t>Vertebral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Arteries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dirty="0">
                <a:cs typeface="Calibri"/>
              </a:rPr>
              <a:t>Begin</a:t>
            </a:r>
            <a:r>
              <a:rPr sz="2800" spc="-20" dirty="0">
                <a:cs typeface="Calibri"/>
              </a:rPr>
              <a:t> </a:t>
            </a:r>
            <a:r>
              <a:rPr sz="2800" dirty="0">
                <a:cs typeface="Calibri"/>
              </a:rPr>
              <a:t>as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branch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 the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subclavian</a:t>
            </a:r>
            <a:r>
              <a:rPr sz="2800" spc="35" dirty="0">
                <a:cs typeface="Calibri"/>
              </a:rPr>
              <a:t> </a:t>
            </a:r>
            <a:r>
              <a:rPr sz="2800" spc="-30" dirty="0">
                <a:cs typeface="Calibri"/>
              </a:rPr>
              <a:t>artery.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Ascend</a:t>
            </a:r>
            <a:r>
              <a:rPr sz="2800" spc="4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through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transverse</a:t>
            </a:r>
            <a:r>
              <a:rPr sz="2800" spc="4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foramina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C6</a:t>
            </a:r>
            <a:r>
              <a:rPr sz="2800" spc="-5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C1.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Enter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base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skull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through</a:t>
            </a:r>
            <a:r>
              <a:rPr sz="2800" spc="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foramen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magnum.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195"/>
              </a:lnSpc>
              <a:buFont typeface="Arial MT"/>
              <a:buChar char="•"/>
              <a:tabLst>
                <a:tab pos="241300" algn="l"/>
                <a:tab pos="4583430" algn="l"/>
                <a:tab pos="5116830" algn="l"/>
                <a:tab pos="5650865" algn="l"/>
                <a:tab pos="6184265" algn="l"/>
              </a:tabLst>
            </a:pPr>
            <a:r>
              <a:rPr sz="2800" spc="-15" dirty="0">
                <a:cs typeface="Calibri"/>
              </a:rPr>
              <a:t>Merge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form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10" dirty="0">
                <a:cs typeface="Calibri"/>
              </a:rPr>
              <a:t>_.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12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49623" y="1825751"/>
            <a:ext cx="4492752" cy="4351020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6776" y="324738"/>
            <a:ext cx="5945024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0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15" dirty="0">
                <a:latin typeface="+mj-lt"/>
              </a:rPr>
              <a:t> </a:t>
            </a:r>
            <a:r>
              <a:rPr spc="5"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304032" y="1005840"/>
            <a:ext cx="5550535" cy="5453380"/>
            <a:chOff x="3304032" y="1005840"/>
            <a:chExt cx="5550535" cy="545338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04032" y="1005840"/>
              <a:ext cx="5550408" cy="545287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12816" y="4419346"/>
              <a:ext cx="91186" cy="10718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77485" y="2226436"/>
              <a:ext cx="756665" cy="18491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221595" cy="31413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Jugular</a:t>
            </a:r>
            <a:r>
              <a:rPr sz="2800" u="heavy" spc="-3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35" dirty="0">
                <a:uFill>
                  <a:solidFill>
                    <a:srgbClr val="000000"/>
                  </a:solidFill>
                </a:uFill>
                <a:cs typeface="Calibri"/>
              </a:rPr>
              <a:t>Veins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19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Internal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Jugular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veins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are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typically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largest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vessel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neck.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195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Extend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from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posterior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cranial</a:t>
            </a:r>
            <a:r>
              <a:rPr sz="2800" spc="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fossa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unite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with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endParaRPr sz="2800" dirty="0">
              <a:cs typeface="Calibri"/>
            </a:endParaRPr>
          </a:p>
          <a:p>
            <a:pPr marL="241300">
              <a:lnSpc>
                <a:spcPts val="3195"/>
              </a:lnSpc>
              <a:tabLst>
                <a:tab pos="3868420" algn="l"/>
              </a:tabLst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800" spc="-15" dirty="0">
                <a:cs typeface="Calibri"/>
              </a:rPr>
              <a:t>to</a:t>
            </a:r>
            <a:r>
              <a:rPr sz="2800" spc="-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form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brachiocephalic</a:t>
            </a:r>
            <a:r>
              <a:rPr sz="2800" spc="4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vein.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00" dirty="0">
              <a:cs typeface="Calibri"/>
            </a:endParaRPr>
          </a:p>
          <a:p>
            <a:pPr marL="241300" marR="5080" indent="-228600">
              <a:lnSpc>
                <a:spcPts val="303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25" dirty="0">
                <a:cs typeface="Calibri"/>
              </a:rPr>
              <a:t>Typically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sit</a:t>
            </a:r>
            <a:r>
              <a:rPr sz="2800" spc="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lateral</a:t>
            </a:r>
            <a:r>
              <a:rPr sz="2800" spc="-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common</a:t>
            </a:r>
            <a:r>
              <a:rPr sz="2800" spc="3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carotid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artery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posterior</a:t>
            </a:r>
            <a:r>
              <a:rPr sz="2800" spc="3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6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internal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carotid</a:t>
            </a:r>
            <a:r>
              <a:rPr sz="2800" spc="10" dirty="0">
                <a:cs typeface="Calibri"/>
              </a:rPr>
              <a:t> </a:t>
            </a:r>
            <a:r>
              <a:rPr sz="2800" spc="-30" dirty="0">
                <a:cs typeface="Calibri"/>
              </a:rPr>
              <a:t>artery.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74902" y="243916"/>
            <a:ext cx="585449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26435" y="1143348"/>
            <a:ext cx="6923049" cy="4955590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5018" y="243916"/>
            <a:ext cx="575818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76372" y="952500"/>
            <a:ext cx="6384035" cy="5509260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187305" cy="12204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Jugular</a:t>
            </a:r>
            <a:r>
              <a:rPr sz="2800" u="heavy" spc="-3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35" dirty="0">
                <a:uFill>
                  <a:solidFill>
                    <a:srgbClr val="000000"/>
                  </a:solidFill>
                </a:uFill>
                <a:cs typeface="Calibri"/>
              </a:rPr>
              <a:t>Veins</a:t>
            </a:r>
            <a:endParaRPr sz="2800" dirty="0">
              <a:cs typeface="Calibri"/>
            </a:endParaRPr>
          </a:p>
          <a:p>
            <a:pPr marL="241300" marR="5080" indent="-228600">
              <a:lnSpc>
                <a:spcPts val="3020"/>
              </a:lnSpc>
              <a:spcBef>
                <a:spcPts val="22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External Jugular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veins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begin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near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angle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mandible</a:t>
            </a:r>
            <a:r>
              <a:rPr sz="2800" spc="5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empty </a:t>
            </a:r>
            <a:r>
              <a:rPr sz="2800" spc="-62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into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subclavian</a:t>
            </a:r>
            <a:r>
              <a:rPr sz="2800" spc="4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vein.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244551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44139" y="1129675"/>
            <a:ext cx="6924520" cy="4956962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5018" y="244551"/>
            <a:ext cx="613918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03220" y="1175377"/>
            <a:ext cx="6196873" cy="5322126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636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698355" cy="12204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30" dirty="0">
                <a:uFill>
                  <a:solidFill>
                    <a:srgbClr val="000000"/>
                  </a:solidFill>
                </a:uFill>
                <a:cs typeface="Calibri"/>
              </a:rPr>
              <a:t>Vertebral</a:t>
            </a:r>
            <a:r>
              <a:rPr sz="2800" u="heavy" spc="-35" dirty="0">
                <a:uFill>
                  <a:solidFill>
                    <a:srgbClr val="000000"/>
                  </a:solidFill>
                </a:uFill>
                <a:cs typeface="Calibri"/>
              </a:rPr>
              <a:t> Veins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Course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through</a:t>
            </a:r>
            <a:r>
              <a:rPr sz="2800" spc="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transverse</a:t>
            </a:r>
            <a:r>
              <a:rPr sz="2800" spc="3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foramina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cervical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vertebrae.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19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20" dirty="0">
                <a:cs typeface="Calibri"/>
              </a:rPr>
              <a:t>Drain</a:t>
            </a:r>
            <a:r>
              <a:rPr sz="2800" spc="2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into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brachiocephalic</a:t>
            </a:r>
            <a:r>
              <a:rPr sz="2800" spc="4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vein.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88564" y="1690116"/>
            <a:ext cx="6214872" cy="4352544"/>
          </a:xfrm>
          <a:prstGeom prst="rect">
            <a:avLst/>
          </a:prstGeo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91539" y="1756565"/>
            <a:ext cx="10389235" cy="305181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66700" indent="-228600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66700" algn="l"/>
              </a:tabLst>
            </a:pPr>
            <a:r>
              <a:rPr sz="2800" dirty="0">
                <a:cs typeface="Calibri"/>
              </a:rPr>
              <a:t>TIPS!</a:t>
            </a:r>
          </a:p>
          <a:p>
            <a:pPr marL="723900" marR="306705" lvl="1" indent="-228600">
              <a:lnSpc>
                <a:spcPts val="2590"/>
              </a:lnSpc>
              <a:spcBef>
                <a:spcPts val="575"/>
              </a:spcBef>
              <a:buFont typeface="Arial MT"/>
              <a:buChar char="•"/>
              <a:tabLst>
                <a:tab pos="724535" algn="l"/>
              </a:tabLst>
            </a:pPr>
            <a:r>
              <a:rPr sz="2400" spc="-5" dirty="0">
                <a:cs typeface="Calibri"/>
              </a:rPr>
              <a:t>Common </a:t>
            </a:r>
            <a:r>
              <a:rPr sz="2400" spc="-10" dirty="0">
                <a:cs typeface="Calibri"/>
              </a:rPr>
              <a:t>carotid </a:t>
            </a:r>
            <a:r>
              <a:rPr sz="2400" spc="-5" dirty="0">
                <a:cs typeface="Calibri"/>
              </a:rPr>
              <a:t>arteries </a:t>
            </a:r>
            <a:r>
              <a:rPr sz="2400" dirty="0">
                <a:cs typeface="Calibri"/>
              </a:rPr>
              <a:t>ascend </a:t>
            </a:r>
            <a:r>
              <a:rPr sz="2400" spc="-10" dirty="0">
                <a:cs typeface="Calibri"/>
              </a:rPr>
              <a:t>through </a:t>
            </a:r>
            <a:r>
              <a:rPr sz="2400" dirty="0">
                <a:cs typeface="Calibri"/>
              </a:rPr>
              <a:t>the </a:t>
            </a:r>
            <a:r>
              <a:rPr sz="2400" spc="-5" dirty="0">
                <a:cs typeface="Calibri"/>
              </a:rPr>
              <a:t>neck </a:t>
            </a:r>
            <a:r>
              <a:rPr sz="2400" dirty="0">
                <a:cs typeface="Calibri"/>
              </a:rPr>
              <a:t>and </a:t>
            </a:r>
            <a:r>
              <a:rPr sz="2400" spc="-15" dirty="0">
                <a:cs typeface="Calibri"/>
              </a:rPr>
              <a:t>bifurcate at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level </a:t>
            </a:r>
            <a:r>
              <a:rPr sz="2400" spc="-5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C3-C4.</a:t>
            </a:r>
            <a:endParaRPr sz="2400" dirty="0">
              <a:cs typeface="Calibri"/>
            </a:endParaRPr>
          </a:p>
          <a:p>
            <a:pPr marL="723900" lvl="1" indent="-229235">
              <a:lnSpc>
                <a:spcPts val="2735"/>
              </a:lnSpc>
              <a:spcBef>
                <a:spcPts val="180"/>
              </a:spcBef>
              <a:buFont typeface="Arial MT"/>
              <a:buChar char="•"/>
              <a:tabLst>
                <a:tab pos="724535" algn="l"/>
              </a:tabLst>
            </a:pPr>
            <a:r>
              <a:rPr sz="2400" spc="-30" dirty="0">
                <a:cs typeface="Calibri"/>
              </a:rPr>
              <a:t>At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level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bifurcation,</a:t>
            </a:r>
            <a:r>
              <a:rPr sz="2400" dirty="0">
                <a:cs typeface="Calibri"/>
              </a:rPr>
              <a:t> the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external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carotid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artery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is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anterior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medial</a:t>
            </a:r>
            <a:r>
              <a:rPr sz="2400" spc="-15" dirty="0">
                <a:cs typeface="Calibri"/>
              </a:rPr>
              <a:t> to</a:t>
            </a:r>
            <a:endParaRPr sz="2400" dirty="0">
              <a:cs typeface="Calibri"/>
            </a:endParaRPr>
          </a:p>
          <a:p>
            <a:pPr marL="723900">
              <a:lnSpc>
                <a:spcPts val="2735"/>
              </a:lnSpc>
            </a:pP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internal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carotid</a:t>
            </a:r>
            <a:r>
              <a:rPr sz="2400" spc="-35" dirty="0">
                <a:cs typeface="Calibri"/>
              </a:rPr>
              <a:t> </a:t>
            </a:r>
            <a:r>
              <a:rPr sz="2400" spc="-25" dirty="0">
                <a:cs typeface="Calibri"/>
              </a:rPr>
              <a:t>artery.</a:t>
            </a:r>
            <a:endParaRPr sz="2400" dirty="0">
              <a:cs typeface="Calibri"/>
            </a:endParaRPr>
          </a:p>
          <a:p>
            <a:pPr marL="723900" marR="107950" lvl="1" indent="-228600">
              <a:lnSpc>
                <a:spcPts val="2590"/>
              </a:lnSpc>
              <a:spcBef>
                <a:spcPts val="530"/>
              </a:spcBef>
              <a:buFont typeface="Arial MT"/>
              <a:buChar char="•"/>
              <a:tabLst>
                <a:tab pos="724535" algn="l"/>
                <a:tab pos="7795895" algn="l"/>
              </a:tabLst>
            </a:pPr>
            <a:r>
              <a:rPr sz="2400" spc="-10" dirty="0">
                <a:cs typeface="Calibri"/>
              </a:rPr>
              <a:t>Above</a:t>
            </a:r>
            <a:r>
              <a:rPr sz="2400" spc="2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level</a:t>
            </a:r>
            <a:r>
              <a:rPr sz="2400" spc="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1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bifurcation,</a:t>
            </a:r>
            <a:r>
              <a:rPr sz="2400" dirty="0">
                <a:cs typeface="Calibri"/>
              </a:rPr>
              <a:t> this</a:t>
            </a:r>
            <a:r>
              <a:rPr sz="2400" spc="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relationship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changes.	The </a:t>
            </a:r>
            <a:r>
              <a:rPr sz="2400" spc="-10" dirty="0">
                <a:cs typeface="Calibri"/>
              </a:rPr>
              <a:t>external </a:t>
            </a:r>
            <a:r>
              <a:rPr sz="2400" spc="-15" dirty="0">
                <a:cs typeface="Calibri"/>
              </a:rPr>
              <a:t>carotid </a:t>
            </a:r>
            <a:r>
              <a:rPr sz="2400" spc="-5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artery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becomes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anterior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and </a:t>
            </a:r>
            <a:r>
              <a:rPr sz="2400" spc="-15" dirty="0">
                <a:cs typeface="Calibri"/>
              </a:rPr>
              <a:t>lateral</a:t>
            </a:r>
            <a:r>
              <a:rPr sz="2400" spc="-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internal carotid</a:t>
            </a:r>
            <a:r>
              <a:rPr sz="2400" spc="-25" dirty="0">
                <a:cs typeface="Calibri"/>
              </a:rPr>
              <a:t> artery.</a:t>
            </a:r>
            <a:endParaRPr sz="2400" dirty="0">
              <a:cs typeface="Calibri"/>
            </a:endParaRPr>
          </a:p>
          <a:p>
            <a:pPr marL="723900" lvl="1" indent="-229235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724535" algn="l"/>
              </a:tabLst>
            </a:pPr>
            <a:r>
              <a:rPr sz="2400" i="1" spc="-30" dirty="0">
                <a:cs typeface="Calibri"/>
              </a:rPr>
              <a:t>Kelley,</a:t>
            </a:r>
            <a:r>
              <a:rPr sz="2400" i="1" spc="-15" dirty="0">
                <a:cs typeface="Calibri"/>
              </a:rPr>
              <a:t> </a:t>
            </a:r>
            <a:r>
              <a:rPr sz="2400" i="1" spc="-5" dirty="0">
                <a:cs typeface="Calibri"/>
              </a:rPr>
              <a:t>4</a:t>
            </a:r>
            <a:r>
              <a:rPr sz="2400" i="1" spc="-7" baseline="24305" dirty="0">
                <a:cs typeface="Calibri"/>
              </a:rPr>
              <a:t>th</a:t>
            </a:r>
            <a:r>
              <a:rPr sz="2400" i="1" spc="240" baseline="24305" dirty="0">
                <a:cs typeface="Calibri"/>
              </a:rPr>
              <a:t> </a:t>
            </a:r>
            <a:r>
              <a:rPr sz="2400" i="1" dirty="0">
                <a:cs typeface="Calibri"/>
              </a:rPr>
              <a:t>edition,</a:t>
            </a:r>
            <a:r>
              <a:rPr sz="2400" i="1" spc="-10" dirty="0">
                <a:cs typeface="Calibri"/>
              </a:rPr>
              <a:t> </a:t>
            </a:r>
            <a:r>
              <a:rPr sz="2400" i="1" spc="-5" dirty="0">
                <a:cs typeface="Calibri"/>
              </a:rPr>
              <a:t>page</a:t>
            </a:r>
            <a:r>
              <a:rPr sz="2400" i="1" spc="-20" dirty="0">
                <a:cs typeface="Calibri"/>
              </a:rPr>
              <a:t> </a:t>
            </a:r>
            <a:r>
              <a:rPr sz="2400" i="1" spc="-5" dirty="0">
                <a:cs typeface="Calibri"/>
              </a:rPr>
              <a:t>302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9676765" cy="239331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dirty="0">
                <a:cs typeface="Calibri"/>
              </a:rPr>
              <a:t>TIPS!</a:t>
            </a:r>
          </a:p>
          <a:p>
            <a:pPr marL="698500" marR="5080" lvl="1" indent="-228600">
              <a:lnSpc>
                <a:spcPts val="2590"/>
              </a:lnSpc>
              <a:spcBef>
                <a:spcPts val="57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25" dirty="0">
                <a:cs typeface="Calibri"/>
              </a:rPr>
              <a:t>Vertebral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arteries </a:t>
            </a:r>
            <a:r>
              <a:rPr sz="2400" spc="-15" dirty="0">
                <a:cs typeface="Calibri"/>
              </a:rPr>
              <a:t>are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more</a:t>
            </a:r>
            <a:r>
              <a:rPr sz="2400" spc="-5" dirty="0">
                <a:cs typeface="Calibri"/>
              </a:rPr>
              <a:t> </a:t>
            </a:r>
            <a:r>
              <a:rPr sz="2400" spc="-30" dirty="0">
                <a:cs typeface="Calibri"/>
              </a:rPr>
              <a:t>posterior,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ascend </a:t>
            </a:r>
            <a:r>
              <a:rPr sz="2400" spc="-10" dirty="0">
                <a:cs typeface="Calibri"/>
              </a:rPr>
              <a:t>through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transverse </a:t>
            </a:r>
            <a:r>
              <a:rPr sz="2400" spc="-5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foramina </a:t>
            </a:r>
            <a:r>
              <a:rPr sz="2400" spc="-5" dirty="0">
                <a:cs typeface="Calibri"/>
              </a:rPr>
              <a:t>of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5" dirty="0">
                <a:cs typeface="Calibri"/>
              </a:rPr>
              <a:t>C-spine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25" dirty="0">
                <a:cs typeface="Calibri"/>
              </a:rPr>
              <a:t>Veins</a:t>
            </a:r>
            <a:r>
              <a:rPr sz="2400" spc="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are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generally</a:t>
            </a:r>
            <a:r>
              <a:rPr sz="2400" spc="-15" dirty="0">
                <a:cs typeface="Calibri"/>
              </a:rPr>
              <a:t> </a:t>
            </a:r>
            <a:r>
              <a:rPr sz="2400" spc="-35" dirty="0">
                <a:cs typeface="Calibri"/>
              </a:rPr>
              <a:t>bigger,</a:t>
            </a:r>
            <a:r>
              <a:rPr sz="2400" spc="-10" dirty="0">
                <a:cs typeface="Calibri"/>
              </a:rPr>
              <a:t> </a:t>
            </a:r>
            <a:r>
              <a:rPr sz="2400" spc="-50" dirty="0">
                <a:cs typeface="Calibri"/>
              </a:rPr>
              <a:t>fatter,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“less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round”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than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arteries.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Internal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jugular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veins</a:t>
            </a:r>
            <a:r>
              <a:rPr sz="2400" spc="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are</a:t>
            </a:r>
            <a:r>
              <a:rPr sz="240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lateral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internal carotid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arteries.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External</a:t>
            </a:r>
            <a:r>
              <a:rPr sz="2400" spc="-4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jugular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vein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is</a:t>
            </a:r>
            <a:r>
              <a:rPr sz="2400" spc="-5" dirty="0">
                <a:cs typeface="Calibri"/>
              </a:rPr>
              <a:t> very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external!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169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10158095" cy="335280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spc="-5" dirty="0">
                <a:cs typeface="Calibri"/>
              </a:rPr>
              <a:t>Summary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Review</a:t>
            </a:r>
            <a:r>
              <a:rPr sz="2800" spc="-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neck,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its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vasculature.</a:t>
            </a:r>
            <a:endParaRPr sz="2800" dirty="0">
              <a:cs typeface="Calibri"/>
            </a:endParaRPr>
          </a:p>
          <a:p>
            <a:pPr marL="469900" marR="42545" indent="-457834">
              <a:lnSpc>
                <a:spcPts val="3020"/>
              </a:lnSpc>
              <a:spcBef>
                <a:spcPts val="104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The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lymph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nodes,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facial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planes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spaces,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muscles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will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not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be </a:t>
            </a:r>
            <a:r>
              <a:rPr sz="2800" spc="-62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tested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on.</a:t>
            </a:r>
            <a:endParaRPr sz="2800" dirty="0">
              <a:cs typeface="Calibri"/>
            </a:endParaRPr>
          </a:p>
          <a:p>
            <a:pPr marL="469900" marR="5080" indent="-457834">
              <a:lnSpc>
                <a:spcPts val="3020"/>
              </a:lnSpc>
              <a:spcBef>
                <a:spcPts val="100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5" dirty="0">
                <a:cs typeface="Calibri"/>
              </a:rPr>
              <a:t>Use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knowledge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relational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to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find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structures</a:t>
            </a:r>
            <a:r>
              <a:rPr sz="2800" spc="5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when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given </a:t>
            </a:r>
            <a:r>
              <a:rPr sz="2800" spc="-6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-10" dirty="0">
                <a:cs typeface="Calibri"/>
              </a:rPr>
              <a:t> single</a:t>
            </a:r>
            <a:r>
              <a:rPr sz="2800" spc="10" dirty="0">
                <a:cs typeface="Calibri"/>
              </a:rPr>
              <a:t> </a:t>
            </a:r>
            <a:r>
              <a:rPr sz="2800" dirty="0">
                <a:cs typeface="Calibri"/>
              </a:rPr>
              <a:t>CT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image.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3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5" dirty="0">
                <a:cs typeface="Calibri"/>
              </a:rPr>
              <a:t>Next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up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Activity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scanning</a:t>
            </a:r>
            <a:r>
              <a:rPr sz="2800" spc="2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procedures</a:t>
            </a:r>
            <a:r>
              <a:rPr sz="2800" spc="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10" dirty="0">
                <a:cs typeface="Calibri"/>
              </a:rPr>
              <a:t>neck!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9B97D10-909F-4F00-BD10-814485A3E08F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66A2E64A-F38F-4ACB-888F-63A83986A3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10DF74F-6034-4E74-973A-E42E06660F8A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</TotalTime>
  <Words>1177</Words>
  <Application>Microsoft Office PowerPoint</Application>
  <PresentationFormat>Widescreen</PresentationFormat>
  <Paragraphs>183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60" baseType="lpstr">
      <vt:lpstr>Aptos</vt:lpstr>
      <vt:lpstr>Aptos Display</vt:lpstr>
      <vt:lpstr>Arial</vt:lpstr>
      <vt:lpstr>Arial MT</vt:lpstr>
      <vt:lpstr>Calibri</vt:lpstr>
      <vt:lpstr>Calibri Light</vt:lpstr>
      <vt:lpstr>Times New Roman</vt:lpstr>
      <vt:lpstr>Custom Design</vt:lpstr>
      <vt:lpstr>CT  Theory Neck Anatomy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Gabrielle Heard | Anderson College | Head Office</cp:lastModifiedBy>
  <cp:revision>5</cp:revision>
  <cp:lastPrinted>2024-03-19T13:22:06Z</cp:lastPrinted>
  <dcterms:created xsi:type="dcterms:W3CDTF">2023-11-28T17:29:31Z</dcterms:created>
  <dcterms:modified xsi:type="dcterms:W3CDTF">2025-02-12T17:40:30Z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2023-05-02T00:00:00Z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2023-11-28T00:00:00Z</vt:filetime>
  </property>
  <property fmtid="{D5CDD505-2E9C-101B-9397-08002B2CF9AE}" pid="5" name="ContentTypeId">
    <vt:lpwstr>0x0101007459FD3E210D7746A66165842CA31B2D</vt:lpwstr>
  </property>
</Properties>
</file>