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1"/>
  </p:notesMasterIdLst>
  <p:sldIdLst>
    <p:sldId id="256" r:id="rId5"/>
    <p:sldId id="266" r:id="rId6"/>
    <p:sldId id="440" r:id="rId7"/>
    <p:sldId id="437" r:id="rId8"/>
    <p:sldId id="290" r:id="rId9"/>
    <p:sldId id="439" r:id="rId10"/>
    <p:sldId id="441" r:id="rId11"/>
    <p:sldId id="442" r:id="rId12"/>
    <p:sldId id="443" r:id="rId13"/>
    <p:sldId id="444" r:id="rId14"/>
    <p:sldId id="445" r:id="rId15"/>
    <p:sldId id="446" r:id="rId16"/>
    <p:sldId id="447" r:id="rId17"/>
    <p:sldId id="448" r:id="rId18"/>
    <p:sldId id="449" r:id="rId19"/>
    <p:sldId id="450" r:id="rId20"/>
    <p:sldId id="451" r:id="rId21"/>
    <p:sldId id="452" r:id="rId22"/>
    <p:sldId id="453" r:id="rId23"/>
    <p:sldId id="454" r:id="rId24"/>
    <p:sldId id="455" r:id="rId25"/>
    <p:sldId id="456" r:id="rId26"/>
    <p:sldId id="457" r:id="rId27"/>
    <p:sldId id="458" r:id="rId28"/>
    <p:sldId id="459" r:id="rId29"/>
    <p:sldId id="43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235341" y="375644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dirty="0">
                <a:solidFill>
                  <a:schemeClr val="bg1"/>
                </a:solidFill>
                <a:latin typeface="Futura PT Demi" panose="020B0702020204020303" pitchFamily="34" charset="0"/>
              </a:rPr>
              <a:t>Nonsurgical Body Contouring of Fat</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5479EF9-4903-C8AD-5694-63111CBA8D67}"/>
              </a:ext>
            </a:extLst>
          </p:cNvPr>
          <p:cNvSpPr txBox="1"/>
          <p:nvPr/>
        </p:nvSpPr>
        <p:spPr>
          <a:xfrm>
            <a:off x="676820" y="1754526"/>
            <a:ext cx="8405091" cy="3970318"/>
          </a:xfrm>
          <a:prstGeom prst="rect">
            <a:avLst/>
          </a:prstGeom>
          <a:noFill/>
        </p:spPr>
        <p:txBody>
          <a:bodyPr wrap="square">
            <a:spAutoFit/>
          </a:bodyPr>
          <a:lstStyle/>
          <a:p>
            <a:pPr marL="285750" indent="-285750">
              <a:buFont typeface="Arial" panose="020B0604020202020204" pitchFamily="34" charset="0"/>
              <a:buChar char="•"/>
            </a:pPr>
            <a:r>
              <a:rPr lang="en-US" dirty="0"/>
              <a:t>Cellulite is best considered a hormonally based structural phenomenon of adipocytes and fibrous </a:t>
            </a:r>
            <a:r>
              <a:rPr lang="en-US" dirty="0" err="1"/>
              <a:t>septae</a:t>
            </a:r>
            <a:endParaRPr lang="en-US" dirty="0"/>
          </a:p>
          <a:p>
            <a:pPr marL="285750" indent="-285750">
              <a:buFont typeface="Arial" panose="020B0604020202020204" pitchFamily="34" charset="0"/>
              <a:buChar char="•"/>
            </a:pPr>
            <a:r>
              <a:rPr lang="en-US" dirty="0"/>
              <a:t>Excess fat is an overabundance of normal adipocytes.</a:t>
            </a:r>
          </a:p>
          <a:p>
            <a:r>
              <a:rPr lang="en-US" dirty="0"/>
              <a:t>• The treatment options for excess fat and cellulite are different</a:t>
            </a:r>
          </a:p>
          <a:p>
            <a:r>
              <a:rPr lang="en-US" dirty="0"/>
              <a:t>• Noninvasive body contouring is a rapidly expanding cosmetic field</a:t>
            </a:r>
          </a:p>
          <a:p>
            <a:r>
              <a:rPr lang="en-US" dirty="0"/>
              <a:t>• Topical agents, such as retinoids and methylxanthines, have theoretical benefits on the appearance of fat and cellulite, although objective clinical improvements are limited.</a:t>
            </a:r>
          </a:p>
          <a:p>
            <a:r>
              <a:rPr lang="en-US" dirty="0"/>
              <a:t>• Mesotherapy, and injection lipolysis</a:t>
            </a:r>
          </a:p>
          <a:p>
            <a:r>
              <a:rPr lang="en-US" dirty="0"/>
              <a:t>• Physical massage</a:t>
            </a:r>
          </a:p>
          <a:p>
            <a:r>
              <a:rPr lang="en-US" dirty="0"/>
              <a:t>• Radiofrequency devices </a:t>
            </a:r>
          </a:p>
          <a:p>
            <a:r>
              <a:rPr lang="en-US" dirty="0"/>
              <a:t>• Focused ultrasound </a:t>
            </a:r>
          </a:p>
          <a:p>
            <a:r>
              <a:rPr lang="en-US" dirty="0"/>
              <a:t>• Several laser devices using near-infrared </a:t>
            </a:r>
          </a:p>
          <a:p>
            <a:r>
              <a:rPr lang="en-US" dirty="0"/>
              <a:t>• Adipocyte targeting laser </a:t>
            </a:r>
          </a:p>
          <a:p>
            <a:r>
              <a:rPr lang="en-US" dirty="0"/>
              <a:t>• </a:t>
            </a:r>
            <a:r>
              <a:rPr lang="en-US" dirty="0" err="1"/>
              <a:t>Cryolipolysis</a:t>
            </a:r>
            <a:endParaRPr lang="en-US" dirty="0"/>
          </a:p>
        </p:txBody>
      </p:sp>
      <p:sp>
        <p:nvSpPr>
          <p:cNvPr id="5" name="Title 4">
            <a:extLst>
              <a:ext uri="{FF2B5EF4-FFF2-40B4-BE49-F238E27FC236}">
                <a16:creationId xmlns:a16="http://schemas.microsoft.com/office/drawing/2014/main" id="{BF15DBEB-1AE9-B529-3B67-1D4F8001C613}"/>
              </a:ext>
            </a:extLst>
          </p:cNvPr>
          <p:cNvSpPr>
            <a:spLocks noGrp="1"/>
          </p:cNvSpPr>
          <p:nvPr>
            <p:ph type="title"/>
          </p:nvPr>
        </p:nvSpPr>
        <p:spPr>
          <a:xfrm>
            <a:off x="676820" y="428963"/>
            <a:ext cx="10515600" cy="1325563"/>
          </a:xfrm>
        </p:spPr>
        <p:txBody>
          <a:bodyPr/>
          <a:lstStyle/>
          <a:p>
            <a:r>
              <a:rPr lang="en-US" dirty="0"/>
              <a:t>Summary and Key Features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36B982-5306-F7AA-6ABA-246639620EC9}"/>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7C461552-763D-684F-DF22-28A7EC0FE651}"/>
              </a:ext>
            </a:extLst>
          </p:cNvPr>
          <p:cNvSpPr>
            <a:spLocks noGrp="1"/>
          </p:cNvSpPr>
          <p:nvPr>
            <p:ph idx="1"/>
          </p:nvPr>
        </p:nvSpPr>
        <p:spPr/>
        <p:txBody>
          <a:bodyPr/>
          <a:lstStyle/>
          <a:p>
            <a:r>
              <a:rPr lang="en-US" dirty="0"/>
              <a:t>Although liposuction remains the true gold standard for treating excess fat, it is an invasive procedure with associated discomfort, bruising, and downtime. The last decade has witnessed the advent of many new technologies that have been developed to treat excess adipose tissue through noninvasive techniques. These noninvasive devices use a multitude of techniques to improve the appearance of excess adipose tissue, including a reduction in the overall volume of fat and improvement in the appearance of cellulite.</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490A670-F2BC-29C8-A8F3-0009263F9833}"/>
              </a:ext>
            </a:extLst>
          </p:cNvPr>
          <p:cNvPicPr>
            <a:picLocks noChangeAspect="1"/>
          </p:cNvPicPr>
          <p:nvPr/>
        </p:nvPicPr>
        <p:blipFill>
          <a:blip r:embed="rId2"/>
          <a:stretch>
            <a:fillRect/>
          </a:stretch>
        </p:blipFill>
        <p:spPr>
          <a:xfrm>
            <a:off x="838199" y="2467897"/>
            <a:ext cx="8448675" cy="1371600"/>
          </a:xfrm>
          <a:prstGeom prst="rect">
            <a:avLst/>
          </a:prstGeom>
        </p:spPr>
      </p:pic>
      <p:sp>
        <p:nvSpPr>
          <p:cNvPr id="2" name="Title 1">
            <a:extLst>
              <a:ext uri="{FF2B5EF4-FFF2-40B4-BE49-F238E27FC236}">
                <a16:creationId xmlns:a16="http://schemas.microsoft.com/office/drawing/2014/main" id="{379F0234-2D8C-D4E4-FFE5-B231208D4F9B}"/>
              </a:ext>
            </a:extLst>
          </p:cNvPr>
          <p:cNvSpPr>
            <a:spLocks noGrp="1"/>
          </p:cNvSpPr>
          <p:nvPr>
            <p:ph type="title"/>
          </p:nvPr>
        </p:nvSpPr>
        <p:spPr>
          <a:xfrm>
            <a:off x="838199" y="296068"/>
            <a:ext cx="10515600" cy="1325563"/>
          </a:xfrm>
        </p:spPr>
        <p:txBody>
          <a:bodyPr/>
          <a:lstStyle/>
          <a:p>
            <a:r>
              <a:rPr lang="en-US" dirty="0"/>
              <a:t>Fat vs. Cellulite</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Content Placeholder 12">
            <a:extLst>
              <a:ext uri="{FF2B5EF4-FFF2-40B4-BE49-F238E27FC236}">
                <a16:creationId xmlns:a16="http://schemas.microsoft.com/office/drawing/2014/main" id="{8920A1CF-38A1-0F5C-A752-7A5FBA988A22}"/>
              </a:ext>
            </a:extLst>
          </p:cNvPr>
          <p:cNvPicPr>
            <a:picLocks noGrp="1" noChangeAspect="1"/>
          </p:cNvPicPr>
          <p:nvPr>
            <p:ph idx="1"/>
          </p:nvPr>
        </p:nvPicPr>
        <p:blipFill>
          <a:blip r:embed="rId2"/>
          <a:stretch>
            <a:fillRect/>
          </a:stretch>
        </p:blipFill>
        <p:spPr>
          <a:xfrm>
            <a:off x="1203906" y="1295000"/>
            <a:ext cx="9405697" cy="474987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08B88164-38FD-E0A1-9AE9-F0CE4A49891C}"/>
              </a:ext>
            </a:extLst>
          </p:cNvPr>
          <p:cNvPicPr>
            <a:picLocks noGrp="1" noChangeAspect="1"/>
          </p:cNvPicPr>
          <p:nvPr>
            <p:ph idx="1"/>
          </p:nvPr>
        </p:nvPicPr>
        <p:blipFill>
          <a:blip r:embed="rId2"/>
          <a:stretch>
            <a:fillRect/>
          </a:stretch>
        </p:blipFill>
        <p:spPr>
          <a:xfrm>
            <a:off x="2513319" y="643466"/>
            <a:ext cx="7165361" cy="5571067"/>
          </a:xfrm>
          <a:prstGeom prst="rect">
            <a:avLst/>
          </a:prstGeom>
        </p:spPr>
      </p:pic>
    </p:spTree>
    <p:extLst>
      <p:ext uri="{BB962C8B-B14F-4D97-AF65-F5344CB8AC3E}">
        <p14:creationId xmlns:p14="http://schemas.microsoft.com/office/powerpoint/2010/main" val="838528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B8D4C639-FD0B-0252-0621-3063E094547D}"/>
              </a:ext>
            </a:extLst>
          </p:cNvPr>
          <p:cNvPicPr>
            <a:picLocks noGrp="1" noChangeAspect="1"/>
          </p:cNvPicPr>
          <p:nvPr>
            <p:ph idx="1"/>
          </p:nvPr>
        </p:nvPicPr>
        <p:blipFill>
          <a:blip r:embed="rId2"/>
          <a:stretch>
            <a:fillRect/>
          </a:stretch>
        </p:blipFill>
        <p:spPr>
          <a:xfrm>
            <a:off x="1251594" y="785091"/>
            <a:ext cx="9442508" cy="5429442"/>
          </a:xfrm>
          <a:prstGeom prst="rect">
            <a:avLst/>
          </a:prstGeom>
        </p:spPr>
      </p:pic>
    </p:spTree>
    <p:extLst>
      <p:ext uri="{BB962C8B-B14F-4D97-AF65-F5344CB8AC3E}">
        <p14:creationId xmlns:p14="http://schemas.microsoft.com/office/powerpoint/2010/main" val="1017397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590D27-4BDB-C416-5989-F1562B6BC9B7}"/>
              </a:ext>
            </a:extLst>
          </p:cNvPr>
          <p:cNvSpPr>
            <a:spLocks noGrp="1"/>
          </p:cNvSpPr>
          <p:nvPr>
            <p:ph type="title"/>
          </p:nvPr>
        </p:nvSpPr>
        <p:spPr/>
        <p:txBody>
          <a:bodyPr/>
          <a:lstStyle/>
          <a:p>
            <a:r>
              <a:rPr lang="en-US" dirty="0"/>
              <a:t>Evaluation of Fatty Tissue and Cellulite</a:t>
            </a:r>
          </a:p>
        </p:txBody>
      </p:sp>
      <p:pic>
        <p:nvPicPr>
          <p:cNvPr id="8" name="Content Placeholder 7">
            <a:extLst>
              <a:ext uri="{FF2B5EF4-FFF2-40B4-BE49-F238E27FC236}">
                <a16:creationId xmlns:a16="http://schemas.microsoft.com/office/drawing/2014/main" id="{32E9D8FE-52A4-2031-06D0-667209FB4921}"/>
              </a:ext>
            </a:extLst>
          </p:cNvPr>
          <p:cNvPicPr>
            <a:picLocks noGrp="1" noChangeAspect="1"/>
          </p:cNvPicPr>
          <p:nvPr>
            <p:ph idx="1"/>
          </p:nvPr>
        </p:nvPicPr>
        <p:blipFill>
          <a:blip r:embed="rId2"/>
          <a:stretch>
            <a:fillRect/>
          </a:stretch>
        </p:blipFill>
        <p:spPr>
          <a:xfrm>
            <a:off x="2688747" y="1825625"/>
            <a:ext cx="6814506" cy="4351338"/>
          </a:xfrm>
        </p:spPr>
      </p:pic>
    </p:spTree>
    <p:extLst>
      <p:ext uri="{BB962C8B-B14F-4D97-AF65-F5344CB8AC3E}">
        <p14:creationId xmlns:p14="http://schemas.microsoft.com/office/powerpoint/2010/main" val="3485189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8B50EAE-6F78-F682-8483-FFB0D92970BF}"/>
              </a:ext>
            </a:extLst>
          </p:cNvPr>
          <p:cNvPicPr>
            <a:picLocks noGrp="1" noChangeAspect="1"/>
          </p:cNvPicPr>
          <p:nvPr>
            <p:ph idx="1"/>
          </p:nvPr>
        </p:nvPicPr>
        <p:blipFill>
          <a:blip r:embed="rId2"/>
          <a:stretch>
            <a:fillRect/>
          </a:stretch>
        </p:blipFill>
        <p:spPr>
          <a:xfrm>
            <a:off x="1620837" y="2281599"/>
            <a:ext cx="8543925" cy="1943100"/>
          </a:xfrm>
        </p:spPr>
      </p:pic>
    </p:spTree>
    <p:extLst>
      <p:ext uri="{BB962C8B-B14F-4D97-AF65-F5344CB8AC3E}">
        <p14:creationId xmlns:p14="http://schemas.microsoft.com/office/powerpoint/2010/main" val="1973958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DAC9821-4A0B-BDB1-624D-F081FC4B8221}"/>
              </a:ext>
            </a:extLst>
          </p:cNvPr>
          <p:cNvPicPr>
            <a:picLocks noGrp="1" noChangeAspect="1"/>
          </p:cNvPicPr>
          <p:nvPr>
            <p:ph idx="1"/>
          </p:nvPr>
        </p:nvPicPr>
        <p:blipFill>
          <a:blip r:embed="rId2"/>
          <a:stretch>
            <a:fillRect/>
          </a:stretch>
        </p:blipFill>
        <p:spPr>
          <a:xfrm>
            <a:off x="643467" y="1575138"/>
            <a:ext cx="10905066" cy="3707722"/>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A1E292F-3BDF-1ADF-5FC8-B776C79A2EBE}"/>
              </a:ext>
            </a:extLst>
          </p:cNvPr>
          <p:cNvSpPr>
            <a:spLocks noGrp="1"/>
          </p:cNvSpPr>
          <p:nvPr>
            <p:ph type="title"/>
          </p:nvPr>
        </p:nvSpPr>
        <p:spPr/>
        <p:txBody>
          <a:bodyPr/>
          <a:lstStyle/>
          <a:p>
            <a:r>
              <a:rPr lang="en-US" dirty="0"/>
              <a:t>Therapeutic Options</a:t>
            </a:r>
          </a:p>
        </p:txBody>
      </p:sp>
      <p:sp>
        <p:nvSpPr>
          <p:cNvPr id="3" name="Content Placeholder 2">
            <a:extLst>
              <a:ext uri="{FF2B5EF4-FFF2-40B4-BE49-F238E27FC236}">
                <a16:creationId xmlns:a16="http://schemas.microsoft.com/office/drawing/2014/main" id="{84E7D15F-8DD2-0E5F-C53A-97930197CBB7}"/>
              </a:ext>
            </a:extLst>
          </p:cNvPr>
          <p:cNvSpPr>
            <a:spLocks noGrp="1"/>
          </p:cNvSpPr>
          <p:nvPr>
            <p:ph idx="1"/>
          </p:nvPr>
        </p:nvSpPr>
        <p:spPr/>
        <p:txBody>
          <a:bodyPr>
            <a:normAutofit fontScale="92500" lnSpcReduction="20000"/>
          </a:bodyPr>
          <a:lstStyle/>
          <a:p>
            <a:r>
              <a:rPr lang="en-US" dirty="0"/>
              <a:t>Creams </a:t>
            </a:r>
          </a:p>
          <a:p>
            <a:r>
              <a:rPr lang="en-US" dirty="0"/>
              <a:t>Herbal Treatments</a:t>
            </a:r>
          </a:p>
          <a:p>
            <a:r>
              <a:rPr lang="en-US" dirty="0"/>
              <a:t>Injectable agents</a:t>
            </a:r>
          </a:p>
          <a:p>
            <a:r>
              <a:rPr lang="en-US" dirty="0"/>
              <a:t>Physical Manipulation</a:t>
            </a:r>
          </a:p>
          <a:p>
            <a:r>
              <a:rPr lang="en-US" dirty="0" err="1"/>
              <a:t>Subcision</a:t>
            </a:r>
            <a:endParaRPr lang="en-US" dirty="0"/>
          </a:p>
          <a:p>
            <a:r>
              <a:rPr lang="en-US" dirty="0"/>
              <a:t>Extracorporeal Shock Wave Therapy</a:t>
            </a:r>
          </a:p>
          <a:p>
            <a:r>
              <a:rPr lang="en-US" dirty="0"/>
              <a:t>Radiofrequency Devices</a:t>
            </a:r>
          </a:p>
          <a:p>
            <a:r>
              <a:rPr lang="en-US" dirty="0"/>
              <a:t>Ultrasound Devices</a:t>
            </a:r>
          </a:p>
          <a:p>
            <a:r>
              <a:rPr lang="en-US" dirty="0"/>
              <a:t>Lasers and Light Sources</a:t>
            </a:r>
          </a:p>
          <a:p>
            <a:r>
              <a:rPr lang="en-US" dirty="0" err="1"/>
              <a:t>Cryolipolysis</a:t>
            </a:r>
            <a:endParaRPr lang="en-US" dirty="0"/>
          </a:p>
        </p:txBody>
      </p:sp>
    </p:spTree>
    <p:extLst>
      <p:ext uri="{BB962C8B-B14F-4D97-AF65-F5344CB8AC3E}">
        <p14:creationId xmlns:p14="http://schemas.microsoft.com/office/powerpoint/2010/main" val="3957664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8E4BA18-7AB1-DB8C-631B-499F0410CFD0}"/>
              </a:ext>
            </a:extLst>
          </p:cNvPr>
          <p:cNvPicPr>
            <a:picLocks noGrp="1" noChangeAspect="1"/>
          </p:cNvPicPr>
          <p:nvPr>
            <p:ph idx="1"/>
          </p:nvPr>
        </p:nvPicPr>
        <p:blipFill>
          <a:blip r:embed="rId2"/>
          <a:stretch>
            <a:fillRect/>
          </a:stretch>
        </p:blipFill>
        <p:spPr>
          <a:xfrm>
            <a:off x="1663700" y="2724150"/>
            <a:ext cx="8458200" cy="1409700"/>
          </a:xfrm>
        </p:spPr>
      </p:pic>
    </p:spTree>
    <p:extLst>
      <p:ext uri="{BB962C8B-B14F-4D97-AF65-F5344CB8AC3E}">
        <p14:creationId xmlns:p14="http://schemas.microsoft.com/office/powerpoint/2010/main" val="2078261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D7EAEE2-0317-2DE1-7C6B-0BB6A3E21060}"/>
              </a:ext>
            </a:extLst>
          </p:cNvPr>
          <p:cNvPicPr>
            <a:picLocks noGrp="1" noChangeAspect="1"/>
          </p:cNvPicPr>
          <p:nvPr>
            <p:ph idx="1"/>
          </p:nvPr>
        </p:nvPicPr>
        <p:blipFill>
          <a:blip r:embed="rId2"/>
          <a:stretch>
            <a:fillRect/>
          </a:stretch>
        </p:blipFill>
        <p:spPr>
          <a:xfrm>
            <a:off x="1519718" y="1066253"/>
            <a:ext cx="8390304" cy="5118085"/>
          </a:xfrm>
          <a:prstGeom prst="rect">
            <a:avLst/>
          </a:prstGeom>
        </p:spPr>
      </p:pic>
    </p:spTree>
    <p:extLst>
      <p:ext uri="{BB962C8B-B14F-4D97-AF65-F5344CB8AC3E}">
        <p14:creationId xmlns:p14="http://schemas.microsoft.com/office/powerpoint/2010/main" val="1284479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F7C3E79-DD65-27E8-58AB-7D48F9D98291}"/>
              </a:ext>
            </a:extLst>
          </p:cNvPr>
          <p:cNvPicPr>
            <a:picLocks noGrp="1" noChangeAspect="1"/>
          </p:cNvPicPr>
          <p:nvPr>
            <p:ph idx="1"/>
          </p:nvPr>
        </p:nvPicPr>
        <p:blipFill>
          <a:blip r:embed="rId2"/>
          <a:stretch>
            <a:fillRect/>
          </a:stretch>
        </p:blipFill>
        <p:spPr>
          <a:xfrm>
            <a:off x="1726535" y="800782"/>
            <a:ext cx="8738929" cy="5571067"/>
          </a:xfrm>
          <a:prstGeom prst="rect">
            <a:avLst/>
          </a:prstGeom>
        </p:spPr>
      </p:pic>
    </p:spTree>
    <p:extLst>
      <p:ext uri="{BB962C8B-B14F-4D97-AF65-F5344CB8AC3E}">
        <p14:creationId xmlns:p14="http://schemas.microsoft.com/office/powerpoint/2010/main" val="2696580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40B7FB5-D197-D3DF-3B38-6BAD5BE7B2D6}"/>
              </a:ext>
            </a:extLst>
          </p:cNvPr>
          <p:cNvPicPr>
            <a:picLocks noGrp="1" noChangeAspect="1"/>
          </p:cNvPicPr>
          <p:nvPr>
            <p:ph idx="1"/>
          </p:nvPr>
        </p:nvPicPr>
        <p:blipFill>
          <a:blip r:embed="rId2"/>
          <a:stretch>
            <a:fillRect/>
          </a:stretch>
        </p:blipFill>
        <p:spPr>
          <a:xfrm>
            <a:off x="1230438" y="643466"/>
            <a:ext cx="9731123" cy="5571067"/>
          </a:xfrm>
          <a:prstGeom prst="rect">
            <a:avLst/>
          </a:prstGeom>
        </p:spPr>
      </p:pic>
    </p:spTree>
    <p:extLst>
      <p:ext uri="{BB962C8B-B14F-4D97-AF65-F5344CB8AC3E}">
        <p14:creationId xmlns:p14="http://schemas.microsoft.com/office/powerpoint/2010/main" val="2704921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B9C0D7B-4929-E3C2-A5B3-6F5842DD876C}"/>
              </a:ext>
            </a:extLst>
          </p:cNvPr>
          <p:cNvPicPr>
            <a:picLocks noGrp="1" noChangeAspect="1"/>
          </p:cNvPicPr>
          <p:nvPr>
            <p:ph idx="1"/>
          </p:nvPr>
        </p:nvPicPr>
        <p:blipFill>
          <a:blip r:embed="rId2"/>
          <a:stretch>
            <a:fillRect/>
          </a:stretch>
        </p:blipFill>
        <p:spPr>
          <a:xfrm>
            <a:off x="1785937" y="3282156"/>
            <a:ext cx="8620125" cy="1438275"/>
          </a:xfrm>
        </p:spPr>
      </p:pic>
    </p:spTree>
    <p:extLst>
      <p:ext uri="{BB962C8B-B14F-4D97-AF65-F5344CB8AC3E}">
        <p14:creationId xmlns:p14="http://schemas.microsoft.com/office/powerpoint/2010/main" val="1992213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76BB418E-01CD-5262-4EF8-040DE9D4B8E4}"/>
              </a:ext>
            </a:extLst>
          </p:cNvPr>
          <p:cNvPicPr>
            <a:picLocks noGrp="1" noChangeAspect="1"/>
          </p:cNvPicPr>
          <p:nvPr>
            <p:ph idx="1"/>
          </p:nvPr>
        </p:nvPicPr>
        <p:blipFill rotWithShape="1">
          <a:blip r:embed="rId2"/>
          <a:srcRect t="26046" b="14378"/>
          <a:stretch/>
        </p:blipFill>
        <p:spPr>
          <a:xfrm>
            <a:off x="838199" y="1148044"/>
            <a:ext cx="9709728" cy="4974802"/>
          </a:xfrm>
          <a:prstGeom prst="rect">
            <a:avLst/>
          </a:prstGeom>
        </p:spPr>
      </p:pic>
    </p:spTree>
    <p:extLst>
      <p:ext uri="{BB962C8B-B14F-4D97-AF65-F5344CB8AC3E}">
        <p14:creationId xmlns:p14="http://schemas.microsoft.com/office/powerpoint/2010/main" val="1608809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D411E753-74CA-5121-5C1D-D1AF8E18F7D6}"/>
              </a:ext>
            </a:extLst>
          </p:cNvPr>
          <p:cNvPicPr>
            <a:picLocks noGrp="1" noChangeAspect="1"/>
          </p:cNvPicPr>
          <p:nvPr>
            <p:ph idx="1"/>
          </p:nvPr>
        </p:nvPicPr>
        <p:blipFill rotWithShape="1">
          <a:blip r:embed="rId2"/>
          <a:srcRect t="514"/>
          <a:stretch/>
        </p:blipFill>
        <p:spPr>
          <a:xfrm>
            <a:off x="983226" y="1091626"/>
            <a:ext cx="9416846" cy="4824743"/>
          </a:xfrm>
          <a:prstGeom prst="rect">
            <a:avLst/>
          </a:prstGeom>
        </p:spPr>
      </p:pic>
    </p:spTree>
    <p:extLst>
      <p:ext uri="{BB962C8B-B14F-4D97-AF65-F5344CB8AC3E}">
        <p14:creationId xmlns:p14="http://schemas.microsoft.com/office/powerpoint/2010/main" val="634790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FDA90167-1A26-5160-13AA-D40DD92856BB}"/>
              </a:ext>
            </a:extLst>
          </p:cNvPr>
          <p:cNvPicPr>
            <a:picLocks noGrp="1" noChangeAspect="1"/>
          </p:cNvPicPr>
          <p:nvPr>
            <p:ph idx="1"/>
          </p:nvPr>
        </p:nvPicPr>
        <p:blipFill rotWithShape="1">
          <a:blip r:embed="rId2"/>
          <a:srcRect t="22402" b="12122"/>
          <a:stretch/>
        </p:blipFill>
        <p:spPr>
          <a:xfrm>
            <a:off x="1071716" y="1165002"/>
            <a:ext cx="9446343" cy="4839856"/>
          </a:xfrm>
          <a:prstGeom prst="rect">
            <a:avLst/>
          </a:prstGeom>
        </p:spPr>
      </p:pic>
    </p:spTree>
    <p:extLst>
      <p:ext uri="{BB962C8B-B14F-4D97-AF65-F5344CB8AC3E}">
        <p14:creationId xmlns:p14="http://schemas.microsoft.com/office/powerpoint/2010/main" val="3831622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10383C8-FCA9-EAA3-8A75-C51CC27F4D65}"/>
              </a:ext>
            </a:extLst>
          </p:cNvPr>
          <p:cNvPicPr>
            <a:picLocks noGrp="1" noChangeAspect="1"/>
          </p:cNvPicPr>
          <p:nvPr>
            <p:ph idx="1"/>
          </p:nvPr>
        </p:nvPicPr>
        <p:blipFill>
          <a:blip r:embed="rId2"/>
          <a:stretch>
            <a:fillRect/>
          </a:stretch>
        </p:blipFill>
        <p:spPr>
          <a:xfrm>
            <a:off x="1473632" y="2483355"/>
            <a:ext cx="8505825" cy="1428750"/>
          </a:xfrm>
        </p:spPr>
      </p:pic>
    </p:spTree>
    <p:extLst>
      <p:ext uri="{BB962C8B-B14F-4D97-AF65-F5344CB8AC3E}">
        <p14:creationId xmlns:p14="http://schemas.microsoft.com/office/powerpoint/2010/main" val="2519119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7033D22A-716D-BE57-8DBD-BBF68E07C320}"/>
              </a:ext>
            </a:extLst>
          </p:cNvPr>
          <p:cNvPicPr>
            <a:picLocks noGrp="1" noChangeAspect="1"/>
          </p:cNvPicPr>
          <p:nvPr>
            <p:ph idx="1"/>
          </p:nvPr>
        </p:nvPicPr>
        <p:blipFill rotWithShape="1">
          <a:blip r:embed="rId2"/>
          <a:srcRect t="11777" b="18751"/>
          <a:stretch/>
        </p:blipFill>
        <p:spPr>
          <a:xfrm>
            <a:off x="838199" y="1126836"/>
            <a:ext cx="9751122" cy="4996010"/>
          </a:xfrm>
          <a:prstGeom prst="rect">
            <a:avLst/>
          </a:prstGeom>
        </p:spPr>
      </p:pic>
    </p:spTree>
    <p:extLst>
      <p:ext uri="{BB962C8B-B14F-4D97-AF65-F5344CB8AC3E}">
        <p14:creationId xmlns:p14="http://schemas.microsoft.com/office/powerpoint/2010/main" val="1905696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 name="Content Placeholder 8">
            <a:extLst>
              <a:ext uri="{FF2B5EF4-FFF2-40B4-BE49-F238E27FC236}">
                <a16:creationId xmlns:a16="http://schemas.microsoft.com/office/drawing/2014/main" id="{874EAD47-09DD-D3F2-F136-601021C97974}"/>
              </a:ext>
            </a:extLst>
          </p:cNvPr>
          <p:cNvPicPr>
            <a:picLocks noGrp="1" noChangeAspect="1"/>
          </p:cNvPicPr>
          <p:nvPr>
            <p:ph idx="1"/>
          </p:nvPr>
        </p:nvPicPr>
        <p:blipFill>
          <a:blip r:embed="rId2"/>
          <a:stretch>
            <a:fillRect/>
          </a:stretch>
        </p:blipFill>
        <p:spPr>
          <a:xfrm>
            <a:off x="443346" y="1430905"/>
            <a:ext cx="5652654" cy="4226702"/>
          </a:xfrm>
        </p:spPr>
      </p:pic>
      <p:pic>
        <p:nvPicPr>
          <p:cNvPr id="12" name="Picture 11">
            <a:extLst>
              <a:ext uri="{FF2B5EF4-FFF2-40B4-BE49-F238E27FC236}">
                <a16:creationId xmlns:a16="http://schemas.microsoft.com/office/drawing/2014/main" id="{B26ADF44-853D-747F-35C0-81F753590E44}"/>
              </a:ext>
            </a:extLst>
          </p:cNvPr>
          <p:cNvPicPr>
            <a:picLocks noChangeAspect="1"/>
          </p:cNvPicPr>
          <p:nvPr/>
        </p:nvPicPr>
        <p:blipFill>
          <a:blip r:embed="rId3"/>
          <a:stretch>
            <a:fillRect/>
          </a:stretch>
        </p:blipFill>
        <p:spPr>
          <a:xfrm>
            <a:off x="6024525" y="2567708"/>
            <a:ext cx="5854159" cy="3191741"/>
          </a:xfrm>
          <a:prstGeom prst="rect">
            <a:avLst/>
          </a:prstGeom>
        </p:spPr>
      </p:pic>
    </p:spTree>
    <p:extLst>
      <p:ext uri="{BB962C8B-B14F-4D97-AF65-F5344CB8AC3E}">
        <p14:creationId xmlns:p14="http://schemas.microsoft.com/office/powerpoint/2010/main" val="3352651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262F51B5-FBB1-7AFA-D87F-08DB4A54BDCF}"/>
              </a:ext>
            </a:extLst>
          </p:cNvPr>
          <p:cNvPicPr>
            <a:picLocks noGrp="1" noChangeAspect="1"/>
          </p:cNvPicPr>
          <p:nvPr>
            <p:ph idx="1"/>
          </p:nvPr>
        </p:nvPicPr>
        <p:blipFill rotWithShape="1">
          <a:blip r:embed="rId2"/>
          <a:srcRect t="6555" b="15223"/>
          <a:stretch/>
        </p:blipFill>
        <p:spPr>
          <a:xfrm>
            <a:off x="838199" y="1274618"/>
            <a:ext cx="9462684" cy="4848228"/>
          </a:xfrm>
          <a:prstGeom prst="rect">
            <a:avLst/>
          </a:prstGeom>
        </p:spPr>
      </p:pic>
    </p:spTree>
    <p:extLst>
      <p:ext uri="{BB962C8B-B14F-4D97-AF65-F5344CB8AC3E}">
        <p14:creationId xmlns:p14="http://schemas.microsoft.com/office/powerpoint/2010/main" val="37546342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1047912-A16F-A0CF-E203-6335A8F91577}"/>
              </a:ext>
            </a:extLst>
          </p:cNvPr>
          <p:cNvPicPr>
            <a:picLocks noGrp="1" noChangeAspect="1"/>
          </p:cNvPicPr>
          <p:nvPr>
            <p:ph idx="1"/>
          </p:nvPr>
        </p:nvPicPr>
        <p:blipFill>
          <a:blip r:embed="rId2"/>
          <a:stretch>
            <a:fillRect/>
          </a:stretch>
        </p:blipFill>
        <p:spPr>
          <a:xfrm>
            <a:off x="1327728" y="2430535"/>
            <a:ext cx="8686800" cy="1257300"/>
          </a:xfrm>
        </p:spPr>
      </p:pic>
    </p:spTree>
    <p:extLst>
      <p:ext uri="{BB962C8B-B14F-4D97-AF65-F5344CB8AC3E}">
        <p14:creationId xmlns:p14="http://schemas.microsoft.com/office/powerpoint/2010/main" val="3658764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9C039800-CE7F-FE3C-1F93-D19CFCC6078F}"/>
              </a:ext>
            </a:extLst>
          </p:cNvPr>
          <p:cNvPicPr>
            <a:picLocks noGrp="1" noChangeAspect="1"/>
          </p:cNvPicPr>
          <p:nvPr>
            <p:ph idx="1"/>
          </p:nvPr>
        </p:nvPicPr>
        <p:blipFill rotWithShape="1">
          <a:blip r:embed="rId2"/>
          <a:srcRect r="8266"/>
          <a:stretch/>
        </p:blipFill>
        <p:spPr>
          <a:xfrm>
            <a:off x="265544" y="1233916"/>
            <a:ext cx="10515602" cy="5387693"/>
          </a:xfrm>
          <a:prstGeom prst="rect">
            <a:avLst/>
          </a:prstGeom>
        </p:spPr>
      </p:pic>
    </p:spTree>
    <p:extLst>
      <p:ext uri="{BB962C8B-B14F-4D97-AF65-F5344CB8AC3E}">
        <p14:creationId xmlns:p14="http://schemas.microsoft.com/office/powerpoint/2010/main" val="292625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6840</TotalTime>
  <Words>228</Words>
  <Application>Microsoft Office PowerPoint</Application>
  <PresentationFormat>Widescreen</PresentationFormat>
  <Paragraphs>30</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Futura PT Book</vt:lpstr>
      <vt:lpstr>Futura PT Demi</vt:lpstr>
      <vt:lpstr>Office Theme</vt:lpstr>
      <vt:lpstr>PowerPoint Presentation</vt:lpstr>
      <vt:lpstr>Summary and Key Features</vt:lpstr>
      <vt:lpstr>Introduction</vt:lpstr>
      <vt:lpstr>Fat vs. Cellulite</vt:lpstr>
      <vt:lpstr>PowerPoint Presentation</vt:lpstr>
      <vt:lpstr>PowerPoint Presentation</vt:lpstr>
      <vt:lpstr>PowerPoint Presentation</vt:lpstr>
      <vt:lpstr>Evaluation of Fatty Tissue and Cellulite</vt:lpstr>
      <vt:lpstr>PowerPoint Presentation</vt:lpstr>
      <vt:lpstr>PowerPoint Presentation</vt:lpstr>
      <vt:lpstr>Therapeutic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2023-04-11T20:45:58Z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