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3"/>
  </p:notesMasterIdLst>
  <p:sldIdLst>
    <p:sldId id="256" r:id="rId5"/>
    <p:sldId id="266" r:id="rId6"/>
    <p:sldId id="440" r:id="rId7"/>
    <p:sldId id="443" r:id="rId8"/>
    <p:sldId id="444" r:id="rId9"/>
    <p:sldId id="445" r:id="rId10"/>
    <p:sldId id="446" r:id="rId11"/>
    <p:sldId id="447" r:id="rId12"/>
    <p:sldId id="448" r:id="rId13"/>
    <p:sldId id="449" r:id="rId14"/>
    <p:sldId id="450" r:id="rId15"/>
    <p:sldId id="451" r:id="rId16"/>
    <p:sldId id="452" r:id="rId17"/>
    <p:sldId id="453" r:id="rId18"/>
    <p:sldId id="454" r:id="rId19"/>
    <p:sldId id="455" r:id="rId20"/>
    <p:sldId id="456" r:id="rId21"/>
    <p:sldId id="457" r:id="rId22"/>
    <p:sldId id="458" r:id="rId23"/>
    <p:sldId id="459" r:id="rId24"/>
    <p:sldId id="460" r:id="rId25"/>
    <p:sldId id="461" r:id="rId26"/>
    <p:sldId id="462" r:id="rId27"/>
    <p:sldId id="463" r:id="rId28"/>
    <p:sldId id="464" r:id="rId29"/>
    <p:sldId id="465" r:id="rId30"/>
    <p:sldId id="466" r:id="rId31"/>
    <p:sldId id="467" r:id="rId32"/>
    <p:sldId id="468" r:id="rId33"/>
    <p:sldId id="469" r:id="rId34"/>
    <p:sldId id="470" r:id="rId35"/>
    <p:sldId id="471" r:id="rId36"/>
    <p:sldId id="472" r:id="rId37"/>
    <p:sldId id="473" r:id="rId38"/>
    <p:sldId id="474" r:id="rId39"/>
    <p:sldId id="475" r:id="rId40"/>
    <p:sldId id="476" r:id="rId41"/>
    <p:sldId id="43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lebaobabbleu.com/attention-sign-l/" TargetMode="External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iem.com/2016/team-based-learning-2016-jgme-aliem-hot-topics-in-medical-education/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>
                <a:solidFill>
                  <a:schemeClr val="bg1"/>
                </a:solidFill>
                <a:latin typeface="Futura PT Demi" panose="020B0702020204020303" pitchFamily="34" charset="0"/>
              </a:rPr>
              <a:t>Phenol-Croton Oil Peels</a:t>
            </a:r>
            <a:endParaRPr lang="en-CA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2E6A2C-88CF-DB2B-3A4C-2C76B4C6D5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406649"/>
            <a:ext cx="10905066" cy="204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9AA64BC-7D86-6056-2FAE-B070A483DC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529331"/>
            <a:ext cx="10905066" cy="179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8B3E635-51BB-AA69-2852-F7118FE3DF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611119"/>
            <a:ext cx="10905066" cy="163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958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83DBCDA-6023-F7B0-7089-48FF664EAC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8046" y="2202785"/>
            <a:ext cx="10787679" cy="2302540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D3213A-E8F8-16D4-54BA-C23C3BE0C8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81037"/>
            <a:ext cx="3352800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794DE34-7005-7790-E094-B89C8705EB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229248"/>
            <a:ext cx="10157883" cy="474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251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5BDC27B-B75C-ED27-F089-E723BDC043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312" y="862806"/>
            <a:ext cx="3438525" cy="60007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7B401C-7830-D9D4-D20D-17B1FA099D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2" y="1795462"/>
            <a:ext cx="2047875" cy="6000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34BFE1E-D41C-0261-37B2-CE2D2DE10B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612" y="2728118"/>
            <a:ext cx="2505075" cy="5238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AC3E883-D084-9408-EF22-EFCCCC2AF1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1612" y="3606008"/>
            <a:ext cx="2952750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274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0DAFCAF-45CC-1920-A4DB-3E07DA5E8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0824" y="643466"/>
            <a:ext cx="733035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77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A9FD703-8A1C-6251-480A-6E36227BF7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62860"/>
            <a:ext cx="10515600" cy="4276867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E5894F-C19F-068F-E5C2-214BA49C9C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81037"/>
            <a:ext cx="6200775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70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5321405-0053-7414-FC9B-C5E216EA6B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5014" y="643466"/>
            <a:ext cx="902197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908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B3CD6F-0C2F-E8BE-06C3-9F1B659125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4757" y="643466"/>
            <a:ext cx="944248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875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F74B11-DF49-15AD-40CE-3EB10A839D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0131" y="643466"/>
            <a:ext cx="721173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3982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9D262C8-1623-C6EA-B3E2-3EF13A4588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6983" y="643466"/>
            <a:ext cx="853803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974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F7A768F-09F3-9260-4DDE-5EBEB9955D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4511" y="643466"/>
            <a:ext cx="822297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9804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742D50D-1317-17CF-A424-164744251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53943" y="643466"/>
            <a:ext cx="828411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446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666FA71-1B54-1A09-F4CC-8B59E2E54B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025" y="1948656"/>
            <a:ext cx="2609850" cy="42862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3DF5A5-4040-BD3C-A967-0D1C60CEE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437" y="3086100"/>
            <a:ext cx="2105025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568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3772B3E-1C02-717C-4AAC-0BF5F7415A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2916" y="643466"/>
            <a:ext cx="834616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6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36617FD-5178-C4FD-AC2C-F79D21CB10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4310" y="1019175"/>
            <a:ext cx="9403363" cy="519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4957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A0C8715-EF3A-2065-12D4-D4F3E2D90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4889" y="643466"/>
            <a:ext cx="790222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44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5D85596-9A0C-BF01-9392-C03243607D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975360"/>
            <a:ext cx="10905066" cy="490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2473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609559-937B-8B8B-400C-08A25B5CFB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9552" y="643466"/>
            <a:ext cx="913289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1128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193730-DD31-E78D-BAE7-BCBB1845A0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51694" y="643466"/>
            <a:ext cx="488861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008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BD6480-B627-B164-9756-D69EEB8C4F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147654"/>
            <a:ext cx="10905066" cy="256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8995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48EF390-8A1D-9D91-DDFD-58339D8B9F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66677" y="643466"/>
            <a:ext cx="905864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2900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8517CE3-69CC-31BE-A002-55C3568C7B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8190" y="643466"/>
            <a:ext cx="909561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472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CC12F7B-A640-4425-936A-8FCCE0428B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997709"/>
            <a:ext cx="10905066" cy="286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6706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4E22802-0349-1D08-A3D2-C518EDF6ED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692907"/>
            <a:ext cx="10905066" cy="147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2453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8CB9214-5674-A8A9-6D80-D599F97F90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729996"/>
            <a:ext cx="10905066" cy="539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937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DA322D3-FF46-2060-5290-4BC257DE12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29528" y="643466"/>
            <a:ext cx="813294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3050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3172442-D20A-56C5-1D5D-70D5D00CB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0539" y="643466"/>
            <a:ext cx="867092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322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8DF895-ABF2-BA39-6B60-07CA3A43D9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9333" y="643466"/>
            <a:ext cx="877333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844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86EBAF-E372-69EC-2FD7-430DAC95D7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9146" y="643466"/>
            <a:ext cx="891370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6742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A96184B-4278-C5AF-F043-A3B7F7134D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77043" y="643466"/>
            <a:ext cx="463791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1144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EDB8898-9659-3F89-D983-28DEC4E3D5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1813" y="643466"/>
            <a:ext cx="920837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8228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7348BB-EC21-02D8-A240-CD01E1C48D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8190" y="643466"/>
            <a:ext cx="909561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1038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red and white sign&#10;&#10;Description automatically generated with low confidence">
            <a:extLst>
              <a:ext uri="{FF2B5EF4-FFF2-40B4-BE49-F238E27FC236}">
                <a16:creationId xmlns:a16="http://schemas.microsoft.com/office/drawing/2014/main" id="{6DE1D72E-A9C9-1A44-6024-3987450BA2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987496" y="1092200"/>
            <a:ext cx="3645008" cy="4351338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4779C4-C866-FE79-93DB-56D78459E491}"/>
              </a:ext>
            </a:extLst>
          </p:cNvPr>
          <p:cNvSpPr txBox="1"/>
          <p:nvPr/>
        </p:nvSpPr>
        <p:spPr>
          <a:xfrm>
            <a:off x="1987496" y="5443538"/>
            <a:ext cx="364500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s://lebaobabbleu.com/attention-sign-l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nc-sa/3.0/"/>
              </a:rPr>
              <a:t>CC BY-SA-NC</a:t>
            </a:r>
            <a:endParaRPr lang="en-US" sz="9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498EF7-A0D2-1AB0-81C3-D679D7EFBF1E}"/>
              </a:ext>
            </a:extLst>
          </p:cNvPr>
          <p:cNvSpPr txBox="1"/>
          <p:nvPr/>
        </p:nvSpPr>
        <p:spPr>
          <a:xfrm>
            <a:off x="5943600" y="2721114"/>
            <a:ext cx="60429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Medical Estheticians are not allowed and should never </a:t>
            </a:r>
          </a:p>
          <a:p>
            <a:r>
              <a:rPr lang="en-US" sz="2000" b="1" dirty="0"/>
              <a:t>Use, treat, anyone with deep peels in Canada!</a:t>
            </a:r>
          </a:p>
        </p:txBody>
      </p:sp>
    </p:spTree>
    <p:extLst>
      <p:ext uri="{BB962C8B-B14F-4D97-AF65-F5344CB8AC3E}">
        <p14:creationId xmlns:p14="http://schemas.microsoft.com/office/powerpoint/2010/main" val="3469579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FE4DA-B654-5B6A-970A-0EDF6805C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 Discussion!</a:t>
            </a:r>
          </a:p>
        </p:txBody>
      </p:sp>
      <p:pic>
        <p:nvPicPr>
          <p:cNvPr id="5" name="Content Placeholder 4" descr="A picture containing indoor, dark, light&#10;&#10;Description automatically generated">
            <a:extLst>
              <a:ext uri="{FF2B5EF4-FFF2-40B4-BE49-F238E27FC236}">
                <a16:creationId xmlns:a16="http://schemas.microsoft.com/office/drawing/2014/main" id="{5232FB7A-321D-06C1-8136-75905B2ACA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6725" y="2932112"/>
            <a:ext cx="4566920" cy="285432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4A4014A-C4E7-CE1E-7659-1E668B22E08B}"/>
              </a:ext>
            </a:extLst>
          </p:cNvPr>
          <p:cNvSpPr txBox="1"/>
          <p:nvPr/>
        </p:nvSpPr>
        <p:spPr>
          <a:xfrm>
            <a:off x="466725" y="5866946"/>
            <a:ext cx="4566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s://www.aliem.com/2016/team-based-learning-2016-jgme-aliem-hot-topics-in-medical-education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nc-nd/3.0/"/>
              </a:rPr>
              <a:t>CC BY-NC-ND</a:t>
            </a:r>
            <a:endParaRPr lang="en-US" sz="9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ED034-DBED-EB66-3C9A-DE93B9C5C696}"/>
              </a:ext>
            </a:extLst>
          </p:cNvPr>
          <p:cNvSpPr txBox="1"/>
          <p:nvPr/>
        </p:nvSpPr>
        <p:spPr>
          <a:xfrm>
            <a:off x="5143500" y="2057400"/>
            <a:ext cx="60674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Why do you think is important for Medical Estheticians to learn all ranges of peels from superficial to deep?</a:t>
            </a:r>
          </a:p>
          <a:p>
            <a:r>
              <a:rPr lang="en-US" dirty="0"/>
              <a:t>2. How do you think this knowledge and training could impact your career choices?</a:t>
            </a:r>
          </a:p>
          <a:p>
            <a:r>
              <a:rPr lang="en-US" dirty="0"/>
              <a:t>3. List several situations in which you would be required to have knowledge of the specific chemistry, peel differences, pre and post procedures in the cosmetic office.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0070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6838</TotalTime>
  <Words>116</Words>
  <Application>Microsoft Office PowerPoint</Application>
  <PresentationFormat>Widescreen</PresentationFormat>
  <Paragraphs>10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Group Discussion!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2023-04-11T17:37:41Z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