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3" r:id="rId4"/>
  </p:sldMasterIdLst>
  <p:notesMasterIdLst>
    <p:notesMasterId r:id="rId13"/>
  </p:notesMasterIdLst>
  <p:handoutMasterIdLst>
    <p:handoutMasterId r:id="rId14"/>
  </p:handoutMasterIdLst>
  <p:sldIdLst>
    <p:sldId id="314" r:id="rId5"/>
    <p:sldId id="285" r:id="rId6"/>
    <p:sldId id="286" r:id="rId7"/>
    <p:sldId id="287" r:id="rId8"/>
    <p:sldId id="288" r:id="rId9"/>
    <p:sldId id="289" r:id="rId10"/>
    <p:sldId id="290" r:id="rId11"/>
    <p:sldId id="291" r:id="rId12"/>
  </p:sldIdLst>
  <p:sldSz cx="12192000" cy="6858000"/>
  <p:notesSz cx="7023100" cy="9309100"/>
  <p:custDataLst>
    <p:tags r:id="rId15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E30ADFBC-0282-4EE0-97FA-40BC7520527F}">
          <p14:sldIdLst>
            <p14:sldId id="314"/>
          </p14:sldIdLst>
        </p14:section>
        <p14:section name="Untitled Section" id="{BAB5FE1B-4910-480F-9285-3B3D14DFD513}">
          <p14:sldIdLst>
            <p14:sldId id="285"/>
            <p14:sldId id="286"/>
            <p14:sldId id="287"/>
            <p14:sldId id="288"/>
            <p14:sldId id="289"/>
            <p14:sldId id="290"/>
            <p14:sldId id="291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214" userDrawn="1">
          <p15:clr>
            <a:srgbClr val="A4A3A4"/>
          </p15:clr>
        </p15:guide>
        <p15:guide id="2" orient="horz" pos="2851" userDrawn="1">
          <p15:clr>
            <a:srgbClr val="A4A3A4"/>
          </p15:clr>
        </p15:guide>
        <p15:guide id="3" orient="horz" pos="3284" userDrawn="1">
          <p15:clr>
            <a:srgbClr val="A4A3A4"/>
          </p15:clr>
        </p15:guide>
        <p15:guide id="4" orient="horz" pos="2355" userDrawn="1">
          <p15:clr>
            <a:srgbClr val="A4A3A4"/>
          </p15:clr>
        </p15:guide>
        <p15:guide id="5" orient="horz" pos="1669" userDrawn="1">
          <p15:clr>
            <a:srgbClr val="A4A3A4"/>
          </p15:clr>
        </p15:guide>
        <p15:guide id="6" orient="horz" pos="360" userDrawn="1">
          <p15:clr>
            <a:srgbClr val="A4A3A4"/>
          </p15:clr>
        </p15:guide>
        <p15:guide id="7" orient="horz" pos="1349" userDrawn="1">
          <p15:clr>
            <a:srgbClr val="A4A3A4"/>
          </p15:clr>
        </p15:guide>
        <p15:guide id="8" orient="horz" pos="2149" userDrawn="1">
          <p15:clr>
            <a:srgbClr val="A4A3A4"/>
          </p15:clr>
        </p15:guide>
        <p15:guide id="9" orient="horz" pos="1198" userDrawn="1">
          <p15:clr>
            <a:srgbClr val="A4A3A4"/>
          </p15:clr>
        </p15:guide>
        <p15:guide id="10" orient="horz" pos="4319" userDrawn="1">
          <p15:clr>
            <a:srgbClr val="A4A3A4"/>
          </p15:clr>
        </p15:guide>
        <p15:guide id="11" pos="704" userDrawn="1">
          <p15:clr>
            <a:srgbClr val="A4A3A4"/>
          </p15:clr>
        </p15:guide>
        <p15:guide id="12" pos="7119" userDrawn="1">
          <p15:clr>
            <a:srgbClr val="A4A3A4"/>
          </p15:clr>
        </p15:guide>
        <p15:guide id="13" pos="3179" userDrawn="1">
          <p15:clr>
            <a:srgbClr val="A4A3A4"/>
          </p15:clr>
        </p15:guide>
        <p15:guide id="14" pos="1455" userDrawn="1">
          <p15:clr>
            <a:srgbClr val="A4A3A4"/>
          </p15:clr>
        </p15:guide>
        <p15:guide id="15" pos="219" userDrawn="1">
          <p15:clr>
            <a:srgbClr val="A4A3A4"/>
          </p15:clr>
        </p15:guide>
        <p15:guide id="16" pos="1233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32" userDrawn="1">
          <p15:clr>
            <a:srgbClr val="A4A3A4"/>
          </p15:clr>
        </p15:guide>
        <p15:guide id="2" pos="2212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E362C"/>
    <a:srgbClr val="005EB8"/>
    <a:srgbClr val="D73E17"/>
    <a:srgbClr val="D52B00"/>
    <a:srgbClr val="996633"/>
    <a:srgbClr val="44697D"/>
    <a:srgbClr val="D52B1E"/>
    <a:srgbClr val="E9994A"/>
    <a:srgbClr val="AA272F"/>
    <a:srgbClr val="00769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819" autoAdjust="0"/>
    <p:restoredTop sz="95511" autoAdjust="0"/>
  </p:normalViewPr>
  <p:slideViewPr>
    <p:cSldViewPr snapToGrid="0">
      <p:cViewPr varScale="1">
        <p:scale>
          <a:sx n="106" d="100"/>
          <a:sy n="106" d="100"/>
        </p:scale>
        <p:origin x="784" y="184"/>
      </p:cViewPr>
      <p:guideLst>
        <p:guide orient="horz" pos="2214"/>
        <p:guide orient="horz" pos="2851"/>
        <p:guide orient="horz" pos="3284"/>
        <p:guide orient="horz" pos="2355"/>
        <p:guide orient="horz" pos="1669"/>
        <p:guide orient="horz" pos="360"/>
        <p:guide orient="horz" pos="1349"/>
        <p:guide orient="horz" pos="2149"/>
        <p:guide orient="horz" pos="1198"/>
        <p:guide orient="horz" pos="4319"/>
        <p:guide pos="704"/>
        <p:guide pos="7119"/>
        <p:guide pos="3179"/>
        <p:guide pos="1455"/>
        <p:guide pos="219"/>
        <p:guide pos="1233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notesViewPr>
    <p:cSldViewPr>
      <p:cViewPr varScale="1">
        <p:scale>
          <a:sx n="80" d="100"/>
          <a:sy n="80" d="100"/>
        </p:scale>
        <p:origin x="-1974" y="-78"/>
      </p:cViewPr>
      <p:guideLst>
        <p:guide orient="horz" pos="2932"/>
        <p:guide pos="2212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notesMaster" Target="notesMasters/notesMaster1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ags" Target="tags/tag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8132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fld id="{284C5895-FE39-4B89-91B9-3F88D0186E19}" type="datetimeFigureOut">
              <a:rPr lang="en-US" smtClean="0"/>
              <a:pPr/>
              <a:t>2/4/25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8132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fld id="{CB4DC21B-881A-468B-B00C-159245F572A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121068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8132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fld id="{A6E1133A-33E6-41DE-9EDC-2B4E7ACFB7D2}" type="datetimeFigureOut">
              <a:rPr lang="en-US" smtClean="0"/>
              <a:pPr/>
              <a:t>2/4/25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9575" y="698500"/>
            <a:ext cx="6203950" cy="34909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324" tIns="46662" rIns="93324" bIns="46662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2310" y="4421823"/>
            <a:ext cx="5618480" cy="4189095"/>
          </a:xfrm>
          <a:prstGeom prst="rect">
            <a:avLst/>
          </a:prstGeom>
        </p:spPr>
        <p:txBody>
          <a:bodyPr vert="horz" lIns="93324" tIns="46662" rIns="93324" bIns="46662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8132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fld id="{3F1AA2EC-018E-495A-975D-CC074962699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00260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98463" y="696913"/>
            <a:ext cx="6188075" cy="34813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1AA2EC-018E-495A-975D-CC074962699C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939459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1248429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9642522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248224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9516888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2142130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9673065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365936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2971164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9409433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6657137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855463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0729108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4407593" y="1650599"/>
            <a:ext cx="9144000" cy="2387600"/>
          </a:xfrm>
        </p:spPr>
        <p:txBody>
          <a:bodyPr/>
          <a:lstStyle/>
          <a:p>
            <a:pPr algn="l"/>
            <a:r>
              <a:rPr lang="en-US" sz="4800" b="1" dirty="0">
                <a:latin typeface="+mj-lt"/>
              </a:rPr>
              <a:t>MRAD 285:</a:t>
            </a:r>
            <a:br>
              <a:rPr lang="en-US" sz="4800" b="1" dirty="0">
                <a:latin typeface="+mj-lt"/>
              </a:rPr>
            </a:br>
            <a:r>
              <a:rPr lang="en-US" sz="4800" b="1" dirty="0">
                <a:latin typeface="+mj-lt"/>
              </a:rPr>
              <a:t>Applied Radiographic Skills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subTitle" idx="1"/>
          </p:nvPr>
        </p:nvSpPr>
        <p:spPr>
          <a:xfrm>
            <a:off x="2236237" y="3743013"/>
            <a:ext cx="9144000" cy="1655762"/>
          </a:xfrm>
        </p:spPr>
        <p:txBody>
          <a:bodyPr>
            <a:normAutofit/>
          </a:bodyPr>
          <a:lstStyle/>
          <a:p>
            <a:endParaRPr lang="en-US" sz="1800" dirty="0">
              <a:latin typeface="+mj-lt"/>
            </a:endParaRPr>
          </a:p>
          <a:p>
            <a:pPr algn="l"/>
            <a:r>
              <a:rPr lang="en-US" sz="1800" b="1" dirty="0">
                <a:latin typeface="+mj-lt"/>
              </a:rPr>
              <a:t>		       </a:t>
            </a:r>
            <a:r>
              <a:rPr lang="en-US" sz="2800" b="1" dirty="0">
                <a:latin typeface="+mj-lt"/>
              </a:rPr>
              <a:t>Mobile Chest Image Critique</a:t>
            </a:r>
          </a:p>
        </p:txBody>
      </p:sp>
    </p:spTree>
    <p:extLst>
      <p:ext uri="{BB962C8B-B14F-4D97-AF65-F5344CB8AC3E}">
        <p14:creationId xmlns:p14="http://schemas.microsoft.com/office/powerpoint/2010/main" val="21777308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 algn="l"/>
            <a:r>
              <a:rPr lang="en-US" sz="3200" dirty="0"/>
              <a:t>For each of the following images, answer the following questions: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9D7D5DB-7FB0-E5E0-0F20-7F05DD20784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sz="2800" dirty="0"/>
              <a:t>1. Identify the projection(s) / view(s).</a:t>
            </a:r>
            <a:br>
              <a:rPr lang="en-US" sz="2800" dirty="0"/>
            </a:br>
            <a:r>
              <a:rPr lang="en-US" sz="2800" dirty="0"/>
              <a:t>2. Identify the anatomy visualized on the image.</a:t>
            </a:r>
            <a:br>
              <a:rPr lang="en-US" sz="2800" dirty="0"/>
            </a:br>
            <a:r>
              <a:rPr lang="en-US" sz="2800" dirty="0"/>
              <a:t>3. Comment on the quality of positioning and recommend improvements.</a:t>
            </a:r>
            <a:br>
              <a:rPr lang="en-US" sz="2800" dirty="0"/>
            </a:br>
            <a:r>
              <a:rPr lang="en-US" sz="2800" dirty="0"/>
              <a:t>4. Comment on the image centering.</a:t>
            </a:r>
            <a:br>
              <a:rPr lang="en-US" sz="2800" dirty="0"/>
            </a:br>
            <a:r>
              <a:rPr lang="en-US" sz="2800" dirty="0"/>
              <a:t>5. Comment on the collimation.</a:t>
            </a:r>
            <a:br>
              <a:rPr lang="en-US" sz="2800" dirty="0"/>
            </a:br>
            <a:r>
              <a:rPr lang="en-US" sz="2800" dirty="0"/>
              <a:t>6. Comment on the marker placement.</a:t>
            </a:r>
            <a:br>
              <a:rPr lang="en-US" sz="2800" dirty="0"/>
            </a:br>
            <a:r>
              <a:rPr lang="en-US" sz="2800" dirty="0"/>
              <a:t>7. Identify any pathology present.</a:t>
            </a:r>
            <a:br>
              <a:rPr lang="en-US" sz="2800" dirty="0"/>
            </a:br>
            <a:r>
              <a:rPr lang="en-US" sz="2800" dirty="0"/>
              <a:t>8. What technical factors would be appropriate?</a:t>
            </a:r>
            <a:br>
              <a:rPr lang="en-US" sz="2800" dirty="0"/>
            </a:br>
            <a:r>
              <a:rPr lang="en-US" sz="2800" dirty="0"/>
              <a:t>9. Recommend any further imaging requirements.</a:t>
            </a:r>
            <a:br>
              <a:rPr lang="en-US" sz="2800" dirty="0"/>
            </a:br>
            <a:br>
              <a:rPr lang="en-US" sz="2800" dirty="0"/>
            </a:br>
            <a:r>
              <a:rPr lang="en-US" sz="2800" dirty="0"/>
              <a:t>Bonus!  </a:t>
            </a:r>
            <a:br>
              <a:rPr lang="en-US" sz="2800" dirty="0"/>
            </a:br>
            <a:r>
              <a:rPr lang="en-US" sz="2800" dirty="0"/>
              <a:t>10. What line/equipment is visible on the image?  </a:t>
            </a:r>
            <a:br>
              <a:rPr lang="en-US" sz="2800" dirty="0"/>
            </a:br>
            <a:r>
              <a:rPr lang="en-US" sz="2800" dirty="0"/>
              <a:t>11. What is its purpose?</a:t>
            </a:r>
            <a:br>
              <a:rPr lang="en-US" sz="2800" dirty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36724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Image 1</a:t>
            </a:r>
          </a:p>
        </p:txBody>
      </p:sp>
      <p:pic>
        <p:nvPicPr>
          <p:cNvPr id="4" name="Content Placeholder 3" descr="O:\staff\Health &amp; Public Safety\data\Diagnostic Imaging\Medical Radiologic Technology\MRT COURSES\MRAD 301 redesign\Lab &amp; Classroom Resources\Week 2\chest 05.jpg"/>
          <p:cNvPicPr>
            <a:picLocks noGrp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4307779" y="1825625"/>
            <a:ext cx="3576442" cy="435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928253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Image 2</a:t>
            </a:r>
          </a:p>
        </p:txBody>
      </p:sp>
      <p:pic>
        <p:nvPicPr>
          <p:cNvPr id="4" name="Content Placeholder 3" descr="O:\staff\Health &amp; Public Safety\data\Diagnostic Imaging\Medical Radiologic Technology\MRT COURSES\MRAD 301 redesign\Lab &amp; Classroom Resources\Week 2\chest 08.jpg"/>
          <p:cNvPicPr>
            <a:picLocks noGrp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3920331" y="1825625"/>
            <a:ext cx="4351338" cy="435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5357268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Image 3</a:t>
            </a:r>
          </a:p>
        </p:txBody>
      </p:sp>
      <p:pic>
        <p:nvPicPr>
          <p:cNvPr id="4" name="Content Placeholder 3" descr="O:\staff\Health &amp; Public Safety\data\Diagnostic Imaging\Medical Radiologic Technology\MRT COURSES\MRAD 301 redesign\Lab &amp; Classroom Resources\Week 2\chest 18.jpg"/>
          <p:cNvPicPr>
            <a:picLocks noGrp="1"/>
          </p:cNvPicPr>
          <p:nvPr>
            <p:ph idx="1"/>
          </p:nvPr>
        </p:nvPicPr>
        <p:blipFill rotWithShape="1">
          <a:blip r:embed="rId2" cstate="print"/>
          <a:stretch/>
        </p:blipFill>
        <p:spPr bwMode="auto">
          <a:xfrm>
            <a:off x="4450582" y="1825625"/>
            <a:ext cx="3290836" cy="435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3217212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Image 4</a:t>
            </a:r>
          </a:p>
        </p:txBody>
      </p:sp>
      <p:pic>
        <p:nvPicPr>
          <p:cNvPr id="4" name="Content Placeholder 3" descr="O:\staff\Health &amp; Public Safety\data\Diagnostic Imaging\Medical Radiologic Technology\MRT COURSES\MRAD 301 redesign\Lab &amp; Classroom Resources\Week 2\chest 26.jpg"/>
          <p:cNvPicPr>
            <a:picLocks noGrp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3451069" y="1825625"/>
            <a:ext cx="5289861" cy="435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6920615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Image 5</a:t>
            </a:r>
          </a:p>
        </p:txBody>
      </p:sp>
      <p:pic>
        <p:nvPicPr>
          <p:cNvPr id="4" name="Content Placeholder 3" descr="O:\staff\Health &amp; Public Safety\data\Diagnostic Imaging\Medical Radiologic Technology\MRT COURSES\MRAD 301 redesign\Lab &amp; Classroom Resources\Week 2\chest 82.jpg"/>
          <p:cNvPicPr>
            <a:picLocks noGrp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4273877" y="1825625"/>
            <a:ext cx="3644245" cy="435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1635823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Image 6</a:t>
            </a:r>
          </a:p>
        </p:txBody>
      </p:sp>
      <p:pic>
        <p:nvPicPr>
          <p:cNvPr id="4" name="Content Placeholder 3" descr="O:\staff\Health &amp; Public Safety\data\Diagnostic Imaging\Medical Radiologic Technology\MRT COURSES\MRAD 301 redesign\Lab &amp; Classroom Resources\Week 2\chest 86.JPG"/>
          <p:cNvPicPr>
            <a:picLocks noGrp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3537733" y="1825625"/>
            <a:ext cx="5116533" cy="435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918516983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</p:tagLst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ate xmlns="d1eb5d66-d4e4-42da-91aa-35af032cfe67" xsi:nil="true"/>
    <TaxCatchAll xmlns="c80233df-ff72-4ed0-8be6-81c0672dcf15" xsi:nil="true"/>
    <lcf76f155ced4ddcb4097134ff3c332f xmlns="d1eb5d66-d4e4-42da-91aa-35af032cfe67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459FD3E210D7746A66165842CA31B2D" ma:contentTypeVersion="22" ma:contentTypeDescription="Create a new document." ma:contentTypeScope="" ma:versionID="f0c79895f01c4eb44fa87db525b4eb5c">
  <xsd:schema xmlns:xsd="http://www.w3.org/2001/XMLSchema" xmlns:xs="http://www.w3.org/2001/XMLSchema" xmlns:p="http://schemas.microsoft.com/office/2006/metadata/properties" xmlns:ns2="c80233df-ff72-4ed0-8be6-81c0672dcf15" xmlns:ns3="d1eb5d66-d4e4-42da-91aa-35af032cfe67" targetNamespace="http://schemas.microsoft.com/office/2006/metadata/properties" ma:root="true" ma:fieldsID="ef7db3e78da19b9171db271d0ab114c6" ns2:_="" ns3:_="">
    <xsd:import namespace="c80233df-ff72-4ed0-8be6-81c0672dcf15"/>
    <xsd:import namespace="d1eb5d66-d4e4-42da-91aa-35af032cfe6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Date" minOccurs="0"/>
                <xsd:element ref="ns3:MediaServiceLocation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80233df-ff72-4ed0-8be6-81c0672dcf15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CatchAll" ma:index="26" nillable="true" ma:displayName="Taxonomy Catch All Column" ma:hidden="true" ma:list="{d047eac0-0848-420b-888a-eb494acb1260}" ma:internalName="TaxCatchAll" ma:showField="CatchAllData" ma:web="c80233df-ff72-4ed0-8be6-81c0672dcf1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eb5d66-d4e4-42da-91aa-35af032cfe6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20" nillable="true" ma:displayName="MediaServiceDateTaken" ma:hidden="true" ma:internalName="MediaServiceDateTaken" ma:readOnly="true">
      <xsd:simpleType>
        <xsd:restriction base="dms:Text"/>
      </xsd:simpleType>
    </xsd:element>
    <xsd:element name="Date" ma:index="21" nillable="true" ma:displayName="Date" ma:format="DateOnly" ma:internalName="Date">
      <xsd:simpleType>
        <xsd:restriction base="dms:DateTime"/>
      </xsd:simpleType>
    </xsd:element>
    <xsd:element name="MediaServiceLocation" ma:index="22" nillable="true" ma:displayName="Location" ma:internalName="MediaServiceLocation" ma:readOnly="true">
      <xsd:simpleType>
        <xsd:restriction base="dms:Text"/>
      </xsd:simpleType>
    </xsd:element>
    <xsd:element name="MediaLengthInSeconds" ma:index="23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5" nillable="true" ma:taxonomy="true" ma:internalName="lcf76f155ced4ddcb4097134ff3c332f" ma:taxonomyFieldName="MediaServiceImageTags" ma:displayName="Image Tags" ma:readOnly="false" ma:fieldId="{5cf76f15-5ced-4ddc-b409-7134ff3c332f}" ma:taxonomyMulti="true" ma:sspId="91219db1-e75a-4e74-95c9-f29ca67e648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7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8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01F1ADF2-C168-4A3A-899C-8EC98E41C45F}">
  <ds:schemaRefs>
    <ds:schemaRef ds:uri="http://schemas.microsoft.com/office/2006/metadata/properties"/>
    <ds:schemaRef ds:uri="http://schemas.microsoft.com/office/infopath/2007/PartnerControls"/>
    <ds:schemaRef ds:uri="d1eb5d66-d4e4-42da-91aa-35af032cfe67"/>
    <ds:schemaRef ds:uri="c80233df-ff72-4ed0-8be6-81c0672dcf15"/>
  </ds:schemaRefs>
</ds:datastoreItem>
</file>

<file path=customXml/itemProps2.xml><?xml version="1.0" encoding="utf-8"?>
<ds:datastoreItem xmlns:ds="http://schemas.openxmlformats.org/officeDocument/2006/customXml" ds:itemID="{94FF4B5A-AA94-4CB2-86B2-D16BF1FDCAD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A97E26B-4ED2-4392-A3E4-F3C39A613EC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80233df-ff72-4ed0-8be6-81c0672dcf15"/>
    <ds:schemaRef ds:uri="d1eb5d66-d4e4-42da-91aa-35af032cfe6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3613</TotalTime>
  <Words>155</Words>
  <Application>Microsoft Macintosh PowerPoint</Application>
  <PresentationFormat>Widescreen</PresentationFormat>
  <Paragraphs>12</Paragraphs>
  <Slides>8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Custom Design</vt:lpstr>
      <vt:lpstr>MRAD 285: Applied Radiographic Skills</vt:lpstr>
      <vt:lpstr>For each of the following images, answer the following questions:</vt:lpstr>
      <vt:lpstr>Image 1</vt:lpstr>
      <vt:lpstr>Image 2</vt:lpstr>
      <vt:lpstr>Image 3</vt:lpstr>
      <vt:lpstr>Image 4</vt:lpstr>
      <vt:lpstr>Image 5</vt:lpstr>
      <vt:lpstr>Image 6</vt:lpstr>
    </vt:vector>
  </TitlesOfParts>
  <Company>SAIT Polytechnic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SAIT Template 2015</dc:title>
  <dc:creator>lbucsis</dc:creator>
  <cp:lastModifiedBy>Azeezah Jafry</cp:lastModifiedBy>
  <cp:revision>299</cp:revision>
  <cp:lastPrinted>2024-03-15T16:58:08Z</cp:lastPrinted>
  <dcterms:created xsi:type="dcterms:W3CDTF">2009-04-06T17:04:40Z</dcterms:created>
  <dcterms:modified xsi:type="dcterms:W3CDTF">2025-02-04T21:30:00Z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0x0101007459FD3E210D7746A66165842CA31B2D</vt:lpwstr>
  </property>
</Properties>
</file>