
<file path=[Content_Types].xml><?xml version="1.0" encoding="utf-8"?>
<Types xmlns="http://schemas.openxmlformats.org/package/2006/content-types">
  <Default Extension="wmf" ContentType="image/x-wmf"/>
  <Default Extension="png" ContentType="image/png"/>
  <Default Extension="jpg" ContentType="image/jpeg"/>
  <Default Extension="jpeg" ContentType="image/jpeg"/>
  <Default Extension="xml" ContentType="application/xml"/>
  <Default Extension="rels" ContentType="application/vnd.openxmlformats-package.relationships+xml"/>
  <Default Extension="bin" ContentType="application/vnd.openxmlformats-officedocument.oleObject"/>
  <Override PartName="/ppt/notesSlides/notesSlide27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4.xml" ContentType="application/vnd.openxmlformats-officedocument.presentationml.notesSlide+xml"/>
  <Override PartName="/ppt/slides/slide26.xml" ContentType="application/vnd.openxmlformats-officedocument.presentationml.slide+xml"/>
  <Override PartName="/ppt/slides/slide2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17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slides/slide15.xml" ContentType="application/vnd.openxmlformats-officedocument.presentationml.slide+xml"/>
  <Override PartName="/ppt/slides/slide3.xml" ContentType="application/vnd.openxmlformats-officedocument.presentationml.slide+xml"/>
  <Override PartName="/ppt/slides/slide12.xml" ContentType="application/vnd.openxmlformats-officedocument.presentationml.slide+xml"/>
  <Override PartName="/ppt/slideLayouts/slideLayout3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36.xml" ContentType="application/vnd.openxmlformats-officedocument.presentationml.slideLayout+xml"/>
  <Override PartName="/ppt/slides/slide10.xml" ContentType="application/vnd.openxmlformats-officedocument.presentationml.slide+xml"/>
  <Override PartName="/ppt/notesSlides/notesSlide11.xml" ContentType="application/vnd.openxmlformats-officedocument.presentationml.notesSlide+xml"/>
  <Override PartName="/ppt/slideLayouts/slideLayout2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4.xml" ContentType="application/vnd.openxmlformats-officedocument.presentationml.notesSlide+xml"/>
  <Override PartName="/ppt/slideLayouts/slideLayout20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1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2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Masters/slideMaster1.xml" ContentType="application/vnd.openxmlformats-officedocument.presentationml.slideMaster+xml"/>
  <Override PartName="/ppt/notesSlides/notesSlide23.xml" ContentType="application/vnd.openxmlformats-officedocument.presentationml.notesSlide+xml"/>
  <Override PartName="/ppt/theme/theme2.xml" ContentType="application/vnd.openxmlformats-officedocument.theme+xml"/>
  <Override PartName="/ppt/slideLayouts/slideLayout15.xml" ContentType="application/vnd.openxmlformats-officedocument.presentationml.slideLayout+xml"/>
  <Override PartName="/ppt/notesMasters/notesMaster1.xml" ContentType="application/vnd.openxmlformats-officedocument.presentationml.notesMaster+xml"/>
  <Override PartName="/docProps/custom.xml" ContentType="application/vnd.openxmlformats-officedocument.custom-properties+xml"/>
  <Override PartName="/ppt/slides/slide6.xml" ContentType="application/vnd.openxmlformats-officedocument.presentationml.slide+xml"/>
  <Override PartName="/ppt/notesSlides/notesSlide17.xml" ContentType="application/vnd.openxmlformats-officedocument.presentationml.notesSlide+xml"/>
  <Override PartName="/ppt/slideLayouts/slideLayout11.xml" ContentType="application/vnd.openxmlformats-officedocument.presentationml.slideLayout+xml"/>
  <Override PartName="/ppt/tableStyles.xml" ContentType="application/vnd.openxmlformats-officedocument.presentationml.tableStyles+xml"/>
  <Override PartName="/ppt/presentation.xml" ContentType="application/vnd.openxmlformats-officedocument.presentationml.presentation.main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Layouts/slideLayout18.xml" ContentType="application/vnd.openxmlformats-officedocument.presentationml.slideLayout+xml"/>
  <Override PartName="/ppt/slides/slide27.xml" ContentType="application/vnd.openxmlformats-officedocument.presentationml.slide+xml"/>
  <Override PartName="/ppt/slides/slide4.xml" ContentType="application/vnd.openxmlformats-officedocument.presentationml.slide+xml"/>
  <Override PartName="/ppt/slideLayouts/slideLayout12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24.xml" ContentType="application/vnd.openxmlformats-officedocument.presentationml.slideLayout+xml"/>
  <Override PartName="/customXml/itemProps3.xml" ContentType="application/vnd.openxmlformats-officedocument.customXmlProperties+xml"/>
  <Override PartName="/ppt/slides/slide16.xml" ContentType="application/vnd.openxmlformats-officedocument.presentationml.slide+xml"/>
  <Override PartName="/ppt/slideLayouts/slideLayout3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customXml/itemProps2.xml" ContentType="application/vnd.openxmlformats-officedocument.customXmlProperties+xml"/>
  <Override PartName="/ppt/theme/theme1.xml" ContentType="application/vnd.openxmlformats-officedocument.theme+xml"/>
  <Override PartName="/ppt/slideLayouts/slideLayout16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35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6.xml" ContentType="application/vnd.openxmlformats-officedocument.presentationml.slideLayout+xml"/>
  <Override PartName="/ppt/presProps.xml" ContentType="application/vnd.openxmlformats-officedocument.presentationml.presProps+xml"/>
  <Override PartName="/ppt/slides/slide21.xml" ContentType="application/vnd.openxmlformats-officedocument.presentationml.slide+xml"/>
  <Override PartName="/ppt/slides/slide7.xml" ContentType="application/vnd.openxmlformats-officedocument.presentationml.slide+xml"/>
  <Override PartName="/ppt/slideLayouts/slideLayout13.xml" ContentType="application/vnd.openxmlformats-officedocument.presentationml.slideLayout+xml"/>
  <Override PartName="/customXml/itemProps1.xml" ContentType="application/vnd.openxmlformats-officedocument.customXmlProperties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<Relationships xmlns="http://schemas.openxmlformats.org/package/2006/relationships"><Relationship Id="rId3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saveSubsetFonts="1">
  <p:sldMasterIdLst>
    <p:sldMasterId id="2147483648" r:id="rId1"/>
    <p:sldMasterId id="2147483674" r:id="rId2"/>
  </p:sldMasterIdLst>
  <p:notesMasterIdLst>
    <p:notesMasterId r:id="rId33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</p:sldIdLst>
  <p:sldSz cx="12192000" cy="6858000"/>
  <p:notesSz cx="7023100" cy="93091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 varScale="1">
        <p:scale>
          <a:sx n="79" d="100"/>
          <a:sy n="79" d="100"/>
        </p:scale>
        <p:origin x="811" y="77"/>
      </p:cViewPr>
      <p:guideLst>
        <p:guide pos="2214" orient="horz"/>
        <p:guide pos="2851" orient="horz"/>
        <p:guide pos="3284" orient="horz"/>
        <p:guide pos="2355" orient="horz"/>
        <p:guide pos="1669" orient="horz"/>
        <p:guide pos="360" orient="horz"/>
        <p:guide pos="1349" orient="horz"/>
        <p:guide pos="2149" orient="horz"/>
        <p:guide pos="1198" orient="horz"/>
        <p:guide pos="4319" orient="horz"/>
        <p:guide pos="704"/>
        <p:guide pos="7119"/>
        <p:guide pos="3179"/>
        <p:guide pos="1455"/>
        <p:guide pos="219"/>
        <p:guide pos="1233"/>
      </p:guideLst>
    </p:cSldViewPr>
  </p:slideViewPr>
  <p:gridSpacing cx="76200" cy="76200"/>
</p:viewPr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theme" Target="theme/theme1.xml"/><Relationship Id="rId4" Type="http://schemas.openxmlformats.org/officeDocument/2006/relationships/theme" Target="theme/theme2.xml"/><Relationship Id="rId5" Type="http://schemas.openxmlformats.org/officeDocument/2006/relationships/theme" Target="theme/theme3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Relationship Id="rId22" Type="http://schemas.openxmlformats.org/officeDocument/2006/relationships/slide" Target="slides/slide17.xml"/><Relationship Id="rId23" Type="http://schemas.openxmlformats.org/officeDocument/2006/relationships/slide" Target="slides/slide18.xml"/><Relationship Id="rId24" Type="http://schemas.openxmlformats.org/officeDocument/2006/relationships/slide" Target="slides/slide19.xml"/><Relationship Id="rId25" Type="http://schemas.openxmlformats.org/officeDocument/2006/relationships/slide" Target="slides/slide20.xml"/><Relationship Id="rId26" Type="http://schemas.openxmlformats.org/officeDocument/2006/relationships/slide" Target="slides/slide21.xml"/><Relationship Id="rId27" Type="http://schemas.openxmlformats.org/officeDocument/2006/relationships/slide" Target="slides/slide22.xml"/><Relationship Id="rId28" Type="http://schemas.openxmlformats.org/officeDocument/2006/relationships/slide" Target="slides/slide23.xml"/><Relationship Id="rId29" Type="http://schemas.openxmlformats.org/officeDocument/2006/relationships/slide" Target="slides/slide24.xml"/><Relationship Id="rId30" Type="http://schemas.openxmlformats.org/officeDocument/2006/relationships/slide" Target="slides/slide25.xml"/><Relationship Id="rId31" Type="http://schemas.openxmlformats.org/officeDocument/2006/relationships/slide" Target="slides/slide26.xml"/><Relationship Id="rId32" Type="http://schemas.openxmlformats.org/officeDocument/2006/relationships/slide" Target="slides/slide27.xml"/><Relationship Id="rId33" Type="http://schemas.openxmlformats.org/officeDocument/2006/relationships/notesMaster" Target="notesMasters/notesMaster1.xml"/><Relationship Id="rId34" Type="http://schemas.openxmlformats.org/officeDocument/2006/relationships/presProps" Target="presProps.xml" /><Relationship Id="rId35" Type="http://schemas.openxmlformats.org/officeDocument/2006/relationships/tableStyles" Target="tableStyles.xml" /><Relationship Id="rId36" Type="http://schemas.openxmlformats.org/officeDocument/2006/relationships/viewProps" Target="viewProps.xml" 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 bwMode="auto">
          <a:xfrm>
            <a:off x="3978132" y="0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/>
          <a:lstStyle>
            <a:lvl1pPr algn="r">
              <a:defRPr sz="1200"/>
            </a:lvl1pPr>
          </a:lstStyle>
          <a:p>
            <a:pPr>
              <a:defRPr/>
            </a:pPr>
            <a:fld id="{A6E1133A-33E6-41DE-9EDC-2B4E7ACFB7D2}" type="datetimeFigureOut">
              <a:rPr lang="en-US"/>
              <a:t>2/4/2025</a:t>
            </a:fld>
            <a:endParaRPr lang="en-US"/>
          </a:p>
        </p:txBody>
      </p:sp>
      <p:sp>
        <p:nvSpPr>
          <p:cNvPr id="4" name="Slide Image Placeholder 3"/>
          <p:cNvSpPr>
            <a:spLocks noChangeAspect="1" noGrp="1" noRot="1"/>
          </p:cNvSpPr>
          <p:nvPr>
            <p:ph type="sldImg" idx="2"/>
          </p:nvPr>
        </p:nvSpPr>
        <p:spPr bwMode="auto">
          <a:xfrm>
            <a:off x="409575" y="698500"/>
            <a:ext cx="62039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324" tIns="46662" rIns="93324" bIns="46662" rtlCol="0" anchor="ctr"/>
          <a:lstStyle/>
          <a:p>
            <a:pPr>
              <a:defRPr/>
            </a:pPr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702310" y="4421823"/>
            <a:ext cx="5618480" cy="4189095"/>
          </a:xfrm>
          <a:prstGeom prst="rect">
            <a:avLst/>
          </a:prstGeom>
        </p:spPr>
        <p:txBody>
          <a:bodyPr vert="horz" lIns="93324" tIns="46662" rIns="93324" bIns="46662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 bwMode="auto">
          <a:xfrm>
            <a:off x="0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 bwMode="auto">
          <a:xfrm>
            <a:off x="3978132" y="8842029"/>
            <a:ext cx="3043343" cy="465454"/>
          </a:xfrm>
          <a:prstGeom prst="rect">
            <a:avLst/>
          </a:prstGeom>
        </p:spPr>
        <p:txBody>
          <a:bodyPr vert="horz" lIns="93324" tIns="46662" rIns="93324" bIns="46662" rtlCol="0" anchor="b"/>
          <a:lstStyle>
            <a:lvl1pPr algn="r">
              <a:defRPr sz="1200"/>
            </a:lvl1pPr>
          </a:lstStyle>
          <a:p>
            <a:pPr>
              <a:defRPr/>
            </a:pPr>
            <a:fld id="{3F1AA2EC-018E-495A-975D-CC074962699C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 ?>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 ?>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 ?>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 ?>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 ?>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 ?>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 ?>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 ?>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 ?>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 ?>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 ?>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 ?>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 ?>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 ?>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 ?>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 ?>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 ?>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 ?>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 ?>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 ?>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 ?>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 ?>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 ?>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 ?>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 ?>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3F1AA2EC-018E-495A-975D-CC074962699C}" type="slidenum">
              <a:rPr lang="en-US"/>
              <a:t>1</a:t>
            </a:fld>
            <a:endParaRPr lang="en-US"/>
          </a:p>
        </p:txBody>
      </p:sp>
    </p:spTree>
  </p:cSld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6C0B234C-AA21-420B-F7F8-8DBA6CFDAC95}" type="slidenum">
              <a:rPr/>
              <a:t/>
            </a:fld>
            <a:endParaRPr/>
          </a:p>
        </p:txBody>
      </p:sp>
    </p:spTree>
  </p:cSld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buFont typeface="Arial"/>
              <a:buChar char="•"/>
              <a:defRPr/>
            </a:pPr>
            <a:r>
              <a:rPr lang="en-US"/>
              <a:t> Formed by</a:t>
            </a:r>
            <a:r>
              <a:rPr lang="en-US"/>
              <a:t> 5 fused vertebrae in adults</a:t>
            </a:r>
            <a:endParaRPr/>
          </a:p>
          <a:p>
            <a:pPr>
              <a:buFont typeface="Arial"/>
              <a:buChar char="•"/>
              <a:defRPr/>
            </a:pPr>
            <a:r>
              <a:rPr lang="en-US"/>
              <a:t> Articulates superiorly via superior articular processes</a:t>
            </a:r>
            <a:endParaRPr/>
          </a:p>
          <a:p>
            <a:pPr>
              <a:buFont typeface="Arial"/>
              <a:buChar char="•"/>
              <a:defRPr/>
            </a:pPr>
            <a:r>
              <a:rPr lang="en-US"/>
              <a:t> Articulates laterally via the auricular surfaces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2D36D50-5664-4967-BCC0-A95C5217EC24}" type="slidenum">
              <a:rPr lang="en-US"/>
              <a:t>3</a:t>
            </a:fld>
            <a:endParaRPr lang="en-US"/>
          </a:p>
        </p:txBody>
      </p:sp>
    </p:spTree>
  </p:cSld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4 sets of sacral foramina, they</a:t>
            </a:r>
            <a:r>
              <a:rPr lang="en-US"/>
              <a:t> are similar to the intervertebral foramina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2D36D50-5664-4967-BCC0-A95C5217EC24}" type="slidenum">
              <a:rPr lang="en-US"/>
              <a:t>4</a:t>
            </a:fld>
            <a:endParaRPr lang="en-US"/>
          </a:p>
        </p:txBody>
      </p:sp>
    </p:spTree>
  </p:cSld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031EA6C-35B6-37F8-6FA4-08882F7D19B7}" type="slidenum">
              <a:rPr/>
              <a:t/>
            </a:fld>
            <a:endParaRPr/>
          </a:p>
        </p:txBody>
      </p:sp>
    </p:spTree>
  </p:cSld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7CFFE28-A7A1-5985-4CBE-72B543305608}" type="slidenum">
              <a:rPr/>
              <a:t/>
            </a:fld>
            <a:endParaRPr/>
          </a:p>
        </p:txBody>
      </p:sp>
    </p:spTree>
  </p:cSld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60EEA47-9410-E053-E171-4536E8D5A6E6}" type="slidenum">
              <a:rPr/>
              <a:t/>
            </a:fld>
            <a:endParaRPr/>
          </a:p>
        </p:txBody>
      </p:sp>
    </p:spTree>
  </p:cSld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 marL="228600" indent="-228600">
              <a:buAutoNum type="alphaUcPeriod"/>
              <a:defRPr/>
            </a:pPr>
            <a:r>
              <a:rPr lang="en-US"/>
              <a:t>Ala</a:t>
            </a:r>
            <a:endParaRPr/>
          </a:p>
          <a:p>
            <a:pPr marL="228600" indent="-228600">
              <a:buAutoNum type="alphaUcPeriod"/>
              <a:defRPr/>
            </a:pPr>
            <a:endParaRPr lang="en-US"/>
          </a:p>
          <a:p>
            <a:pPr marL="228600" indent="-228600">
              <a:buAutoNum type="alphaUcPeriod"/>
              <a:defRPr/>
            </a:pPr>
            <a:r>
              <a:rPr lang="en-US"/>
              <a:t>Sacral intervertebral foramina</a:t>
            </a:r>
            <a:endParaRPr/>
          </a:p>
          <a:p>
            <a:pPr marL="228600" indent="-228600">
              <a:buAutoNum type="alphaUcPeriod"/>
              <a:defRPr/>
            </a:pPr>
            <a:endParaRPr lang="en-US"/>
          </a:p>
          <a:p>
            <a:pPr marL="228600" indent="-228600">
              <a:buAutoNum type="alphaUcPeriod"/>
              <a:defRPr/>
            </a:pPr>
            <a:r>
              <a:rPr lang="en-US"/>
              <a:t>Median Sacral</a:t>
            </a:r>
            <a:r>
              <a:rPr lang="en-US"/>
              <a:t> Crest</a:t>
            </a:r>
            <a:endParaRPr lang="en-US"/>
          </a:p>
          <a:p>
            <a:pPr marL="228600" indent="-228600">
              <a:buAutoNum type="alphaUcPeriod"/>
              <a:defRPr/>
            </a:pPr>
            <a:endParaRPr lang="en-US"/>
          </a:p>
          <a:p>
            <a:pPr marL="228600" indent="-228600">
              <a:buAutoNum type="alphaUcPeriod"/>
              <a:defRPr/>
            </a:pPr>
            <a:endParaRPr lang="en-US"/>
          </a:p>
          <a:p>
            <a:pPr marL="0" indent="0">
              <a:buNone/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2D36D50-5664-4967-BCC0-A95C5217EC24}" type="slidenum">
              <a:rPr lang="en-US"/>
              <a:t>8</a:t>
            </a:fld>
            <a:endParaRPr lang="en-US"/>
          </a:p>
        </p:txBody>
      </p:sp>
    </p:spTree>
  </p:cSld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F4E6361-4471-850C-0FD1-474DAA293755}" type="slidenum">
              <a:rPr/>
              <a:t/>
            </a:fld>
            <a:endParaRPr/>
          </a:p>
        </p:txBody>
      </p:sp>
    </p:spTree>
  </p:cSld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“Promontory” meaning “high point of land projecting into the sea”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2D36D50-5664-4967-BCC0-A95C5217EC24}" type="slidenum">
              <a:rPr lang="en-US"/>
              <a:t>10</a:t>
            </a:fld>
            <a:endParaRPr lang="en-US"/>
          </a:p>
        </p:txBody>
      </p:sp>
    </p:spTree>
  </p:cSld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“Auricle” meaning an ear like flap surrounding something.</a:t>
            </a:r>
            <a:r>
              <a:rPr lang="en-US"/>
              <a:t>  Found in the heart, as well as the ear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2D36D50-5664-4967-BCC0-A95C5217EC24}" type="slidenum">
              <a:rPr lang="en-US"/>
              <a:t>11</a:t>
            </a:fld>
            <a:endParaRPr lang="en-US"/>
          </a:p>
        </p:txBody>
      </p:sp>
    </p:spTree>
  </p:cSld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468A0FE-3360-0619-87DC-72F535E9EF31}" type="slidenum">
              <a:rPr/>
              <a:t/>
            </a:fld>
            <a:endParaRPr/>
          </a:p>
        </p:txBody>
      </p:sp>
    </p:spTree>
  </p:cSld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7E3BBDCC-4C4C-08E5-515C-48A4A43ECCDE}" type="slidenum">
              <a:rPr/>
              <a:t/>
            </a:fld>
            <a:endParaRPr/>
          </a:p>
        </p:txBody>
      </p:sp>
    </p:spTree>
  </p:cSld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C85C6FD-B68D-185C-6CA0-CBB12199B60E}" type="slidenum">
              <a:rPr/>
              <a:t/>
            </a:fld>
            <a:endParaRPr/>
          </a:p>
        </p:txBody>
      </p:sp>
    </p:spTree>
  </p:cSld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BEF79CB-747A-1B35-4988-653D3F665791}" type="slidenum">
              <a:rPr/>
              <a:t/>
            </a:fld>
            <a:endParaRPr/>
          </a:p>
        </p:txBody>
      </p:sp>
    </p:spTree>
  </p:cSld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3C4B880-1A93-0986-B3DC-AC9391A3CDCC}" type="slidenum">
              <a:rPr/>
              <a:t/>
            </a:fld>
            <a:endParaRPr/>
          </a:p>
        </p:txBody>
      </p:sp>
    </p:spTree>
  </p:cSld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66E9BD7-4193-444E-7CE8-C4DEFB9367AB}" type="slidenum">
              <a:rPr/>
              <a:t/>
            </a:fld>
            <a:endParaRPr/>
          </a:p>
        </p:txBody>
      </p:sp>
    </p:spTree>
  </p:cSld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018CB45-EF16-E05D-4ED4-2C9325CE7B8C}" type="slidenum">
              <a:rPr/>
              <a:t/>
            </a:fld>
            <a:endParaRPr/>
          </a:p>
        </p:txBody>
      </p:sp>
    </p:spTree>
  </p:cSld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9A9B4F94-3503-2A49-04D6-3759448863B7}" type="slidenum">
              <a:rPr/>
              <a:t/>
            </a:fld>
            <a:endParaRPr/>
          </a:p>
        </p:txBody>
      </p:sp>
    </p:spTree>
  </p:cSld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>
          <a:xfrm>
            <a:off x="409575" y="698500"/>
            <a:ext cx="6203950" cy="3490913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Most distal portion of the vertebral column</a:t>
            </a: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2D36D50-5664-4967-BCC0-A95C5217EC24}" type="slidenum">
              <a:rPr lang="en-US"/>
              <a:t>20</a:t>
            </a:fld>
            <a:endParaRPr lang="en-US"/>
          </a:p>
        </p:txBody>
      </p:sp>
    </p:spTree>
  </p:cSld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8C72BEF-4232-1765-C090-DC40F2BAE6CC}" type="slidenum">
              <a:rPr/>
              <a:t/>
            </a:fld>
            <a:endParaRPr/>
          </a:p>
        </p:txBody>
      </p:sp>
    </p:spTree>
  </p:cSld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A04E99EA-D778-3BCE-0877-7434C6A70E42}" type="slidenum">
              <a:rPr/>
              <a:t/>
            </a:fld>
            <a:endParaRPr/>
          </a:p>
        </p:txBody>
      </p:sp>
    </p:spTree>
  </p:cSld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0FD33287-DC64-01F5-9285-FC8073DA300B}" type="slidenum">
              <a:rPr/>
              <a:t/>
            </a:fld>
            <a:endParaRPr/>
          </a:p>
        </p:txBody>
      </p:sp>
    </p:spTree>
  </p:cSld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9AC0F8C-F8CF-23AF-4DD1-3B5217E560B5}" type="slidenum">
              <a:rPr/>
              <a:t/>
            </a:fld>
            <a:endParaRPr/>
          </a:p>
        </p:txBody>
      </p:sp>
    </p:spTree>
  </p:cSld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EAB2636-CD90-E1BD-E20A-87788735241D}" type="slidenum">
              <a:rPr/>
              <a:t/>
            </a:fld>
            <a:endParaRPr/>
          </a:p>
        </p:txBody>
      </p:sp>
    </p:spTree>
  </p:cSld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2A0E100-3B00-52DC-69E6-EC7C92A183CA}" type="slidenum">
              <a:rPr/>
              <a:t/>
            </a:fld>
            <a:endParaRPr/>
          </a:p>
        </p:txBody>
      </p:sp>
    </p:spTree>
  </p:cSld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ChangeAspect="1" noGrp="1" noRot="1"/>
          </p:cNvSpPr>
          <p:nvPr>
            <p:ph type="sldImg"/>
          </p:nvPr>
        </p:nvSpPr>
        <p:spPr bwMode="auto"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E2C7898-6B1C-AF86-1425-E705F10DBF39}" type="slidenum">
              <a:rPr/>
              <a:t/>
            </a:fld>
            <a:endParaRPr/>
          </a:p>
        </p:txBody>
      </p:sp>
    </p:spTree>
  </p:cSld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Layouts/_rels/slideLayout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png"/></Relationships>
</file>

<file path=ppt/slideLayouts/_rels/slideLayout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1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1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9" name="TextBox 8"/>
          <p:cNvSpPr txBox="1"/>
          <p:nvPr/>
        </p:nvSpPr>
        <p:spPr bwMode="auto">
          <a:xfrm>
            <a:off x="4631239" y="4915592"/>
            <a:ext cx="724494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>
              <a:defRPr sz="4000" b="1">
                <a:solidFill>
                  <a:srgbClr val="A21D22"/>
                </a:solidFill>
                <a:latin typeface="Futura PT"/>
              </a:defRPr>
            </a:lvl1pPr>
          </a:lstStyle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MRT Program</a:t>
            </a:r>
            <a:endParaRPr/>
          </a:p>
          <a:p>
            <a:pPr>
              <a:defRPr/>
            </a:pPr>
            <a:r>
              <a:rPr lang="en-CA" sz="3200">
                <a:solidFill>
                  <a:schemeClr val="bg1"/>
                </a:solidFill>
                <a:latin typeface="+mn-lt"/>
              </a:rPr>
              <a:t> College</a:t>
            </a:r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7BDF92E-E54A-447D-A57C-8A9248FA41A7}" type="datetimeFigureOut">
              <a:rPr lang="en-US"/>
              <a:t>2/4/2025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7BA5989F-B017-45BB-B300-0147B691E438}" type="slidenum">
              <a:rPr lang="en-US"/>
              <a:t>‹#›</a:t>
            </a:fld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142489" y="6534834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 bwMode="auto"/>
        <p:txBody>
          <a:bodyPr/>
          <a:lstStyle>
            <a:lvl1pPr>
              <a:defRPr>
                <a:solidFill>
                  <a:srgbClr val="A21D22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5"/>
            <a:ext cx="5181600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 rot="10800000">
            <a:off x="1" y="6581556"/>
            <a:ext cx="12192000" cy="34536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 bwMode="auto">
          <a:xfrm>
            <a:off x="8251863" y="6550362"/>
            <a:ext cx="23358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/>
            </a:pPr>
            <a:r>
              <a:rPr lang="en-US" sz="1400" b="1"/>
              <a:t>© MRT Program,  College</a:t>
            </a:r>
            <a:r>
              <a:rPr lang="en-US" sz="1800" b="1"/>
              <a:t>​</a:t>
            </a:r>
            <a:endParaRPr/>
          </a:p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B0D1BA6-0141-475A-8E60-AA8D90338792}" type="datetimeFigureOut">
              <a:rPr lang="en-US"/>
              <a:t>2/4/2025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6F52DB35-E59D-4E5A-BE95-1FD89EBFC06A}" type="slidenum">
              <a:rPr lang="en-US"/>
              <a:t>‹#›</a:t>
            </a:fld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4253" y="510363"/>
            <a:ext cx="495477" cy="776177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8900" cy="5811838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11838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1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0" showMasterPhAnim="0" showMasterSp="0" userDrawn="1">
  <p:cSld name="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6" name="TextBox 5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0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1" name="TextBox 10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TextBox 7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2_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5939693" y="1320800"/>
            <a:ext cx="5804225" cy="2980352"/>
          </a:xfrm>
          <a:prstGeom prst="rect">
            <a:avLst/>
          </a:prstGeom>
        </p:spPr>
        <p:txBody>
          <a:bodyPr/>
          <a:lstStyle>
            <a:lvl1pPr algn="l">
              <a:defRPr sz="6000">
                <a:solidFill>
                  <a:schemeClr val="tx1"/>
                </a:solidFill>
                <a:latin typeface="Impact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 hasCustomPrompt="1"/>
          </p:nvPr>
        </p:nvSpPr>
        <p:spPr bwMode="auto">
          <a:xfrm>
            <a:off x="5939693" y="4401024"/>
            <a:ext cx="5804225" cy="675789"/>
          </a:xfrm>
          <a:prstGeom prst="rect">
            <a:avLst/>
          </a:prstGeom>
        </p:spPr>
        <p:txBody>
          <a:bodyPr vert="horz"/>
          <a:lstStyle>
            <a:lvl1pPr marL="0" algn="l" defTabSz="914400">
              <a:spcBef>
                <a:spcPts val="0"/>
              </a:spcBef>
              <a:defRPr lang="en-US" sz="1400" b="1">
                <a:solidFill>
                  <a:srgbClr val="005EB8"/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Presentation Subtitle</a:t>
            </a:r>
            <a:endParaRPr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570520" y="1160952"/>
            <a:ext cx="4840281" cy="374904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3803" y="154483"/>
            <a:ext cx="8929797" cy="627860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4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- numbered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8"/>
            <a:ext cx="10454217" cy="4967260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+mj-lt"/>
              <a:buAutoNum type="arabicPeriod"/>
              <a:defRPr>
                <a:solidFill>
                  <a:schemeClr val="tx2"/>
                </a:solidFill>
              </a:defRPr>
            </a:lvl1pPr>
            <a:lvl2pPr marL="685800" indent="-342900">
              <a:buFont typeface="+mj-lt"/>
              <a:buAutoNum type="alphaLcParenR"/>
              <a:defRPr sz="2400"/>
            </a:lvl2pPr>
            <a:lvl3pPr marL="914400" indent="-228600">
              <a:buFont typeface="+mj-lt"/>
              <a:buAutoNum type="romanLcPeriod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1128" y="157877"/>
            <a:ext cx="8932472" cy="68238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TextBox 5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19936" y="155769"/>
            <a:ext cx="8933664" cy="675703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843843" y="1239716"/>
            <a:ext cx="10457040" cy="4868750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5407512" y="6133275"/>
            <a:ext cx="5995595" cy="28571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8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Large text / content / imag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54657"/>
            <a:ext cx="8933203" cy="685607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0"/>
          </p:nvPr>
        </p:nvSpPr>
        <p:spPr bwMode="auto">
          <a:xfrm>
            <a:off x="846668" y="1248509"/>
            <a:ext cx="10454217" cy="2517157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2">
              <a:defRPr/>
            </a:pPr>
            <a:endParaRPr lang="en-US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1" hasCustomPrompt="1"/>
          </p:nvPr>
        </p:nvSpPr>
        <p:spPr bwMode="auto">
          <a:xfrm>
            <a:off x="843843" y="3852567"/>
            <a:ext cx="10457040" cy="2255898"/>
          </a:xfrm>
          <a:prstGeom prst="rect">
            <a:avLst/>
          </a:prstGeom>
        </p:spPr>
        <p:txBody>
          <a:bodyPr vert="horz"/>
          <a:lstStyle>
            <a:lvl1pPr>
              <a:defRPr/>
            </a:lvl1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5" name="Text Placeholder 10"/>
          <p:cNvSpPr>
            <a:spLocks noGrp="1"/>
          </p:cNvSpPr>
          <p:nvPr>
            <p:ph type="body" sz="quarter" idx="12" hasCustomPrompt="1"/>
          </p:nvPr>
        </p:nvSpPr>
        <p:spPr bwMode="auto">
          <a:xfrm>
            <a:off x="5407512" y="6126049"/>
            <a:ext cx="5995595" cy="257166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7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9" name="TextBox 8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Alberta Institute of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Image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7" y="160030"/>
            <a:ext cx="8933203" cy="647852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1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4" name="Picture Placeholder 4"/>
          <p:cNvSpPr>
            <a:spLocks noGrp="1"/>
          </p:cNvSpPr>
          <p:nvPr>
            <p:ph type="pic" sz="quarter" idx="10" hasCustomPrompt="1"/>
          </p:nvPr>
        </p:nvSpPr>
        <p:spPr bwMode="auto">
          <a:xfrm>
            <a:off x="6807200" y="1248508"/>
            <a:ext cx="4493683" cy="4689714"/>
          </a:xfrm>
          <a:prstGeom prst="rect">
            <a:avLst/>
          </a:prstGeom>
        </p:spPr>
        <p:txBody>
          <a:bodyPr vert="horz"/>
          <a:lstStyle>
            <a:lvl1pPr marL="0" indent="0">
              <a:buFont typeface="Arial"/>
              <a:buNone/>
              <a:defRPr>
                <a:solidFill>
                  <a:schemeClr val="accent3"/>
                </a:solidFill>
              </a:defRPr>
            </a:lvl1pPr>
            <a:lvl2pPr marL="685800" indent="-342900">
              <a:defRPr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>
              <a:defRPr/>
            </a:pPr>
            <a:r>
              <a:rPr lang="en-CA"/>
              <a:t>Insert image here.</a:t>
            </a:r>
            <a:endParaRPr/>
          </a:p>
        </p:txBody>
      </p:sp>
      <p:sp>
        <p:nvSpPr>
          <p:cNvPr id="6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48508"/>
            <a:ext cx="5604932" cy="5076988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sp>
        <p:nvSpPr>
          <p:cNvPr id="8" name="Text Placeholder 10"/>
          <p:cNvSpPr>
            <a:spLocks noGrp="1"/>
          </p:cNvSpPr>
          <p:nvPr>
            <p:ph type="body" sz="quarter" idx="11" hasCustomPrompt="1"/>
          </p:nvPr>
        </p:nvSpPr>
        <p:spPr bwMode="auto">
          <a:xfrm>
            <a:off x="6806493" y="5938221"/>
            <a:ext cx="4653986" cy="384318"/>
          </a:xfrm>
          <a:prstGeom prst="rect">
            <a:avLst/>
          </a:prstGeom>
        </p:spPr>
        <p:txBody>
          <a:bodyPr vert="horz"/>
          <a:lstStyle>
            <a:lvl1pPr marL="0" algn="r" defTabSz="914400">
              <a:spcBef>
                <a:spcPts val="0"/>
              </a:spcBef>
              <a:defRPr lang="en-US" sz="1000" b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ea typeface="+mn-ea"/>
                <a:cs typeface="Arial"/>
              </a:defRPr>
            </a:lvl1pPr>
          </a:lstStyle>
          <a:p>
            <a:pPr lvl="0">
              <a:defRPr/>
            </a:pPr>
            <a:r>
              <a:rPr lang="en-US"/>
              <a:t>Source: Include image source here</a:t>
            </a:r>
            <a:endParaRPr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0" name="TextBox 9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 Technology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0" userDrawn="1">
  <p:cSld name="1_Text / Text spli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 bwMode="auto">
          <a:xfrm>
            <a:off x="820398" y="155149"/>
            <a:ext cx="8944925" cy="685114"/>
          </a:xfrm>
          <a:prstGeom prst="rect">
            <a:avLst/>
          </a:prstGeom>
        </p:spPr>
        <p:txBody>
          <a:bodyPr/>
          <a:lstStyle>
            <a:lvl1pPr algn="l">
              <a:defRPr sz="3000" b="1" i="0">
                <a:solidFill>
                  <a:schemeClr val="tx2"/>
                </a:solidFill>
                <a:latin typeface="Arial"/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260123" y="1239716"/>
            <a:ext cx="5055000" cy="5085781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 sz="2800"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 b="0"/>
            </a:lvl2pPr>
            <a:lvl3pPr marL="914400" indent="-228600">
              <a:buFont typeface="Wingdings"/>
              <a:buChar char="§"/>
              <a:defRPr sz="2000" b="0"/>
            </a:lvl3pPr>
            <a:lvl4pPr marL="1143000" indent="-228600">
              <a:defRPr sz="1800" b="0"/>
            </a:lvl4pPr>
            <a:lvl5pPr marL="1371600" indent="-228600">
              <a:defRPr sz="1600" b="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11" name="Content Placeholder 7"/>
          <p:cNvSpPr>
            <a:spLocks noGrp="1"/>
          </p:cNvSpPr>
          <p:nvPr>
            <p:ph sz="quarter" idx="12"/>
          </p:nvPr>
        </p:nvSpPr>
        <p:spPr bwMode="auto">
          <a:xfrm>
            <a:off x="846669" y="1239716"/>
            <a:ext cx="5108655" cy="5085781"/>
          </a:xfrm>
          <a:prstGeom prst="rect">
            <a:avLst/>
          </a:prstGeom>
        </p:spPr>
        <p:txBody>
          <a:bodyPr vert="horz"/>
          <a:lstStyle>
            <a:lvl1pPr marL="342900" indent="-342900">
              <a:buFont typeface="Arial"/>
              <a:buChar char="•"/>
              <a:defRPr>
                <a:solidFill>
                  <a:schemeClr val="tx2"/>
                </a:solidFill>
              </a:defRPr>
            </a:lvl1pPr>
            <a:lvl2pPr marL="685800" indent="-342900">
              <a:buFont typeface="Arial"/>
              <a:buChar char="◦"/>
              <a:defRPr sz="2400"/>
            </a:lvl2pPr>
            <a:lvl3pPr marL="914400" indent="-228600">
              <a:buFont typeface="Wingdings"/>
              <a:buChar char="§"/>
              <a:defRPr sz="2000"/>
            </a:lvl3pPr>
            <a:lvl4pPr marL="1143000" indent="-228600">
              <a:defRPr sz="1800"/>
            </a:lvl4pPr>
            <a:lvl5pPr marL="1371600" indent="-228600">
              <a:defRPr sz="1600"/>
            </a:lvl5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 sz="2400"/>
              <a:t>Second level</a:t>
            </a:r>
            <a:endParaRPr/>
          </a:p>
          <a:p>
            <a:pPr lvl="2">
              <a:defRPr/>
            </a:pPr>
            <a:r>
              <a:rPr lang="en-US" sz="2000"/>
              <a:t>Third level</a:t>
            </a:r>
            <a:endParaRPr lang="en-US"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  <a:p>
            <a:pPr lvl="0">
              <a:defRPr/>
            </a:pPr>
            <a:endParaRPr lang="en-CA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7" name="TextBox 6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Southern Alberta Institute of</a:t>
            </a: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 Technology</a:t>
            </a:r>
            <a:endParaRPr lang="en-US" sz="1000">
              <a:solidFill>
                <a:schemeClr val="accent6">
                  <a:lumMod val="60000"/>
                  <a:lumOff val="40000"/>
                </a:schemeClr>
              </a:solidFill>
              <a:latin typeface="Arial"/>
              <a:cs typeface="Arial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" userDrawn="1">
  <p:cSld name="Title Slide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523999" y="1122363"/>
            <a:ext cx="9144000" cy="2387599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523999" y="3602037"/>
            <a:ext cx="9144000" cy="1655761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en-US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" userDrawn="1">
  <p:cSld name="Title and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secHead" userDrawn="1">
  <p:cSld name="Section Header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1849" y="1709737"/>
            <a:ext cx="10515600" cy="2852736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1849" y="4589462"/>
            <a:ext cx="10515600" cy="1500186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Obj" userDrawn="1">
  <p:cSld name="Two Conten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838199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172200" y="1825624"/>
            <a:ext cx="5181599" cy="4351338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woTxTwoObj" userDrawn="1">
  <p:cSld name="Comparis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365124"/>
            <a:ext cx="10515600" cy="1325562"/>
          </a:xfrm>
        </p:spPr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9787" y="1681162"/>
            <a:ext cx="5157786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839787" y="2505074"/>
            <a:ext cx="5157786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2"/>
            <a:ext cx="5183187" cy="82391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7" cy="3684587"/>
          </a:xfrm>
        </p:spPr>
        <p:txBody>
          <a:bodyPr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titleOnly" userDrawn="1">
  <p:cSld name="Title Only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blank" userDrawn="1">
  <p:cSld name="Blank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objTx" userDrawn="1">
  <p:cSld name="Content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picTx" userDrawn="1">
  <p:cSld name="Picture with Caption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39787" y="457200"/>
            <a:ext cx="3932236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5183187" y="987424"/>
            <a:ext cx="6172200" cy="487362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en-US"/>
              <a:t>Click icon to add picture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39787" y="2057400"/>
            <a:ext cx="3932236" cy="3811587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en-US"/>
              <a:t>Click to edit Master text styles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x" userDrawn="1">
  <p:cSld name="Title and Vertical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matchingName="" preserve="1" showMasterPhAnim="0" showMasterSp="1" type="vertTitleAndTx" userDrawn="1">
  <p:cSld name="Vertical Title and Text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899" y="365124"/>
            <a:ext cx="2628900" cy="5811837"/>
          </a:xfrm>
        </p:spPr>
        <p:txBody>
          <a:bodyPr vert="eaVert"/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838199" y="365124"/>
            <a:ext cx="7734299" cy="5811837"/>
          </a:xfrm>
        </p:spPr>
        <p:txBody>
          <a:bodyPr vert="eaVert"/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20" Type="http://schemas.openxmlformats.org/officeDocument/2006/relationships/slideLayout" Target="../slideLayouts/slideLayout20.xml"/><Relationship Id="rId21" Type="http://schemas.openxmlformats.org/officeDocument/2006/relationships/slideLayout" Target="../slideLayouts/slideLayout21.xml"/><Relationship Id="rId22" Type="http://schemas.openxmlformats.org/officeDocument/2006/relationships/slideLayout" Target="../slideLayouts/slideLayout22.xml"/><Relationship Id="rId23" Type="http://schemas.openxmlformats.org/officeDocument/2006/relationships/slideLayout" Target="../slideLayouts/slideLayout23.xml"/><Relationship Id="rId24" Type="http://schemas.openxmlformats.org/officeDocument/2006/relationships/slideLayout" Target="../slideLayouts/slideLayout24.xml"/><Relationship Id="rId25" Type="http://schemas.openxmlformats.org/officeDocument/2006/relationships/slideLayout" Target="../slideLayouts/slideLayout25.xml"/><Relationship Id="rId26" Type="http://schemas.openxmlformats.org/officeDocument/2006/relationships/theme" Target="../theme/theme1.xml"/><Relationship Id="rId27" Type="http://schemas.openxmlformats.org/officeDocument/2006/relationships/image" Target="../media/image1.jpg"/></Relationships>
</file>

<file path=ppt/slideMasters/_rels/slideMaster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30.xml"/><Relationship Id="rId6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3.xml"/><Relationship Id="rId9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6.xml"/><Relationship Id="rId12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4745C-428B-4B0B-8F6A-602D577E8B0B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559AB439-DE0E-4579-95AC-E350C482DFC4}" type="slidenum">
              <a:rPr lang="en-CA"/>
              <a:t>‹#›</a:t>
            </a:fld>
            <a:endParaRPr lang="en-CA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2" name="Rectangle 4"/>
          <p:cNvSpPr>
            <a:spLocks noChangeArrowheads="1"/>
          </p:cNvSpPr>
          <p:nvPr userDrawn="1"/>
        </p:nvSpPr>
        <p:spPr bwMode="auto">
          <a:xfrm>
            <a:off x="1" y="43934"/>
            <a:ext cx="184731" cy="369332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/>
          <a:p>
            <a:pPr>
              <a:defRPr/>
            </a:pPr>
            <a:endParaRPr lang="en-US" sz="1800"/>
          </a:p>
        </p:txBody>
      </p:sp>
      <p:sp>
        <p:nvSpPr>
          <p:cNvPr id="13" name="Rectangle 5"/>
          <p:cNvSpPr>
            <a:spLocks noChangeArrowheads="1"/>
          </p:cNvSpPr>
          <p:nvPr userDrawn="1"/>
        </p:nvSpPr>
        <p:spPr bwMode="auto">
          <a:xfrm>
            <a:off x="0" y="318702"/>
            <a:ext cx="227948" cy="276999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91440" tIns="45720" rIns="91440" bIns="45720" numCol="1" anchor="ctr" anchorCtr="0" compatLnSpc="1">
            <a:prstTxWarp prst="textNoShape"/>
            <a:spAutoFit/>
          </a:bodyPr>
          <a:lstStyle>
            <a:lvl1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1pPr>
            <a:lvl2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2pPr>
            <a:lvl3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3pPr>
            <a:lvl4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4pPr>
            <a:lvl5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5pPr>
            <a:lvl6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6pPr>
            <a:lvl7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7pPr>
            <a:lvl8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8pPr>
            <a:lvl9pPr>
              <a:spcBef>
                <a:spcPts val="0"/>
              </a:spcBef>
              <a:spcAft>
                <a:spcPts val="0"/>
              </a:spcAft>
              <a:tabLst>
                <a:tab pos="2120900" algn="r"/>
                <a:tab pos="2971800" algn="ctr"/>
                <a:tab pos="5943600" algn="r"/>
              </a:tabLst>
              <a:defRPr>
                <a:solidFill>
                  <a:schemeClr val="tx1"/>
                </a:solidFill>
                <a:latin typeface="Arial"/>
              </a:defRPr>
            </a:lvl9pPr>
          </a:lstStyle>
          <a:p>
            <a:pPr marL="0" marR="0" lvl="0" indent="0" algn="l" defTabSz="9144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120900" algn="r"/>
                <a:tab pos="2971800" algn="ctr"/>
                <a:tab pos="5943600" algn="r"/>
              </a:tabLst>
              <a:defRPr/>
            </a:pPr>
            <a:r>
              <a:rPr lang="en-US" sz="1200" b="0" i="0" u="none" strike="noStrike" cap="none">
                <a:ln>
                  <a:noFill/>
                </a:ln>
                <a:solidFill>
                  <a:schemeClr val="tx1"/>
                </a:solidFill>
                <a:latin typeface="Arial"/>
                <a:ea typeface="Times New Roman"/>
                <a:cs typeface="Arial"/>
              </a:rPr>
              <a:t> </a:t>
            </a:r>
            <a:endParaRPr lang="en-US" sz="1800" b="0" i="0" u="none" strike="noStrike" cap="none">
              <a:ln>
                <a:noFill/>
              </a:ln>
              <a:solidFill>
                <a:schemeClr val="tx1"/>
              </a:solidFill>
              <a:latin typeface="Arial"/>
            </a:endParaRPr>
          </a:p>
        </p:txBody>
      </p:sp>
      <p:sp>
        <p:nvSpPr>
          <p:cNvPr id="14" name="TextBox 13"/>
          <p:cNvSpPr txBox="1"/>
          <p:nvPr userDrawn="1"/>
        </p:nvSpPr>
        <p:spPr bwMode="auto">
          <a:xfrm>
            <a:off x="4047067" y="6426201"/>
            <a:ext cx="409786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000">
                <a:solidFill>
                  <a:schemeClr val="accent6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© 2016, SAIT Polytechnic</a:t>
            </a:r>
            <a:endParaRPr/>
          </a:p>
        </p:txBody>
      </p:sp>
      <p:pic>
        <p:nvPicPr>
          <p:cNvPr id="15" name="Picture 14"/>
          <p:cNvPicPr>
            <a:picLocks noChangeAspect="1"/>
          </p:cNvPicPr>
          <p:nvPr userDrawn="1"/>
        </p:nvPicPr>
        <p:blipFill>
          <a:blip r:embed="rId27"/>
          <a:stretch/>
        </p:blipFill>
        <p:spPr bwMode="auto">
          <a:xfrm>
            <a:off x="9652000" y="2942"/>
            <a:ext cx="2540000" cy="786765"/>
          </a:xfrm>
          <a:prstGeom prst="rect">
            <a:avLst/>
          </a:prstGeom>
        </p:spPr>
      </p:pic>
      <p:sp>
        <p:nvSpPr>
          <p:cNvPr id="16" name="Rectangle 2"/>
          <p:cNvSpPr>
            <a:spLocks noChangeArrowheads="1"/>
          </p:cNvSpPr>
          <p:nvPr userDrawn="1"/>
        </p:nvSpPr>
        <p:spPr bwMode="auto">
          <a:xfrm>
            <a:off x="0" y="807883"/>
            <a:ext cx="12192000" cy="32381"/>
          </a:xfrm>
          <a:prstGeom prst="rect">
            <a:avLst/>
          </a:prstGeom>
          <a:solidFill>
            <a:srgbClr val="005EB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/>
          </a:bodyPr>
          <a:lstStyle/>
          <a:p>
            <a:pPr>
              <a:defRPr/>
            </a:pPr>
            <a:endParaRPr lang="en-US" sz="18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preserve="1">
  <p:cSld name=""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838199" y="365124"/>
            <a:ext cx="10515600" cy="13255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199" y="1825624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en-US"/>
              <a:t>Click to edit Master text styles</a:t>
            </a:r>
            <a:endParaRPr/>
          </a:p>
          <a:p>
            <a:pPr lvl="1">
              <a:defRPr/>
            </a:pPr>
            <a:r>
              <a:rPr lang="en-US"/>
              <a:t>Second level</a:t>
            </a:r>
            <a:endParaRPr/>
          </a:p>
          <a:p>
            <a:pPr lvl="2">
              <a:defRPr/>
            </a:pPr>
            <a:r>
              <a:rPr lang="en-US"/>
              <a:t>Third level</a:t>
            </a:r>
            <a:endParaRPr/>
          </a:p>
          <a:p>
            <a:pPr lvl="3">
              <a:defRPr/>
            </a:pPr>
            <a:r>
              <a:rPr lang="en-US"/>
              <a:t>Fourth level</a:t>
            </a:r>
            <a:endParaRPr/>
          </a:p>
          <a:p>
            <a:pPr lvl="4">
              <a:defRPr/>
            </a:pPr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8381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3C8D2C-1948-4B85-A0A3-8D17DBB6F9B6}" type="datetimeFigureOut">
              <a:rPr lang="en-CA"/>
              <a:t>2025-02-04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4038599" y="6356349"/>
            <a:ext cx="41148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8610599" y="6356349"/>
            <a:ext cx="2743200" cy="3651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C7C71A-6CF9-4DAD-BCEB-C087DE24FE69}" type="slidenum">
              <a:rPr lang="en-CA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>
        <a:lnSpc>
          <a:spcPct val="90000"/>
        </a:lnSpc>
        <a:spcBef>
          <a:spcPts val="1000"/>
        </a:spcBef>
        <a:buFont typeface="Arial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6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png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jpg"/></Relationships>
</file>

<file path=ppt/slides/_rels/slide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jpg"/></Relationships>
</file>

<file path=ppt/slides/_rels/slide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jpg"/></Relationships>
</file>

<file path=ppt/slides/_rels/slide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jpg"/></Relationships>
</file>

<file path=ppt/slides/_rels/slide1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0.jpg"/></Relationships>
</file>

<file path=ppt/slides/_rels/slide1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jpg"/></Relationships>
</file>

<file path=ppt/slides/_rels/slide1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2.jpg"/></Relationships>
</file>

<file path=ppt/slides/_rels/slide1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3.png"/></Relationships>
</file>

<file path=ppt/slides/_rels/slide1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jpg"/></Relationships>
</file>

<file path=ppt/slides/_rels/slide1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5.jpg"/></Relationships>
</file>

<file path=ppt/slides/_rels/slide18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6.jpg"/><Relationship Id="rId4" Type="http://schemas.openxmlformats.org/officeDocument/2006/relationships/image" Target="../media/image17.jpg"/></Relationships>
</file>

<file path=ppt/slides/_rels/slide19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8.jpg"/></Relationships>
</file>

<file path=ppt/slides/_rels/slide20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0.jpg"/></Relationships>
</file>

<file path=ppt/slides/_rels/slide2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9.jpg"/></Relationships>
</file>

<file path=ppt/slides/_rels/slide2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0.jpg"/></Relationships>
</file>

<file path=ppt/slides/_rels/slide2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1.jpg"/></Relationships>
</file>

<file path=ppt/slides/_rels/slide2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2.jpg"/></Relationships>
</file>

<file path=ppt/slides/_rels/slide26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23.jpg"/></Relationships>
</file>

<file path=ppt/slides/_rels/slide27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7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2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bg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 bwMode="auto">
          <a:xfrm>
            <a:off x="4581993" y="2309317"/>
            <a:ext cx="9144000" cy="946645"/>
          </a:xfrm>
        </p:spPr>
        <p:txBody>
          <a:bodyPr/>
          <a:lstStyle/>
          <a:p>
            <a:pPr algn="l">
              <a:defRPr/>
            </a:pPr>
            <a:r>
              <a:rPr lang="en-US" sz="4800"/>
              <a:t>MRAD 256: Rad Tech 2</a:t>
            </a:r>
            <a:endParaRPr/>
          </a:p>
        </p:txBody>
      </p:sp>
      <p:sp>
        <p:nvSpPr>
          <p:cNvPr id="10" name="Text Placeholder 9"/>
          <p:cNvSpPr>
            <a:spLocks noGrp="1"/>
          </p:cNvSpPr>
          <p:nvPr>
            <p:ph type="subTitle" idx="1"/>
          </p:nvPr>
        </p:nvSpPr>
        <p:spPr bwMode="auto">
          <a:xfrm>
            <a:off x="4581993" y="3418409"/>
            <a:ext cx="5116643" cy="550237"/>
          </a:xfrm>
        </p:spPr>
        <p:txBody>
          <a:bodyPr/>
          <a:lstStyle/>
          <a:p>
            <a:pPr algn="l">
              <a:defRPr/>
            </a:pPr>
            <a:r>
              <a:rPr lang="en-US"/>
              <a:t>Sacrum, Coccyx and Sacroiliac Joints</a:t>
            </a:r>
            <a:endParaRPr/>
          </a:p>
          <a:p>
            <a:pPr algn="l">
              <a:defRPr/>
            </a:pPr>
            <a:endParaRPr lang="en-US">
              <a:latin typeface="Titillium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/>
              <a:t>Sacrum and Coccyx</a:t>
            </a:r>
            <a:endParaRPr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/>
        </p:blipFill>
        <p:spPr bwMode="auto">
          <a:xfrm>
            <a:off x="1524000" y="1231816"/>
            <a:ext cx="9144000" cy="526105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Sacrum</a:t>
            </a:r>
            <a:endParaRPr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Triangular shaped bone helping form the posterior wall of the pelvis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Formed by 5 fused vertebrae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Articulates superiorly with L5 at the base and inferiorly with coccyx at its apex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Articulates laterally with the two hip bones forming the sacroiliac joints of the pelvis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The sacral canal is a continuation of the vertebral canal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Anterior Sacrum</a:t>
            </a:r>
            <a:endParaRPr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Concave surface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Four transverse ridges mark the site of fusion of the individual sacral bodies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The ridges terminate at the anterior intervertebral foramina, with 4 on each side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Sacral foramina allow passage of nerves and blood vessels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Ala (one on each side)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3200"/>
              <a:t>Large mass of bone lateral to the anterior sacral foramina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acrum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319627" y="662807"/>
            <a:ext cx="7552745" cy="5532386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 sz="4000"/>
              <a:t>Sacrum-Posterior Surface</a:t>
            </a:r>
            <a:br>
              <a:rPr lang="en-US"/>
            </a:b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Convex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endParaRPr lang="en-US" sz="3200">
              <a:solidFill>
                <a:schemeClr val="tx1"/>
              </a:solidFill>
            </a:endParaRPr>
          </a:p>
          <a:p>
            <a:pPr marL="457200" indent="-457200"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Superior articular processes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Form zygapophyseal joints with the inferior articular processes of the L5</a:t>
            </a:r>
            <a:endParaRPr/>
          </a:p>
          <a:p>
            <a:pPr lvl="1">
              <a:buFont typeface="Arial"/>
              <a:buChar char="•"/>
              <a:defRPr/>
            </a:pPr>
            <a:endParaRPr lang="en-US" sz="2800"/>
          </a:p>
          <a:p>
            <a:pPr marL="457200" indent="-457200">
              <a:buFont typeface="Arial"/>
              <a:buChar char="•"/>
              <a:defRPr/>
            </a:pPr>
            <a:r>
              <a:rPr lang="en-US" sz="3200">
                <a:solidFill>
                  <a:schemeClr val="tx1"/>
                </a:solidFill>
              </a:rPr>
              <a:t>Median sacral crest 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800"/>
              <a:t>Has 4 spinous tubercles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Sacrum Posterior View</a:t>
            </a:r>
            <a:endParaRPr/>
          </a:p>
        </p:txBody>
      </p:sp>
      <p:pic>
        <p:nvPicPr>
          <p:cNvPr id="4" name="Content Placeholder 3" descr="Sacrum - Post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105390" y="1825625"/>
            <a:ext cx="5981220" cy="4351338"/>
          </a:xfrm>
        </p:spPr>
      </p:pic>
      <p:sp>
        <p:nvSpPr>
          <p:cNvPr id="5" name="TextBox 4"/>
          <p:cNvSpPr txBox="1"/>
          <p:nvPr/>
        </p:nvSpPr>
        <p:spPr bwMode="auto">
          <a:xfrm>
            <a:off x="2048434" y="2325744"/>
            <a:ext cx="1677119" cy="640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Auricular Surface</a:t>
            </a:r>
            <a:endParaRPr/>
          </a:p>
        </p:txBody>
      </p:sp>
      <p:sp>
        <p:nvSpPr>
          <p:cNvPr id="6" name="TextBox 5"/>
          <p:cNvSpPr txBox="1"/>
          <p:nvPr/>
        </p:nvSpPr>
        <p:spPr bwMode="auto">
          <a:xfrm>
            <a:off x="8303782" y="2325744"/>
            <a:ext cx="1981919" cy="640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Superior Articular Process</a:t>
            </a:r>
            <a:endParaRPr/>
          </a:p>
        </p:txBody>
      </p:sp>
      <p:sp>
        <p:nvSpPr>
          <p:cNvPr id="7" name="TextBox 6"/>
          <p:cNvSpPr txBox="1"/>
          <p:nvPr/>
        </p:nvSpPr>
        <p:spPr bwMode="auto">
          <a:xfrm>
            <a:off x="7675013" y="3619887"/>
            <a:ext cx="2362919" cy="640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Posterior Sacral Foramina</a:t>
            </a:r>
            <a:endParaRPr/>
          </a:p>
        </p:txBody>
      </p:sp>
      <p:sp>
        <p:nvSpPr>
          <p:cNvPr id="8" name="TextBox 7"/>
          <p:cNvSpPr txBox="1"/>
          <p:nvPr/>
        </p:nvSpPr>
        <p:spPr bwMode="auto">
          <a:xfrm>
            <a:off x="7570238" y="6146713"/>
            <a:ext cx="2572470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Sacral Horns</a:t>
            </a:r>
            <a:endParaRPr/>
          </a:p>
        </p:txBody>
      </p:sp>
      <p:sp>
        <p:nvSpPr>
          <p:cNvPr id="9" name="TextBox 8"/>
          <p:cNvSpPr txBox="1"/>
          <p:nvPr/>
        </p:nvSpPr>
        <p:spPr bwMode="auto">
          <a:xfrm>
            <a:off x="2048434" y="5342964"/>
            <a:ext cx="2667719" cy="914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Sacral Canal (visible due to bone deterioration on this specimen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2</a:t>
            </a:r>
            <a:endParaRPr/>
          </a:p>
        </p:txBody>
      </p:sp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286000" y="365126"/>
            <a:ext cx="7620000" cy="6218354"/>
          </a:xfrm>
          <a:prstGeom prst="rect">
            <a:avLst/>
          </a:prstGeom>
          <a:solidFill>
            <a:srgbClr val="000000">
              <a:shade val="95000"/>
            </a:srgbClr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  <p:cxnSp>
        <p:nvCxnSpPr>
          <p:cNvPr id="6" name="Straight Connector 5"/>
          <p:cNvCxnSpPr/>
          <p:nvPr/>
        </p:nvCxnSpPr>
        <p:spPr bwMode="auto">
          <a:xfrm>
            <a:off x="3352800" y="1690690"/>
            <a:ext cx="1371600" cy="74771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 bwMode="auto">
          <a:xfrm flipV="1">
            <a:off x="3581400" y="3276601"/>
            <a:ext cx="1828800" cy="19770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 bwMode="auto">
          <a:xfrm>
            <a:off x="3581400" y="3474303"/>
            <a:ext cx="1905000" cy="5639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 bwMode="auto">
          <a:xfrm>
            <a:off x="3581400" y="3474304"/>
            <a:ext cx="1828800" cy="10976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 bwMode="auto">
          <a:xfrm flipV="1">
            <a:off x="6248400" y="2590800"/>
            <a:ext cx="2209800" cy="45720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Box 2"/>
          <p:cNvSpPr txBox="1"/>
          <p:nvPr/>
        </p:nvSpPr>
        <p:spPr bwMode="auto">
          <a:xfrm>
            <a:off x="3047999" y="1472982"/>
            <a:ext cx="305519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A</a:t>
            </a:r>
            <a:endParaRPr/>
          </a:p>
        </p:txBody>
      </p:sp>
      <p:sp>
        <p:nvSpPr>
          <p:cNvPr id="5" name="TextBox 4"/>
          <p:cNvSpPr txBox="1"/>
          <p:nvPr/>
        </p:nvSpPr>
        <p:spPr bwMode="auto">
          <a:xfrm>
            <a:off x="3200400" y="3276599"/>
            <a:ext cx="381719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B</a:t>
            </a:r>
            <a:endParaRPr/>
          </a:p>
        </p:txBody>
      </p:sp>
      <p:sp>
        <p:nvSpPr>
          <p:cNvPr id="7" name="TextBox 6"/>
          <p:cNvSpPr txBox="1"/>
          <p:nvPr/>
        </p:nvSpPr>
        <p:spPr bwMode="auto">
          <a:xfrm>
            <a:off x="8458200" y="2438399"/>
            <a:ext cx="229319" cy="3661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C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355224" y="138659"/>
            <a:ext cx="5481551" cy="6211903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Lateral Sacrum</a:t>
            </a:r>
            <a:endParaRPr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/>
        <p:txBody>
          <a:bodyPr>
            <a:normAutofit lnSpcReduction="10000"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Sacral Promontory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Anterior ridge of the body of first sacral segment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Helps form the posterior wall of the true pelvis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Body’s centre of gravity lies just posterior to this</a:t>
            </a:r>
            <a:endParaRPr/>
          </a:p>
          <a:p>
            <a:pPr lvl="1">
              <a:buFont typeface="Arial"/>
              <a:buChar char="•"/>
              <a:defRPr/>
            </a:pPr>
            <a:endParaRPr lang="en-US" sz="2400"/>
          </a:p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Sacral Canal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Posterior to the body of the first sacral segment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Continuation of the vertebral canal</a:t>
            </a:r>
            <a:endParaRPr/>
          </a:p>
          <a:p>
            <a:pPr lvl="1">
              <a:buFont typeface="Arial"/>
              <a:buChar char="•"/>
              <a:defRPr/>
            </a:pPr>
            <a:endParaRPr lang="en-US" sz="2400"/>
          </a:p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Median Sacral Crest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Fused spinous processes of sacral vertebrae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Lateral Sacrum</a:t>
            </a:r>
            <a:endParaRPr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Auricular Surface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Articulates with the ilium of the pelvis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Resembles auricle of the ear</a:t>
            </a:r>
            <a:endParaRPr/>
          </a:p>
          <a:p>
            <a:pPr lvl="1">
              <a:buFont typeface="Arial"/>
              <a:buChar char="•"/>
              <a:defRPr/>
            </a:pPr>
            <a:endParaRPr lang="en-US" sz="2400"/>
          </a:p>
          <a:p>
            <a:pPr marL="342900" indent="-3429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Sacral Horns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Cornua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Small tubercles representing inferior articular processes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Project inferiorly from fifth sacral segment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400"/>
              <a:t>Articulate with horns of coccyx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Sacrum and Coccyx</a:t>
            </a:r>
            <a:endParaRPr/>
          </a:p>
        </p:txBody>
      </p:sp>
      <p:pic>
        <p:nvPicPr>
          <p:cNvPr id="4" name="Content Placeholder 3" descr="Sacrum - Coccyx Lat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097340" y="1469036"/>
            <a:ext cx="5997320" cy="4857829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4328343" y="389744"/>
            <a:ext cx="3535314" cy="5703757"/>
          </a:xfrm>
          <a:prstGeom prst="rect">
            <a:avLst/>
          </a:prstGeom>
          <a:solidFill>
            <a:schemeClr val="tx1"/>
          </a:solidFill>
          <a:ln w="444500" cap="sq">
            <a:solidFill>
              <a:srgbClr val="000000"/>
            </a:solidFill>
            <a:miter lim="800000"/>
          </a:ln>
          <a:effectLst>
            <a:outerShdw blurRad="254000" dist="190500" dir="2700000" sy="90000" algn="b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369424" y="134910"/>
            <a:ext cx="5825232" cy="6303365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Sacroiliac Joints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Wide flat joints located on each side obliquely between the sacrum and each ilium, approximately 30 degrees.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Situated at an unusual oblique angle, requiring special positioning to visualize the joint spaces </a:t>
            </a:r>
            <a:r>
              <a:rPr lang="en-US">
                <a:solidFill>
                  <a:schemeClr val="tx1"/>
                </a:solidFill>
              </a:rPr>
              <a:t>radiographically</a:t>
            </a:r>
            <a:r>
              <a:rPr lang="en-US">
                <a:solidFill>
                  <a:schemeClr val="tx1"/>
                </a:solidFill>
              </a:rPr>
              <a:t>. 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rcRect l="1492" t="3117" r="7462" b="3375"/>
          <a:stretch/>
        </p:blipFill>
        <p:spPr bwMode="auto">
          <a:xfrm>
            <a:off x="3402766" y="3646624"/>
            <a:ext cx="5787377" cy="2846251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 bwMode="auto">
          <a:xfrm>
            <a:off x="9340140" y="4285130"/>
            <a:ext cx="1219919" cy="640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/>
              <a:t>Sacroiliac Joints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959223"/>
            <a:ext cx="5532620" cy="5217740"/>
          </a:xfrm>
        </p:spPr>
        <p:txBody>
          <a:bodyPr>
            <a:normAutofit/>
          </a:bodyPr>
          <a:lstStyle/>
          <a:p>
            <a:pPr marL="342900" indent="-342900">
              <a:buFont typeface="Arial"/>
              <a:buChar char="•"/>
              <a:defRPr/>
            </a:pPr>
            <a:r>
              <a:rPr lang="en-US" sz="2300">
                <a:solidFill>
                  <a:schemeClr val="tx1"/>
                </a:solidFill>
              </a:rPr>
              <a:t>Classified as a synovial joint, but permits little movement and therefore is an </a:t>
            </a:r>
            <a:r>
              <a:rPr lang="en-US" sz="2300">
                <a:solidFill>
                  <a:schemeClr val="tx1"/>
                </a:solidFill>
              </a:rPr>
              <a:t>amphiarthrodial</a:t>
            </a:r>
            <a:r>
              <a:rPr lang="en-US" sz="2300">
                <a:solidFill>
                  <a:schemeClr val="tx1"/>
                </a:solidFill>
              </a:rPr>
              <a:t>, meaning limited movement.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endParaRPr lang="en-US" sz="23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en-US" sz="2300">
                <a:solidFill>
                  <a:schemeClr val="tx1"/>
                </a:solidFill>
              </a:rPr>
              <a:t>The reason for this classification is that the joint surfaces are irregular in shape and the interconnecting bones are  snugly fit because they serve a weight bearing function.</a:t>
            </a:r>
            <a:endParaRPr/>
          </a:p>
          <a:p>
            <a:pPr marL="342900" indent="-342900">
              <a:buFont typeface="Arial"/>
              <a:buChar char="•"/>
              <a:defRPr/>
            </a:pPr>
            <a:endParaRPr lang="en-US" sz="2300">
              <a:solidFill>
                <a:schemeClr val="tx1"/>
              </a:solidFill>
            </a:endParaRPr>
          </a:p>
          <a:p>
            <a:pPr marL="342900" indent="-342900">
              <a:buFont typeface="Arial"/>
              <a:buChar char="•"/>
              <a:defRPr/>
            </a:pPr>
            <a:r>
              <a:rPr lang="en-US" sz="2300">
                <a:solidFill>
                  <a:schemeClr val="tx1"/>
                </a:solidFill>
              </a:rPr>
              <a:t>The shape restricts movement , and the joint space may be reduced in size in older persons, especially men.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endParaRPr lang="en-US">
              <a:solidFill>
                <a:schemeClr val="tx1"/>
              </a:solidFill>
            </a:endParaRPr>
          </a:p>
        </p:txBody>
      </p:sp>
      <p:pic>
        <p:nvPicPr>
          <p:cNvPr id="5" name="Picture 5" descr="008021"/>
          <p:cNvPicPr>
            <a:picLocks noChangeAspect="1" noChangeArrowheads="1"/>
          </p:cNvPicPr>
          <p:nvPr/>
        </p:nvPicPr>
        <p:blipFill>
          <a:blip r:embed="rId3"/>
          <a:stretch/>
        </p:blipFill>
        <p:spPr bwMode="auto">
          <a:xfrm>
            <a:off x="6644796" y="1693890"/>
            <a:ext cx="4856568" cy="420488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980521" y="562755"/>
            <a:ext cx="8230957" cy="5732489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769795" y="401560"/>
            <a:ext cx="4477045" cy="5999240"/>
          </a:xfrm>
          <a:prstGeom prst="rect">
            <a:avLst/>
          </a:prstGeom>
          <a:solidFill>
            <a:schemeClr val="tx1"/>
          </a:solidFill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/>
        </p:blipFill>
        <p:spPr bwMode="auto">
          <a:xfrm>
            <a:off x="5610685" y="401560"/>
            <a:ext cx="4475383" cy="599924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f10-81-A05410"/>
          <p:cNvPicPr>
            <a:picLocks noChangeAspect="1" noChangeArrowheads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685738" y="479019"/>
            <a:ext cx="6820524" cy="58999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Coccyx</a:t>
            </a:r>
            <a:endParaRPr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 bwMode="auto"/>
        <p:txBody>
          <a:bodyPr>
            <a:noAutofit/>
          </a:bodyPr>
          <a:lstStyle/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“Tailbone”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Small, triangular bone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3 – 5 fused vertebrae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Curved anteriorly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Base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000"/>
              <a:t>Broader, superior portion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000"/>
              <a:t>Contains 2 rudimentary transverse processes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000"/>
              <a:t>Horn (</a:t>
            </a:r>
            <a:r>
              <a:rPr lang="en-US" sz="2000"/>
              <a:t>cornu</a:t>
            </a:r>
            <a:r>
              <a:rPr lang="en-US" sz="2000"/>
              <a:t> ) of coccyx projects superiorly to articulate with the sacral horn</a:t>
            </a:r>
            <a:endParaRPr/>
          </a:p>
          <a:p>
            <a:pPr marL="457200" indent="-457200">
              <a:buFont typeface="Arial"/>
              <a:buChar char="•"/>
              <a:defRPr/>
            </a:pPr>
            <a:r>
              <a:rPr lang="en-US">
                <a:solidFill>
                  <a:schemeClr val="tx1"/>
                </a:solidFill>
              </a:rPr>
              <a:t>Apex</a:t>
            </a:r>
            <a:endParaRPr/>
          </a:p>
          <a:p>
            <a:pPr lvl="1">
              <a:buFont typeface="Arial"/>
              <a:buChar char="•"/>
              <a:defRPr/>
            </a:pPr>
            <a:r>
              <a:rPr lang="en-US" sz="2000"/>
              <a:t>Pointed tip</a:t>
            </a:r>
            <a:endParaRPr/>
          </a:p>
          <a:p>
            <a:pPr marL="342900" lvl="1" indent="0">
              <a:buNone/>
              <a:defRPr/>
            </a:pPr>
            <a:endParaRPr lang="en-US" sz="2800"/>
          </a:p>
          <a:p>
            <a:pPr>
              <a:defRPr/>
            </a:pPr>
            <a:endParaRPr lang="en-US">
              <a:solidFill>
                <a:schemeClr val="tx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en-US"/>
              <a:t>Coccyx</a:t>
            </a:r>
            <a:endParaRPr/>
          </a:p>
        </p:txBody>
      </p:sp>
      <p:pic>
        <p:nvPicPr>
          <p:cNvPr id="4" name="Content Placeholder 3" descr="Sacrum - Coccyx Lat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409989" y="1825625"/>
            <a:ext cx="5372022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Coccyx Anterior View</a:t>
            </a:r>
            <a:endParaRPr/>
          </a:p>
        </p:txBody>
      </p:sp>
      <p:pic>
        <p:nvPicPr>
          <p:cNvPr id="4" name="Content Placeholder 3" descr="Coccyx - Ant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1733756" y="1825625"/>
            <a:ext cx="8724487" cy="4351338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en-US"/>
              <a:t>Coccyx</a:t>
            </a:r>
            <a:endParaRPr/>
          </a:p>
        </p:txBody>
      </p:sp>
      <p:pic>
        <p:nvPicPr>
          <p:cNvPr id="4" name="Content Placeholder 3" descr="Coccyx - real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805762" y="1253330"/>
            <a:ext cx="6580473" cy="4351338"/>
          </a:xfrm>
        </p:spPr>
      </p:pic>
      <p:sp>
        <p:nvSpPr>
          <p:cNvPr id="5" name="TextBox 4"/>
          <p:cNvSpPr txBox="1"/>
          <p:nvPr/>
        </p:nvSpPr>
        <p:spPr bwMode="auto">
          <a:xfrm>
            <a:off x="3214035" y="5778708"/>
            <a:ext cx="6172919" cy="4575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400"/>
              <a:t>Posterior view depicting actual size of coccyx</a:t>
            </a:r>
            <a:endParaRPr/>
          </a:p>
        </p:txBody>
      </p:sp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045219" y="290692"/>
            <a:ext cx="6400769" cy="6276616"/>
          </a:xfrm>
          <a:prstGeom prst="rect">
            <a:avLst/>
          </a:prstGeom>
          <a:solidFill>
            <a:schemeClr val="tx1"/>
          </a:solidFill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Sacrum - Coccyx - real.jpg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669851" y="339803"/>
            <a:ext cx="4852298" cy="6178393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2938071" y="348099"/>
            <a:ext cx="6681866" cy="5832017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w="http://schemas.openxmlformats.org/wordprocessingml/2006/main" xmlns:mc="http://schemas.openxmlformats.org/markup-compatibility/2006" showMasterPhAnim="0" showMasterSp="1" show="1">
  <p:cSld name="">
    <p:bg>
      <p:bgPr shadeToTitle="0">
        <a:solidFill>
          <a:schemeClr val="tx1"/>
        </a:solidFill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 noGrp="1"/>
          </p:cNvPicPr>
          <p:nvPr>
            <p:ph idx="1"/>
          </p:nvPr>
        </p:nvPicPr>
        <p:blipFill>
          <a:blip r:embed="rId3"/>
          <a:stretch/>
        </p:blipFill>
        <p:spPr bwMode="auto">
          <a:xfrm>
            <a:off x="3873782" y="209861"/>
            <a:ext cx="4444435" cy="6211217"/>
          </a:xfrm>
        </p:spPr>
      </p:pic>
    </p:spTree>
  </p:cSld>
  <p:clrMapOvr>
    <a:masterClrMapping/>
  </p:clrMapOvr>
  <mc:AlternateContent xmlns:mc="http://schemas.openxmlformats.org/markup-compatibility/2006">
    <mc:Choice xmlns:p159="http://schemas.microsoft.com/office/powerpoint/2015/09/main" xmlns:p14="http://schemas.microsoft.com/office/powerpoint/2010/main" Requires="p159">
      <p:transition p14:dur="2000" advClick="1"/>
    </mc:Choice>
    <mc:Fallback>
      <p:transition advClick="1"/>
    </mc:Fallback>
  </mc:AlternateContent>
</p:sld>
</file>

<file path=ppt/theme/_rels/theme1.xml.rels><?xml version="1.0" encoding="UTF-8" standalone="yes"?><Relationships xmlns="http://schemas.openxmlformats.org/package/2006/relationships"></Relationships>
</file>

<file path=ppt/theme/_rels/theme2.xml.rels><?xml version="1.0" encoding="UTF-8" standalone="yes"?><Relationships xmlns="http://schemas.openxmlformats.org/package/2006/relationships"></Relationships>
</file>

<file path=ppt/theme/_rels/theme3.xml.rels><?xml version="1.0" encoding="UTF-8" standalone="yes"?><Relationships xmlns="http://schemas.openxmlformats.org/package/2006/relationships"></Relationships>
</file>

<file path=ppt/theme/theme1.xml><?xml version="1.0" encoding="utf-8"?>
<a:theme xmlns:a="http://schemas.openxmlformats.org/drawingml/2006/main" xmlns:r="http://schemas.openxmlformats.org/officeDocument/2006/relationships" xmlns:p="http://schemas.openxmlformats.org/presentationml/2006/main" name="Anderson MR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nderson Branded Font">
      <a:majorFont>
        <a:latin typeface="Futura PT Demi"/>
        <a:ea typeface="Arial"/>
        <a:cs typeface="Arial"/>
      </a:majorFont>
      <a:minorFont>
        <a:latin typeface="Futura PT Book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2.xml><?xml version="1.0" encoding="utf-8"?>
<a:theme xmlns:a="http://schemas.openxmlformats.org/drawingml/2006/main" xmlns:r="http://schemas.openxmlformats.org/officeDocument/2006/relationships" xmlns:p="http://schemas.openxmlformats.org/presentation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</a:theme>
</file>

<file path=ppt/theme/theme3.xml><?xml version="1.0" encoding="utf-8"?>
<a:theme xmlns:a="http://schemas.openxmlformats.org/drawingml/2006/main" xmlns:r="http://schemas.openxmlformats.org/officeDocument/2006/relationships" xmlns:p="http://schemas.openxmlformats.org/presentation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</a:majorFont>
      <a:minorFont>
        <a:latin typeface="Calibri"/>
        <a:ea typeface="Arial"/>
        <a:cs typeface="Arial"/>
      </a:minorFont>
    </a:fontScheme>
    <a:fmtScheme name="Office">
      <a:fillStyleLst>
        <a:solidFill>
          <a:schemeClr val="phClr"/>
        </a:solidFill>
        <a:gradFill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/>
        </a:gradFill>
        <a:gradFill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/>
        </a:gradFill>
      </a:bgFillStyleLst>
    </a:fmtScheme>
  </a:themeElements>
  <a:objectDefaults/>
</a:theme>
</file>

<file path=customXml/_rels/item1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1.xml"/></Relationships>
</file>

<file path=customXml/_rels/item2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2.xml"/></Relationships>
</file>

<file path=customXml/_rels/item3.xml.rels><?xml version="1.0" encoding="UTF-8" standalone="yes"?><Relationships xmlns="http://schemas.openxmlformats.org/package/2006/relationships"><Relationship 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 xmlns="d1eb5d66-d4e4-42da-91aa-35af032cfe67" xsi:nil="true"/>
    <TaxCatchAll xmlns="c80233df-ff72-4ed0-8be6-81c0672dcf15" xsi:nil="true"/>
    <lcf76f155ced4ddcb4097134ff3c332f xmlns="d1eb5d66-d4e4-42da-91aa-35af032cfe6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459FD3E210D7746A66165842CA31B2D" ma:contentTypeVersion="22" ma:contentTypeDescription="Create a new document." ma:contentTypeScope="" ma:versionID="f0c79895f01c4eb44fa87db525b4eb5c">
  <xsd:schema xmlns:xsd="http://www.w3.org/2001/XMLSchema" xmlns:xs="http://www.w3.org/2001/XMLSchema" xmlns:p="http://schemas.microsoft.com/office/2006/metadata/properties" xmlns:ns2="c80233df-ff72-4ed0-8be6-81c0672dcf15" xmlns:ns3="d1eb5d66-d4e4-42da-91aa-35af032cfe67" targetNamespace="http://schemas.microsoft.com/office/2006/metadata/properties" ma:root="true" ma:fieldsID="ef7db3e78da19b9171db271d0ab114c6" ns2:_="" ns3:_="">
    <xsd:import namespace="c80233df-ff72-4ed0-8be6-81c0672dcf15"/>
    <xsd:import namespace="d1eb5d66-d4e4-42da-91aa-35af032cfe6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Date" minOccurs="0"/>
                <xsd:element ref="ns3:MediaServiceLocation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ObjectDetectorVersion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0233df-ff72-4ed0-8be6-81c0672dcf15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CatchAll" ma:index="26" nillable="true" ma:displayName="Taxonomy Catch All Column" ma:hidden="true" ma:list="{d047eac0-0848-420b-888a-eb494acb1260}" ma:internalName="TaxCatchAll" ma:showField="CatchAllData" ma:web="c80233df-ff72-4ed0-8be6-81c0672dcf1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eb5d66-d4e4-42da-91aa-35af032cfe6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0" nillable="true" ma:displayName="MediaServiceDateTaken" ma:hidden="true" ma:internalName="MediaServiceDateTaken" ma:readOnly="true">
      <xsd:simpleType>
        <xsd:restriction base="dms:Text"/>
      </xsd:simpleType>
    </xsd:element>
    <xsd:element name="Date" ma:index="21" nillable="true" ma:displayName="Date" ma:format="DateOnly" ma:internalName="Date">
      <xsd:simpleType>
        <xsd:restriction base="dms:DateTime"/>
      </xsd:simple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LengthInSeconds" ma:index="23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5" nillable="true" ma:taxonomy="true" ma:internalName="lcf76f155ced4ddcb4097134ff3c332f" ma:taxonomyFieldName="MediaServiceImageTags" ma:displayName="Image Tags" ma:readOnly="false" ma:fieldId="{5cf76f15-5ced-4ddc-b409-7134ff3c332f}" ma:taxonomyMulti="true" ma:sspId="91219db1-e75a-4e74-95c9-f29ca67e648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7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41AA28D-C601-4855-8BB4-95DD14A86EF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FC711A-DB1A-4637-8FEF-4679DE4AB35B}">
  <ds:schemaRefs>
    <ds:schemaRef ds:uri="http://schemas.microsoft.com/office/2006/metadata/properties"/>
    <ds:schemaRef ds:uri="http://schemas.microsoft.com/office/infopath/2007/PartnerControls"/>
    <ds:schemaRef ds:uri="d1eb5d66-d4e4-42da-91aa-35af032cfe67"/>
    <ds:schemaRef ds:uri="c80233df-ff72-4ed0-8be6-81c0672dcf15"/>
  </ds:schemaRefs>
</ds:datastoreItem>
</file>

<file path=customXml/itemProps3.xml><?xml version="1.0" encoding="utf-8"?>
<ds:datastoreItem xmlns:ds="http://schemas.openxmlformats.org/officeDocument/2006/customXml" ds:itemID="{E400C7DA-D48A-4DA0-B78E-1083510DA23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80233df-ff72-4ed0-8be6-81c0672dcf15"/>
    <ds:schemaRef ds:uri="d1eb5d66-d4e4-42da-91aa-35af032cfe6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Anderson MRT</Template>
  <TotalTime>0</TotalTime>
  <Words>0</Words>
  <Application>onlyoffice/8.3.2.19</Application>
  <PresentationFormat>On-screen Show (4:3)</PresentationFormat>
  <Paragraphs>0</Paragraphs>
  <Slides>27</Slides>
  <Notes>27</Notes>
  <HiddenSlides>0</HiddenSlides>
  <MMClips>2</MMClips>
  <ScaleCrop>0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27</vt:i4>
      </vt:variant>
    </vt:vector>
  </HeadingPairs>
  <TitlesOfParts>
    <vt:vector size="29" baseType="lpstr">
      <vt:lpstr>Theme 1</vt:lpstr>
      <vt:lpstr>Theme 2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</vt:vector>
  </TitlesOfParts>
  <Company>SAIT Polytechnic</Company>
  <LinksUpToDate>0</LinksUpToDate>
  <SharedDoc>0</SharedDoc>
  <HyperlinksChanged>0</HyperlinksChanged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SAIT Template 2015</dc:title>
  <dc:creator>lbucsis</dc:creator>
  <cp:lastModifiedBy>Qaiser Rehman</cp:lastModifiedBy>
  <cp:revision>309</cp:revision>
  <dcterms:created xsi:type="dcterms:W3CDTF">2009-04-06T17:04:40Z</dcterms:created>
  <dcterms:modified xsi:type="dcterms:W3CDTF">2025-07-01T18:51:36Z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0x0101007459FD3E210D7746A66165842CA31B2D</vt:lpwstr>
  </property>
</Properties>
</file>