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  <p:sldMasterId id="2147483683" r:id="rId5"/>
  </p:sldMasterIdLst>
  <p:notesMasterIdLst>
    <p:notesMasterId r:id="rId38"/>
  </p:notesMasterIdLst>
  <p:handoutMasterIdLst>
    <p:handoutMasterId r:id="rId39"/>
  </p:handoutMasterIdLst>
  <p:sldIdLst>
    <p:sldId id="269" r:id="rId6"/>
    <p:sldId id="285" r:id="rId7"/>
    <p:sldId id="286" r:id="rId8"/>
    <p:sldId id="289" r:id="rId9"/>
    <p:sldId id="317" r:id="rId10"/>
    <p:sldId id="287" r:id="rId11"/>
    <p:sldId id="290" r:id="rId12"/>
    <p:sldId id="291" r:id="rId13"/>
    <p:sldId id="315" r:id="rId14"/>
    <p:sldId id="295" r:id="rId15"/>
    <p:sldId id="296" r:id="rId16"/>
    <p:sldId id="292" r:id="rId17"/>
    <p:sldId id="293" r:id="rId18"/>
    <p:sldId id="294" r:id="rId19"/>
    <p:sldId id="288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307" r:id="rId28"/>
    <p:sldId id="305" r:id="rId29"/>
    <p:sldId id="306" r:id="rId30"/>
    <p:sldId id="308" r:id="rId31"/>
    <p:sldId id="309" r:id="rId32"/>
    <p:sldId id="316" r:id="rId33"/>
    <p:sldId id="312" r:id="rId34"/>
    <p:sldId id="310" r:id="rId35"/>
    <p:sldId id="284" r:id="rId36"/>
    <p:sldId id="314" r:id="rId37"/>
  </p:sldIdLst>
  <p:sldSz cx="12192000" cy="6858000"/>
  <p:notesSz cx="7023100" cy="9309100"/>
  <p:custDataLst>
    <p:tags r:id="rId4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285"/>
            <p14:sldId id="286"/>
            <p14:sldId id="289"/>
            <p14:sldId id="317"/>
            <p14:sldId id="287"/>
            <p14:sldId id="290"/>
            <p14:sldId id="291"/>
            <p14:sldId id="315"/>
            <p14:sldId id="295"/>
            <p14:sldId id="296"/>
            <p14:sldId id="292"/>
            <p14:sldId id="293"/>
            <p14:sldId id="294"/>
            <p14:sldId id="288"/>
            <p14:sldId id="298"/>
            <p14:sldId id="299"/>
            <p14:sldId id="300"/>
            <p14:sldId id="301"/>
            <p14:sldId id="302"/>
            <p14:sldId id="303"/>
            <p14:sldId id="304"/>
            <p14:sldId id="307"/>
            <p14:sldId id="305"/>
            <p14:sldId id="306"/>
            <p14:sldId id="308"/>
            <p14:sldId id="309"/>
            <p14:sldId id="316"/>
            <p14:sldId id="312"/>
            <p14:sldId id="310"/>
            <p14:sldId id="284"/>
            <p14:sldId id="31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362C"/>
    <a:srgbClr val="005EB8"/>
    <a:srgbClr val="D73E17"/>
    <a:srgbClr val="D52B00"/>
    <a:srgbClr val="996633"/>
    <a:srgbClr val="44697D"/>
    <a:srgbClr val="D52B1E"/>
    <a:srgbClr val="E9994A"/>
    <a:srgbClr val="AA272F"/>
    <a:srgbClr val="0076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60" autoAdjust="0"/>
    <p:restoredTop sz="91466" autoAdjust="0"/>
  </p:normalViewPr>
  <p:slideViewPr>
    <p:cSldViewPr snapToGrid="0">
      <p:cViewPr varScale="1">
        <p:scale>
          <a:sx n="102" d="100"/>
          <a:sy n="102" d="100"/>
        </p:scale>
        <p:origin x="672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829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2834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3345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72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329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>
                <a:solidFill>
                  <a:schemeClr val="bg1"/>
                </a:solidFill>
                <a:latin typeface="+mn-lt"/>
              </a:rPr>
              <a:t>Anderson </a:t>
            </a:r>
            <a:r>
              <a:rPr lang="en-CA" sz="3200" dirty="0">
                <a:solidFill>
                  <a:schemeClr val="bg1"/>
                </a:solidFill>
                <a:latin typeface="+mn-lt"/>
              </a:rPr>
              <a:t>College</a:t>
            </a:r>
          </a:p>
        </p:txBody>
      </p:sp>
    </p:spTree>
    <p:extLst>
      <p:ext uri="{BB962C8B-B14F-4D97-AF65-F5344CB8AC3E}">
        <p14:creationId xmlns:p14="http://schemas.microsoft.com/office/powerpoint/2010/main" val="283056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824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93735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1230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3651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1836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20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33084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5263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5692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67232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  <p:extLst>
      <p:ext uri="{BB962C8B-B14F-4D97-AF65-F5344CB8AC3E}">
        <p14:creationId xmlns:p14="http://schemas.microsoft.com/office/powerpoint/2010/main" val="9077367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181638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76648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307998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205542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773128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249728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241751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8590568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7049565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6757273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308049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2025-02-06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8B6538A-04EE-4A5E-4917-35308BC9897A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C4B4251C-8AAF-3EAE-EABD-0A6C8E14896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5C52A87E-A10F-7BB5-B776-337EDA39E33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86872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2025-02-06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0894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487245" y="2691996"/>
            <a:ext cx="7161830" cy="1010647"/>
          </a:xfrm>
        </p:spPr>
        <p:txBody>
          <a:bodyPr>
            <a:normAutofit/>
          </a:bodyPr>
          <a:lstStyle/>
          <a:p>
            <a:pPr algn="l"/>
            <a:r>
              <a:rPr lang="en-US" sz="3600" dirty="0"/>
              <a:t>APPH 226: </a:t>
            </a:r>
            <a:r>
              <a:rPr lang="en-US" sz="4800" b="1" dirty="0"/>
              <a:t>Emission Spectrum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487245" y="3623985"/>
            <a:ext cx="7362340" cy="1197567"/>
          </a:xfrm>
        </p:spPr>
        <p:txBody>
          <a:bodyPr>
            <a:noAutofit/>
          </a:bodyPr>
          <a:lstStyle/>
          <a:p>
            <a:pPr algn="l"/>
            <a:r>
              <a:rPr lang="en-US" sz="2000" dirty="0"/>
              <a:t>Objectives:</a:t>
            </a:r>
          </a:p>
          <a:p>
            <a:pPr algn="l"/>
            <a:r>
              <a:rPr lang="en-US" sz="2000" dirty="0"/>
              <a:t>1.5 Explain how components of the x-ray tube may affect the beam</a:t>
            </a:r>
          </a:p>
          <a:p>
            <a:pPr algn="l"/>
            <a:r>
              <a:rPr lang="en-US" sz="2000" dirty="0"/>
              <a:t>5.1 Explain the prime factors and their effect on the quantity and quality of the beam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Define </a:t>
            </a:r>
            <a:r>
              <a:rPr lang="en-US" sz="3200" b="1" u="sng" dirty="0" err="1"/>
              <a:t>Polyenergetic</a:t>
            </a:r>
            <a:r>
              <a:rPr lang="en-US" sz="3200" dirty="0"/>
              <a:t>: many energies</a:t>
            </a:r>
          </a:p>
          <a:p>
            <a:endParaRPr lang="en-US" sz="3200" dirty="0"/>
          </a:p>
          <a:p>
            <a:r>
              <a:rPr lang="en-US" sz="3200" dirty="0"/>
              <a:t>The x-ray beam is </a:t>
            </a:r>
            <a:r>
              <a:rPr lang="en-US" sz="3200" dirty="0" err="1"/>
              <a:t>polyenergetic</a:t>
            </a:r>
            <a:r>
              <a:rPr lang="en-US" sz="3200" dirty="0"/>
              <a:t> and consists of a wide range of energies known as the x-ray emission spectrum</a:t>
            </a:r>
          </a:p>
          <a:p>
            <a:r>
              <a:rPr lang="en-US" sz="3200" dirty="0"/>
              <a:t>X-ray beam consists of:</a:t>
            </a:r>
          </a:p>
          <a:p>
            <a:pPr lvl="1"/>
            <a:r>
              <a:rPr lang="en-US" sz="2800" dirty="0"/>
              <a:t>Bremsstrahlung </a:t>
            </a:r>
          </a:p>
          <a:p>
            <a:pPr lvl="1"/>
            <a:r>
              <a:rPr lang="en-US" sz="2800" dirty="0"/>
              <a:t>Characteristic</a:t>
            </a:r>
          </a:p>
        </p:txBody>
      </p:sp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Why do we need one in x-ray?</a:t>
            </a:r>
          </a:p>
          <a:p>
            <a:pPr lvl="1"/>
            <a:r>
              <a:rPr lang="en-US" sz="3200" dirty="0"/>
              <a:t>At a glance, can see what was emitted most and least often</a:t>
            </a:r>
          </a:p>
          <a:p>
            <a:pPr lvl="1"/>
            <a:r>
              <a:rPr lang="en-US" sz="3200" dirty="0"/>
              <a:t>With a spectrum of x-ray energy emissions, we can describe what is emitted from the x-ray tube</a:t>
            </a:r>
          </a:p>
          <a:p>
            <a:pPr lvl="1"/>
            <a:r>
              <a:rPr lang="en-US" sz="3200" dirty="0"/>
              <a:t>As factors are modified, we can see what the effect is on the energy of the x-rays emitted</a:t>
            </a:r>
          </a:p>
          <a:p>
            <a:pPr lvl="2"/>
            <a:r>
              <a:rPr lang="en-US" sz="2800" dirty="0"/>
              <a:t>E.g. techniques – </a:t>
            </a:r>
            <a:r>
              <a:rPr lang="en-US" sz="2800" dirty="0" err="1"/>
              <a:t>mAs</a:t>
            </a:r>
            <a:r>
              <a:rPr lang="en-US" sz="2800" dirty="0"/>
              <a:t>, </a:t>
            </a:r>
            <a:r>
              <a:rPr lang="en-US" sz="2800" dirty="0" err="1"/>
              <a:t>kVp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03010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Simply put, it is a graph of the number of x-ray photons and the range of energies the photons possess at a given exposure setting</a:t>
            </a:r>
          </a:p>
          <a:p>
            <a:pPr lvl="1"/>
            <a:r>
              <a:rPr lang="en-US" dirty="0"/>
              <a:t>_____________ Spectrum</a:t>
            </a:r>
          </a:p>
          <a:p>
            <a:pPr lvl="2"/>
            <a:r>
              <a:rPr lang="en-US" dirty="0"/>
              <a:t>Contains only specific values</a:t>
            </a:r>
          </a:p>
          <a:p>
            <a:pPr lvl="1"/>
            <a:r>
              <a:rPr lang="en-US" dirty="0"/>
              <a:t>_____________ Spectrum</a:t>
            </a:r>
          </a:p>
          <a:p>
            <a:pPr lvl="2"/>
            <a:r>
              <a:rPr lang="en-US" dirty="0"/>
              <a:t>Contains all possible values</a:t>
            </a:r>
          </a:p>
        </p:txBody>
      </p:sp>
    </p:spTree>
    <p:extLst>
      <p:ext uri="{BB962C8B-B14F-4D97-AF65-F5344CB8AC3E}">
        <p14:creationId xmlns:p14="http://schemas.microsoft.com/office/powerpoint/2010/main" val="1675760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Affected by changing several parameters</a:t>
            </a:r>
          </a:p>
          <a:p>
            <a:pPr lvl="1"/>
            <a:r>
              <a:rPr lang="en-US" sz="2800" dirty="0" err="1"/>
              <a:t>kVp</a:t>
            </a:r>
            <a:endParaRPr lang="en-US" sz="2800" dirty="0"/>
          </a:p>
          <a:p>
            <a:pPr lvl="1"/>
            <a:r>
              <a:rPr lang="en-US" sz="2800" dirty="0" err="1"/>
              <a:t>mAs</a:t>
            </a:r>
            <a:endParaRPr lang="en-US" sz="2800" dirty="0"/>
          </a:p>
          <a:p>
            <a:pPr lvl="1"/>
            <a:r>
              <a:rPr lang="en-US" sz="2800" dirty="0"/>
              <a:t>Target material</a:t>
            </a:r>
          </a:p>
          <a:p>
            <a:pPr lvl="1"/>
            <a:r>
              <a:rPr lang="en-US" sz="2800" dirty="0"/>
              <a:t>Filtration</a:t>
            </a:r>
          </a:p>
          <a:p>
            <a:pPr lvl="1"/>
            <a:r>
              <a:rPr lang="en-US" sz="2800" dirty="0"/>
              <a:t>Voltage Waveform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23085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kVp</a:t>
            </a:r>
            <a:r>
              <a:rPr lang="en-US" sz="3600" dirty="0"/>
              <a:t> vs. </a:t>
            </a:r>
            <a:r>
              <a:rPr lang="en-US" sz="3600" dirty="0" err="1"/>
              <a:t>keV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4000" dirty="0" err="1"/>
              <a:t>keV</a:t>
            </a:r>
            <a:r>
              <a:rPr lang="en-US" sz="4000" dirty="0"/>
              <a:t> = kilo electron volt</a:t>
            </a:r>
          </a:p>
          <a:p>
            <a:pPr lvl="1"/>
            <a:r>
              <a:rPr lang="en-US" sz="3600" dirty="0"/>
              <a:t>Measurement used for:</a:t>
            </a:r>
          </a:p>
          <a:p>
            <a:pPr lvl="2"/>
            <a:r>
              <a:rPr lang="en-US" sz="3200" dirty="0"/>
              <a:t>Binding energies</a:t>
            </a:r>
          </a:p>
          <a:p>
            <a:pPr lvl="2"/>
            <a:r>
              <a:rPr lang="en-US" sz="3200" dirty="0"/>
              <a:t>Energy of incident electron</a:t>
            </a:r>
          </a:p>
          <a:p>
            <a:r>
              <a:rPr lang="en-US" sz="4000" dirty="0"/>
              <a:t>When the technologist sets the </a:t>
            </a:r>
            <a:r>
              <a:rPr lang="en-US" sz="4000" dirty="0" err="1"/>
              <a:t>kVp</a:t>
            </a:r>
            <a:r>
              <a:rPr lang="en-US" sz="4000" dirty="0"/>
              <a:t>, they are setting the forces with which incident electrons interact with the tungsten target</a:t>
            </a:r>
          </a:p>
        </p:txBody>
      </p:sp>
    </p:spTree>
    <p:extLst>
      <p:ext uri="{BB962C8B-B14F-4D97-AF65-F5344CB8AC3E}">
        <p14:creationId xmlns:p14="http://schemas.microsoft.com/office/powerpoint/2010/main" val="14084941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r>
              <a:rPr lang="en-US" sz="4000" dirty="0"/>
              <a:t> vs. </a:t>
            </a:r>
            <a:r>
              <a:rPr lang="en-US" sz="4000" dirty="0" err="1"/>
              <a:t>keV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projectile/incident electrons accelerated from cathode to anode do not all have the peak kinetic energy</a:t>
            </a:r>
          </a:p>
          <a:p>
            <a:r>
              <a:rPr lang="en-US" sz="4000" dirty="0" err="1"/>
              <a:t>kVp</a:t>
            </a:r>
            <a:r>
              <a:rPr lang="en-US" sz="4000" dirty="0"/>
              <a:t> is the </a:t>
            </a:r>
            <a:r>
              <a:rPr lang="en-US" sz="4000" b="1" u="sng" dirty="0"/>
              <a:t>peak energy</a:t>
            </a:r>
            <a:r>
              <a:rPr lang="en-US" sz="4000" dirty="0"/>
              <a:t> being sent across the tube</a:t>
            </a:r>
          </a:p>
          <a:p>
            <a:pPr lvl="1"/>
            <a:r>
              <a:rPr lang="en-US" sz="3600" dirty="0"/>
              <a:t>E.g. if 80 </a:t>
            </a:r>
            <a:r>
              <a:rPr lang="en-US" sz="3600" dirty="0" err="1"/>
              <a:t>kVp</a:t>
            </a:r>
            <a:r>
              <a:rPr lang="en-US" sz="3600" dirty="0"/>
              <a:t> is set, it means the maximum energy crossing the tube is 80 </a:t>
            </a:r>
            <a:r>
              <a:rPr lang="en-US" sz="3600" dirty="0" err="1"/>
              <a:t>keV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83617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r>
              <a:rPr lang="en-US" sz="4000" dirty="0"/>
              <a:t> vs. </a:t>
            </a:r>
            <a:r>
              <a:rPr lang="en-US" sz="4000" dirty="0" err="1"/>
              <a:t>keV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Although some electrons are at the highest energy, majority are around 30-40% of the peak energy</a:t>
            </a:r>
          </a:p>
          <a:p>
            <a:r>
              <a:rPr lang="en-US" sz="3600" dirty="0"/>
              <a:t>Many of the low energy incident electrons end up creating heat</a:t>
            </a:r>
          </a:p>
          <a:p>
            <a:pPr lvl="1"/>
            <a:r>
              <a:rPr lang="en-US" sz="3200" dirty="0"/>
              <a:t>In fact… 99% cause heat</a:t>
            </a:r>
          </a:p>
        </p:txBody>
      </p:sp>
    </p:spTree>
    <p:extLst>
      <p:ext uri="{BB962C8B-B14F-4D97-AF65-F5344CB8AC3E}">
        <p14:creationId xmlns:p14="http://schemas.microsoft.com/office/powerpoint/2010/main" val="15484333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r>
              <a:rPr lang="en-US" sz="4000" dirty="0"/>
              <a:t> vs </a:t>
            </a:r>
            <a:r>
              <a:rPr lang="en-US" sz="4000" dirty="0" err="1"/>
              <a:t>keV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4000" dirty="0"/>
              <a:t>E.g. If the </a:t>
            </a:r>
            <a:r>
              <a:rPr lang="en-US" sz="4000" dirty="0" err="1"/>
              <a:t>kVp</a:t>
            </a:r>
            <a:r>
              <a:rPr lang="en-US" sz="4000" dirty="0"/>
              <a:t> set was 80 </a:t>
            </a:r>
            <a:r>
              <a:rPr lang="en-US" sz="4000" dirty="0" err="1"/>
              <a:t>kVp</a:t>
            </a:r>
            <a:endParaRPr lang="en-US" sz="4000" dirty="0"/>
          </a:p>
          <a:p>
            <a:pPr lvl="2"/>
            <a:r>
              <a:rPr lang="en-US" sz="3600" dirty="0"/>
              <a:t>What is the maximum energy?</a:t>
            </a:r>
          </a:p>
          <a:p>
            <a:pPr lvl="3"/>
            <a:r>
              <a:rPr lang="en-US" sz="3200" dirty="0"/>
              <a:t> </a:t>
            </a:r>
          </a:p>
          <a:p>
            <a:pPr lvl="2"/>
            <a:r>
              <a:rPr lang="en-US" sz="3600" dirty="0"/>
              <a:t>What would the average energy be?</a:t>
            </a:r>
          </a:p>
          <a:p>
            <a:pPr lvl="3"/>
            <a:r>
              <a:rPr lang="en-US" sz="3200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06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Bremsstrahlung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we could measure the energy contained in each Bremsstrahlung x-ray emitted from the tube, we would find the energy range to be from 0 to whatever the </a:t>
            </a:r>
            <a:r>
              <a:rPr lang="en-US" dirty="0" err="1"/>
              <a:t>kVp</a:t>
            </a:r>
            <a:r>
              <a:rPr lang="en-US" dirty="0"/>
              <a:t> was set at</a:t>
            </a:r>
          </a:p>
        </p:txBody>
      </p:sp>
    </p:spTree>
    <p:extLst>
      <p:ext uri="{BB962C8B-B14F-4D97-AF65-F5344CB8AC3E}">
        <p14:creationId xmlns:p14="http://schemas.microsoft.com/office/powerpoint/2010/main" val="36973905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Bremmstrahlung</a:t>
            </a:r>
            <a:r>
              <a:rPr lang="en-US" dirty="0"/>
              <a:t>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How do we calculate the energy of </a:t>
            </a:r>
            <a:r>
              <a:rPr lang="en-US" sz="3200" dirty="0" err="1"/>
              <a:t>Brems</a:t>
            </a:r>
            <a:r>
              <a:rPr lang="en-US" sz="3200" dirty="0"/>
              <a:t> emitted radiation?</a:t>
            </a:r>
          </a:p>
          <a:p>
            <a:pPr lvl="1"/>
            <a:r>
              <a:rPr lang="en-US" sz="2800" dirty="0"/>
              <a:t>Subtract the incoming vs the outgoing energy of the incident electron</a:t>
            </a:r>
          </a:p>
          <a:p>
            <a:pPr lvl="1"/>
            <a:r>
              <a:rPr lang="en-US" sz="2800" dirty="0"/>
              <a:t>Maximum incoming it could be is the </a:t>
            </a:r>
            <a:r>
              <a:rPr lang="en-US" sz="2800" b="1" u="sng" dirty="0" err="1"/>
              <a:t>kVp</a:t>
            </a:r>
            <a:r>
              <a:rPr lang="en-US" sz="2800" b="1" u="sng" dirty="0"/>
              <a:t> set</a:t>
            </a:r>
          </a:p>
          <a:p>
            <a:pPr lvl="1"/>
            <a:r>
              <a:rPr lang="en-US" sz="2800" dirty="0"/>
              <a:t>Provides a range of energies from 0 to the max </a:t>
            </a:r>
            <a:r>
              <a:rPr lang="en-US" sz="2800" dirty="0" err="1"/>
              <a:t>kVp</a:t>
            </a:r>
            <a:r>
              <a:rPr lang="en-US" sz="2800" dirty="0"/>
              <a:t> set</a:t>
            </a:r>
          </a:p>
        </p:txBody>
      </p:sp>
    </p:spTree>
    <p:extLst>
      <p:ext uri="{BB962C8B-B14F-4D97-AF65-F5344CB8AC3E}">
        <p14:creationId xmlns:p14="http://schemas.microsoft.com/office/powerpoint/2010/main" val="2837826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Bremmstrahlung</a:t>
            </a:r>
            <a:r>
              <a:rPr lang="en-US" dirty="0"/>
              <a:t>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Maximum energy = </a:t>
            </a:r>
            <a:r>
              <a:rPr lang="en-US" sz="3200" u="sng" dirty="0" err="1"/>
              <a:t>kVp</a:t>
            </a:r>
            <a:r>
              <a:rPr lang="en-US" sz="3200" u="sng" dirty="0"/>
              <a:t> set</a:t>
            </a:r>
          </a:p>
          <a:p>
            <a:pPr lvl="1"/>
            <a:r>
              <a:rPr lang="en-US" sz="2800" dirty="0"/>
              <a:t>Not very many</a:t>
            </a:r>
          </a:p>
          <a:p>
            <a:r>
              <a:rPr lang="en-US" sz="3200" dirty="0"/>
              <a:t>Average energy is about 30-40% of the maximum energy</a:t>
            </a:r>
          </a:p>
          <a:p>
            <a:pPr lvl="1"/>
            <a:r>
              <a:rPr lang="en-US" sz="2800" dirty="0"/>
              <a:t>Majority of the x-ray are in this range</a:t>
            </a:r>
          </a:p>
          <a:p>
            <a:r>
              <a:rPr lang="en-US" sz="3200" dirty="0"/>
              <a:t>Minimum energy is 0</a:t>
            </a:r>
          </a:p>
          <a:p>
            <a:endParaRPr lang="en-US" sz="3200" dirty="0"/>
          </a:p>
          <a:p>
            <a:r>
              <a:rPr lang="en-US" sz="3200" dirty="0"/>
              <a:t>Creates a </a:t>
            </a:r>
            <a:r>
              <a:rPr lang="en-US" sz="3200" b="1" u="sng" dirty="0" err="1"/>
              <a:t>heterogenous</a:t>
            </a:r>
            <a:r>
              <a:rPr lang="en-US" sz="3200" dirty="0"/>
              <a:t> or </a:t>
            </a:r>
            <a:r>
              <a:rPr lang="en-US" sz="3200" b="1" u="sng" dirty="0" err="1"/>
              <a:t>polyenergetic</a:t>
            </a:r>
            <a:r>
              <a:rPr lang="en-US" sz="3200" dirty="0"/>
              <a:t> x-ray</a:t>
            </a:r>
          </a:p>
        </p:txBody>
      </p:sp>
    </p:spTree>
    <p:extLst>
      <p:ext uri="{BB962C8B-B14F-4D97-AF65-F5344CB8AC3E}">
        <p14:creationId xmlns:p14="http://schemas.microsoft.com/office/powerpoint/2010/main" val="5643070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Only occurs between certain energies, usually above 70 </a:t>
            </a:r>
            <a:r>
              <a:rPr lang="en-US" dirty="0" err="1"/>
              <a:t>kVp</a:t>
            </a:r>
            <a:endParaRPr lang="en-US" dirty="0"/>
          </a:p>
          <a:p>
            <a:r>
              <a:rPr lang="en-US" dirty="0"/>
              <a:t>Why?</a:t>
            </a:r>
          </a:p>
          <a:p>
            <a:pPr lvl="1"/>
            <a:r>
              <a:rPr lang="en-US" dirty="0"/>
              <a:t>An incident electron travelling below 70 </a:t>
            </a:r>
            <a:r>
              <a:rPr lang="en-US" dirty="0" err="1"/>
              <a:t>keV</a:t>
            </a:r>
            <a:r>
              <a:rPr lang="en-US" dirty="0"/>
              <a:t> cannot knock an electron out of the K shell of a tungsten atom.  </a:t>
            </a:r>
          </a:p>
          <a:p>
            <a:pPr lvl="2"/>
            <a:r>
              <a:rPr lang="en-US" dirty="0"/>
              <a:t>K-shell of tungsten – binding energy of 69.5 </a:t>
            </a:r>
            <a:r>
              <a:rPr lang="en-US" dirty="0" err="1"/>
              <a:t>keV</a:t>
            </a:r>
            <a:endParaRPr lang="en-US" dirty="0"/>
          </a:p>
          <a:p>
            <a:r>
              <a:rPr lang="en-US" dirty="0"/>
              <a:t>How would we calculate the energy of each emitted photon?</a:t>
            </a:r>
          </a:p>
          <a:p>
            <a:pPr lvl="1"/>
            <a:r>
              <a:rPr lang="en-US" dirty="0"/>
              <a:t>Find the difference between the binding energies of the electron ejected minus the one that took its place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097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Tungsten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717583" cy="4351338"/>
          </a:xfrm>
        </p:spPr>
        <p:txBody>
          <a:bodyPr/>
          <a:lstStyle/>
          <a:p>
            <a:r>
              <a:rPr lang="en-US" dirty="0"/>
              <a:t>The binding energies are </a:t>
            </a:r>
            <a:r>
              <a:rPr lang="en-US" u="sng" dirty="0"/>
              <a:t>characteristic</a:t>
            </a:r>
            <a:r>
              <a:rPr lang="en-US" dirty="0"/>
              <a:t> of the element which is Tungsten in this case.</a:t>
            </a:r>
          </a:p>
          <a:p>
            <a:r>
              <a:rPr lang="en-US" dirty="0"/>
              <a:t>K shell differences in binding energies are:</a:t>
            </a:r>
          </a:p>
          <a:p>
            <a:pPr lvl="1"/>
            <a:r>
              <a:rPr lang="en-US" dirty="0"/>
              <a:t>K-L = 57 </a:t>
            </a:r>
            <a:r>
              <a:rPr lang="en-US" dirty="0" err="1"/>
              <a:t>keV</a:t>
            </a:r>
            <a:endParaRPr lang="en-US" dirty="0"/>
          </a:p>
          <a:p>
            <a:pPr lvl="1"/>
            <a:r>
              <a:rPr lang="en-US" dirty="0"/>
              <a:t>K-M = 66 </a:t>
            </a:r>
            <a:r>
              <a:rPr lang="en-US" dirty="0" err="1"/>
              <a:t>keV</a:t>
            </a:r>
            <a:endParaRPr lang="en-US" dirty="0"/>
          </a:p>
          <a:p>
            <a:pPr lvl="1"/>
            <a:r>
              <a:rPr lang="en-US" dirty="0"/>
              <a:t>K-N = 68 </a:t>
            </a:r>
            <a:r>
              <a:rPr lang="en-US" dirty="0" err="1"/>
              <a:t>keV</a:t>
            </a:r>
            <a:endParaRPr lang="en-US" dirty="0"/>
          </a:p>
          <a:p>
            <a:pPr lvl="1"/>
            <a:r>
              <a:rPr lang="en-US" dirty="0"/>
              <a:t>K-O = 69.4 </a:t>
            </a:r>
            <a:r>
              <a:rPr lang="en-US" dirty="0" err="1"/>
              <a:t>keV</a:t>
            </a:r>
            <a:endParaRPr lang="en-US" dirty="0"/>
          </a:p>
          <a:p>
            <a:pPr lvl="1"/>
            <a:r>
              <a:rPr lang="en-US" dirty="0"/>
              <a:t>K-P = 69.5 </a:t>
            </a:r>
            <a:r>
              <a:rPr lang="en-US" dirty="0" err="1"/>
              <a:t>keV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 descr="0080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55783" y="2046311"/>
            <a:ext cx="5338483" cy="4130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290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There are many other energies, but the ones from the K shell are the only ones strong enough to make it out of the x-ray tube</a:t>
            </a:r>
          </a:p>
          <a:p>
            <a:r>
              <a:rPr lang="en-US" dirty="0"/>
              <a:t>Between all the shells, there are 15 possible energies produced – 5 of which are useful for x-ray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6889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Characteristic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Because there are so few photon energies that can be created with characteristic </a:t>
            </a:r>
          </a:p>
          <a:p>
            <a:pPr>
              <a:buNone/>
            </a:pPr>
            <a:r>
              <a:rPr lang="en-US" dirty="0"/>
              <a:t>   radiation and because they are </a:t>
            </a:r>
          </a:p>
          <a:p>
            <a:pPr>
              <a:buNone/>
            </a:pPr>
            <a:r>
              <a:rPr lang="en-US" dirty="0"/>
              <a:t>   so close together, they are most often</a:t>
            </a:r>
          </a:p>
          <a:p>
            <a:pPr>
              <a:buNone/>
            </a:pPr>
            <a:r>
              <a:rPr lang="en-US" dirty="0"/>
              <a:t>   represented by a spike or line at 69 </a:t>
            </a:r>
            <a:r>
              <a:rPr lang="en-US" dirty="0" err="1"/>
              <a:t>keV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466314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X-Ray Emission Spectrum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The general shape of an x-ray spectrum is always the same, but its relative position can change</a:t>
            </a:r>
          </a:p>
          <a:p>
            <a:r>
              <a:rPr lang="en-US" sz="3200" dirty="0"/>
              <a:t>The larger the area under the curve, the higher the x-ray </a:t>
            </a:r>
            <a:r>
              <a:rPr lang="en-US" sz="3200" b="1" u="sng" dirty="0"/>
              <a:t>intensity</a:t>
            </a:r>
            <a:r>
              <a:rPr lang="en-US" sz="3200" dirty="0"/>
              <a:t> or </a:t>
            </a:r>
            <a:r>
              <a:rPr lang="en-US" sz="3200" b="1" u="sng" dirty="0"/>
              <a:t>quantity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63793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mA - Quantity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mA- the number of electrons available to move from cathode to anode</a:t>
            </a:r>
          </a:p>
          <a:p>
            <a:r>
              <a:rPr lang="en-US" sz="3200" dirty="0"/>
              <a:t>As we increase our mA, we </a:t>
            </a:r>
            <a:r>
              <a:rPr lang="en-US" sz="3200" b="1" u="sng" dirty="0"/>
              <a:t>increase</a:t>
            </a:r>
            <a:r>
              <a:rPr lang="en-US" sz="3200" dirty="0"/>
              <a:t> the number of electrons boiled off at the filament</a:t>
            </a:r>
          </a:p>
          <a:p>
            <a:r>
              <a:rPr lang="en-US" sz="3200" dirty="0"/>
              <a:t>Increasing mA, proportionally increases the # of photons at all energy levels </a:t>
            </a:r>
          </a:p>
          <a:p>
            <a:pPr lvl="1"/>
            <a:r>
              <a:rPr lang="en-US" sz="2800" dirty="0"/>
              <a:t>Therefore, increasing the </a:t>
            </a:r>
            <a:r>
              <a:rPr lang="en-US" sz="2800" b="1" u="sng" dirty="0"/>
              <a:t>amplitude</a:t>
            </a:r>
            <a:r>
              <a:rPr lang="en-US" sz="2800" dirty="0"/>
              <a:t> of the spectrum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9985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If we manually changed the technique from 200 mA to 400 mA </a:t>
            </a:r>
          </a:p>
          <a:p>
            <a:r>
              <a:rPr lang="en-US" dirty="0"/>
              <a:t>We would send a stronger current to the filament</a:t>
            </a:r>
          </a:p>
          <a:p>
            <a:r>
              <a:rPr lang="en-US" dirty="0"/>
              <a:t>Boil off 2X the amount of incident electrons </a:t>
            </a:r>
          </a:p>
          <a:p>
            <a:r>
              <a:rPr lang="en-US" dirty="0"/>
              <a:t>And create 2X the amount of x-rays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2174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mAs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What is </a:t>
            </a:r>
            <a:r>
              <a:rPr lang="en-US" dirty="0" err="1"/>
              <a:t>mAs</a:t>
            </a:r>
            <a:r>
              <a:rPr lang="en-US" dirty="0"/>
              <a:t>?</a:t>
            </a:r>
          </a:p>
          <a:p>
            <a:pPr lvl="1"/>
            <a:r>
              <a:rPr lang="en-US" sz="2200" b="1" u="sng" dirty="0"/>
              <a:t># of electrons that are sent in 1 second.  </a:t>
            </a:r>
          </a:p>
          <a:p>
            <a:r>
              <a:rPr lang="en-US" dirty="0"/>
              <a:t>The number of x-rays reaching the target is also determined by the time we set</a:t>
            </a:r>
          </a:p>
          <a:p>
            <a:r>
              <a:rPr lang="en-US" dirty="0"/>
              <a:t>When we set the time we use seconds</a:t>
            </a:r>
          </a:p>
          <a:p>
            <a:pPr lvl="2"/>
            <a:r>
              <a:rPr lang="en-US" dirty="0"/>
              <a:t>Some machines will have fractions on them instead of times</a:t>
            </a:r>
          </a:p>
          <a:p>
            <a:r>
              <a:rPr lang="en-US" dirty="0"/>
              <a:t>Exposure time determines how long the electrons will pass from cathode to anode.</a:t>
            </a:r>
          </a:p>
          <a:p>
            <a:r>
              <a:rPr lang="en-US" dirty="0"/>
              <a:t>Like mA,  exposure time is </a:t>
            </a:r>
            <a:r>
              <a:rPr lang="en-US" b="1" u="sng" dirty="0"/>
              <a:t>directly </a:t>
            </a:r>
            <a:r>
              <a:rPr lang="en-US" dirty="0"/>
              <a:t>proportional to the number of electrons crossing the tube </a:t>
            </a:r>
          </a:p>
          <a:p>
            <a:pPr lvl="1"/>
            <a:r>
              <a:rPr lang="en-US" dirty="0"/>
              <a:t>therefore directly proportional  to the number of x-rays created.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20563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mAs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When we set the </a:t>
            </a:r>
            <a:r>
              <a:rPr lang="en-US" sz="3200" b="1" dirty="0"/>
              <a:t>quantity</a:t>
            </a:r>
            <a:r>
              <a:rPr lang="en-US" sz="3200" dirty="0"/>
              <a:t> of radiation we are setting the </a:t>
            </a:r>
            <a:r>
              <a:rPr lang="en-US" sz="3200" dirty="0" err="1"/>
              <a:t>mAs</a:t>
            </a:r>
            <a:endParaRPr lang="en-US" sz="3200" dirty="0"/>
          </a:p>
          <a:p>
            <a:r>
              <a:rPr lang="en-US" sz="3200" dirty="0"/>
              <a:t>200 mA x 0.5 seconds = 100 </a:t>
            </a:r>
            <a:r>
              <a:rPr lang="en-US" sz="3200" dirty="0" err="1"/>
              <a:t>mAs</a:t>
            </a:r>
            <a:endParaRPr lang="en-US" sz="3200" dirty="0"/>
          </a:p>
          <a:p>
            <a:pPr lvl="1"/>
            <a:r>
              <a:rPr lang="en-US" sz="2800" dirty="0"/>
              <a:t>If this combination gave us 10,000 x-rays</a:t>
            </a:r>
          </a:p>
          <a:p>
            <a:r>
              <a:rPr lang="en-US" sz="3200" dirty="0"/>
              <a:t>200 mA x 0.25 seconds = 50 </a:t>
            </a:r>
            <a:r>
              <a:rPr lang="en-US" sz="3200" dirty="0" err="1"/>
              <a:t>mAs</a:t>
            </a:r>
            <a:endParaRPr lang="en-US" sz="3200" dirty="0"/>
          </a:p>
          <a:p>
            <a:pPr lvl="1"/>
            <a:r>
              <a:rPr lang="en-US" sz="2800" dirty="0"/>
              <a:t>This combination would give us 5000 x-rays</a:t>
            </a:r>
          </a:p>
          <a:p>
            <a:pPr lvl="1">
              <a:buNone/>
            </a:pPr>
            <a:endParaRPr lang="en-US" sz="2800" dirty="0"/>
          </a:p>
          <a:p>
            <a:pPr lvl="1">
              <a:buNone/>
            </a:pPr>
            <a:r>
              <a:rPr lang="en-US" sz="2800" dirty="0"/>
              <a:t>mA, time and </a:t>
            </a:r>
            <a:r>
              <a:rPr lang="en-US" sz="2800" dirty="0" err="1"/>
              <a:t>mAs</a:t>
            </a:r>
            <a:r>
              <a:rPr lang="en-US" sz="2800" dirty="0"/>
              <a:t> all affect </a:t>
            </a:r>
            <a:r>
              <a:rPr lang="en-US" sz="2800" b="1" u="sng" dirty="0"/>
              <a:t>quantity</a:t>
            </a:r>
            <a:r>
              <a:rPr lang="en-US" sz="2800" dirty="0"/>
              <a:t> of x-rays</a:t>
            </a:r>
          </a:p>
          <a:p>
            <a:pPr lvl="1">
              <a:buNone/>
            </a:pPr>
            <a:r>
              <a:rPr lang="en-US" sz="2800" dirty="0"/>
              <a:t>All are directly proportional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676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F68D5E-48AA-5C2C-8DB2-7D0BB8A05D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The </a:t>
            </a:r>
            <a:r>
              <a:rPr lang="en-US" sz="2800" dirty="0" err="1"/>
              <a:t>kVp</a:t>
            </a:r>
            <a:r>
              <a:rPr lang="en-US" sz="2800" dirty="0"/>
              <a:t> will affect the </a:t>
            </a:r>
            <a:r>
              <a:rPr lang="en-US" sz="2800" b="1" dirty="0"/>
              <a:t>quality </a:t>
            </a:r>
            <a:r>
              <a:rPr lang="en-US" sz="2800" dirty="0"/>
              <a:t>and the </a:t>
            </a:r>
            <a:r>
              <a:rPr lang="en-US" sz="2800" b="1" dirty="0"/>
              <a:t>quantity </a:t>
            </a:r>
            <a:r>
              <a:rPr lang="en-US" sz="2800" dirty="0"/>
              <a:t>of the x-rays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83193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we increase the </a:t>
            </a:r>
            <a:r>
              <a:rPr lang="en-US" dirty="0" err="1"/>
              <a:t>kVp</a:t>
            </a:r>
            <a:r>
              <a:rPr lang="en-US" dirty="0"/>
              <a:t> we are increasing the </a:t>
            </a:r>
            <a:r>
              <a:rPr lang="en-US" b="1" u="sng" dirty="0"/>
              <a:t>force</a:t>
            </a:r>
            <a:r>
              <a:rPr lang="en-US" dirty="0"/>
              <a:t> with which the incident electrons hit the anode</a:t>
            </a:r>
          </a:p>
          <a:p>
            <a:r>
              <a:rPr lang="en-US" dirty="0"/>
              <a:t>As the </a:t>
            </a:r>
            <a:r>
              <a:rPr lang="en-US" dirty="0" err="1"/>
              <a:t>kVp</a:t>
            </a:r>
            <a:r>
              <a:rPr lang="en-US" dirty="0"/>
              <a:t> increases the curve moves to the right</a:t>
            </a:r>
          </a:p>
          <a:p>
            <a:r>
              <a:rPr lang="en-US" dirty="0"/>
              <a:t>Why?</a:t>
            </a:r>
          </a:p>
          <a:p>
            <a:pPr lvl="1"/>
            <a:r>
              <a:rPr lang="en-US" dirty="0"/>
              <a:t>Because the maximum energy increases</a:t>
            </a:r>
          </a:p>
          <a:p>
            <a:pPr lvl="1"/>
            <a:r>
              <a:rPr lang="en-US" dirty="0"/>
              <a:t>The average energy is 30-40% of that</a:t>
            </a:r>
          </a:p>
          <a:p>
            <a:pPr lvl="1"/>
            <a:r>
              <a:rPr lang="en-US" dirty="0"/>
              <a:t>The average energy increases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619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This means that the average x-ray energy is higher as the </a:t>
            </a:r>
            <a:r>
              <a:rPr lang="en-US" sz="3200" dirty="0" err="1"/>
              <a:t>kVp</a:t>
            </a:r>
            <a:r>
              <a:rPr lang="en-US" sz="3200" dirty="0"/>
              <a:t> is increased.</a:t>
            </a:r>
          </a:p>
          <a:p>
            <a:r>
              <a:rPr lang="en-US" sz="3200" dirty="0"/>
              <a:t>This improves the </a:t>
            </a:r>
            <a:r>
              <a:rPr lang="en-US" sz="3200" b="1" u="sng" dirty="0"/>
              <a:t>__________</a:t>
            </a:r>
            <a:r>
              <a:rPr lang="en-US" sz="3200" dirty="0"/>
              <a:t> of the x-ray</a:t>
            </a:r>
          </a:p>
          <a:p>
            <a:pPr lvl="1"/>
            <a:r>
              <a:rPr lang="en-US" sz="3200" dirty="0"/>
              <a:t>Quality refers to the strength of radiation</a:t>
            </a:r>
          </a:p>
          <a:p>
            <a:r>
              <a:rPr lang="en-US" sz="3200" dirty="0"/>
              <a:t>A stronger x-ray photon is better able to penetrate our patients.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0671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kVp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As well as moving to the right the spectrum will grow in amplitude (height)</a:t>
            </a:r>
          </a:p>
          <a:p>
            <a:r>
              <a:rPr lang="en-US" sz="3200" dirty="0"/>
              <a:t>Why? </a:t>
            </a:r>
          </a:p>
          <a:p>
            <a:pPr lvl="1"/>
            <a:r>
              <a:rPr lang="en-US" sz="2800" dirty="0"/>
              <a:t>Because when the incident electrons hit the anode at a greater speed they create more x-rays – a lot more</a:t>
            </a:r>
          </a:p>
        </p:txBody>
      </p:sp>
    </p:spTree>
    <p:extLst>
      <p:ext uri="{BB962C8B-B14F-4D97-AF65-F5344CB8AC3E}">
        <p14:creationId xmlns:p14="http://schemas.microsoft.com/office/powerpoint/2010/main" val="1641772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kVp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the </a:t>
            </a:r>
            <a:r>
              <a:rPr lang="en-US" dirty="0" err="1"/>
              <a:t>kVp</a:t>
            </a:r>
            <a:r>
              <a:rPr lang="en-US" dirty="0"/>
              <a:t> increases</a:t>
            </a:r>
          </a:p>
          <a:p>
            <a:pPr lvl="1"/>
            <a:r>
              <a:rPr lang="en-US" sz="2800" dirty="0"/>
              <a:t>We increase the </a:t>
            </a:r>
            <a:r>
              <a:rPr lang="en-US" sz="2800" b="1" u="sng" dirty="0"/>
              <a:t>quantity</a:t>
            </a:r>
            <a:r>
              <a:rPr lang="en-US" sz="2800" dirty="0"/>
              <a:t> of the photons created </a:t>
            </a:r>
          </a:p>
          <a:p>
            <a:pPr lvl="1"/>
            <a:r>
              <a:rPr lang="en-US" sz="2800" dirty="0"/>
              <a:t>There are </a:t>
            </a:r>
            <a:r>
              <a:rPr lang="en-US" sz="2800" b="1" u="sng" dirty="0"/>
              <a:t>more</a:t>
            </a:r>
            <a:r>
              <a:rPr lang="en-US" sz="2800" u="sng" dirty="0"/>
              <a:t> </a:t>
            </a:r>
            <a:r>
              <a:rPr lang="en-US" sz="2800" dirty="0"/>
              <a:t>photons that will reach the image receptor</a:t>
            </a:r>
          </a:p>
          <a:p>
            <a:r>
              <a:rPr lang="en-US" dirty="0"/>
              <a:t>Because </a:t>
            </a:r>
            <a:r>
              <a:rPr lang="en-US" dirty="0" err="1"/>
              <a:t>kVp</a:t>
            </a:r>
            <a:r>
              <a:rPr lang="en-US" dirty="0"/>
              <a:t> will increase the number as well as the quality of the x-rays </a:t>
            </a:r>
          </a:p>
          <a:p>
            <a:pPr lvl="1"/>
            <a:r>
              <a:rPr lang="en-US" sz="2800" dirty="0"/>
              <a:t>A technologist only has to increase the </a:t>
            </a:r>
            <a:r>
              <a:rPr lang="en-US" sz="2800" dirty="0" err="1"/>
              <a:t>kVp</a:t>
            </a:r>
            <a:r>
              <a:rPr lang="en-US" sz="2800" dirty="0"/>
              <a:t> by </a:t>
            </a:r>
            <a:r>
              <a:rPr lang="en-US" sz="2800" b="1" u="sng" dirty="0"/>
              <a:t>_____</a:t>
            </a:r>
            <a:r>
              <a:rPr lang="en-US" sz="2800" dirty="0"/>
              <a:t>% to double the amount of photons hitting the receptor</a:t>
            </a:r>
          </a:p>
          <a:p>
            <a:pPr marL="0" indent="0">
              <a:buNone/>
            </a:pPr>
            <a:r>
              <a:rPr lang="en-US" dirty="0"/>
              <a:t>	-not directly proportional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9941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Material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200" dirty="0"/>
              <a:t>As we increase the atomic number of the target material, the efficiency of the CHARACTERISTIC RADIATION </a:t>
            </a:r>
            <a:r>
              <a:rPr lang="en-CA" sz="3200" b="1" u="sng" dirty="0"/>
              <a:t>______________</a:t>
            </a:r>
          </a:p>
          <a:p>
            <a:r>
              <a:rPr lang="en-CA" sz="3200" dirty="0"/>
              <a:t>Why?</a:t>
            </a:r>
          </a:p>
          <a:p>
            <a:pPr lvl="1"/>
            <a:r>
              <a:rPr lang="en-CA" sz="2800" dirty="0"/>
              <a:t>Because the binding energy for each shell increases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86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Target Material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For example the K shell electron in a tungsten atom (Z=74)is bound more tightly than the K shell of Molybdenum (Z=42)</a:t>
            </a:r>
          </a:p>
          <a:p>
            <a:r>
              <a:rPr lang="en-CA" dirty="0"/>
              <a:t>Therefore the difference in binding energies will create different strength and number of x-rays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95814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Material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Notice the location of the characteristic radiation spike</a:t>
            </a:r>
          </a:p>
          <a:p>
            <a:pPr lvl="1"/>
            <a:r>
              <a:rPr lang="en-US" sz="3200" dirty="0"/>
              <a:t>Will be characteristic to the binding energies of the target material</a:t>
            </a:r>
          </a:p>
          <a:p>
            <a:pPr lvl="1"/>
            <a:r>
              <a:rPr lang="en-US" sz="3200" dirty="0"/>
              <a:t>Will happen at whatever energy level required to knock out the k-shell binding energy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0905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Material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As the atomic number increases so does the </a:t>
            </a:r>
            <a:r>
              <a:rPr lang="en-US" b="1" u="sng" dirty="0"/>
              <a:t>efficiency</a:t>
            </a:r>
            <a:r>
              <a:rPr lang="en-US" dirty="0"/>
              <a:t> with which the target produces </a:t>
            </a:r>
            <a:r>
              <a:rPr lang="en-US" dirty="0" err="1"/>
              <a:t>brems</a:t>
            </a:r>
            <a:r>
              <a:rPr lang="en-US" dirty="0"/>
              <a:t> </a:t>
            </a:r>
            <a:r>
              <a:rPr lang="en-US" dirty="0" err="1"/>
              <a:t>xrays</a:t>
            </a:r>
            <a:endParaRPr lang="en-US" dirty="0"/>
          </a:p>
          <a:p>
            <a:pPr lvl="1"/>
            <a:r>
              <a:rPr lang="en-US" sz="2800" dirty="0"/>
              <a:t>Most positive pull with more protons in nucleus</a:t>
            </a:r>
          </a:p>
          <a:p>
            <a:pPr lvl="1"/>
            <a:r>
              <a:rPr lang="en-US" sz="2800" dirty="0"/>
              <a:t>Able to lose more energy in the form of x-rays</a:t>
            </a:r>
          </a:p>
          <a:p>
            <a:pPr lvl="1"/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4294967295"/>
          </p:nvPr>
        </p:nvSpPr>
        <p:spPr>
          <a:xfrm>
            <a:off x="0" y="4002088"/>
            <a:ext cx="8121650" cy="1828800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More x-rays increases the quantity of x-rays produced and therefore the amplitude of our spectrum will increase</a:t>
            </a:r>
          </a:p>
        </p:txBody>
      </p:sp>
    </p:spTree>
    <p:extLst>
      <p:ext uri="{BB962C8B-B14F-4D97-AF65-F5344CB8AC3E}">
        <p14:creationId xmlns:p14="http://schemas.microsoft.com/office/powerpoint/2010/main" val="8659203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 an Emission Spectrum at 90 </a:t>
            </a:r>
            <a:r>
              <a:rPr lang="en-US" dirty="0" err="1"/>
              <a:t>kVp</a:t>
            </a:r>
            <a:r>
              <a:rPr lang="en-US" dirty="0"/>
              <a:t>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2971800" y="5715000"/>
            <a:ext cx="5867400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971800" y="2209800"/>
            <a:ext cx="0" cy="358140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0961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Bushong</a:t>
            </a:r>
            <a:r>
              <a:rPr lang="en-US" dirty="0"/>
              <a:t>: Radiologic Science for Technologists 11</a:t>
            </a:r>
            <a:r>
              <a:rPr lang="en-US" baseline="30000" dirty="0"/>
              <a:t>th</a:t>
            </a:r>
            <a:r>
              <a:rPr lang="en-US" dirty="0"/>
              <a:t> Ed.</a:t>
            </a:r>
          </a:p>
          <a:p>
            <a:pPr lvl="1"/>
            <a:r>
              <a:rPr lang="en-US" sz="2800" dirty="0" err="1"/>
              <a:t>Pg</a:t>
            </a:r>
            <a:r>
              <a:rPr lang="en-US" sz="2800" dirty="0"/>
              <a:t> 127-132 (Skip “Effect of added filtration” and stop before “Effect of Voltage Waveform”)</a:t>
            </a:r>
          </a:p>
        </p:txBody>
      </p:sp>
    </p:spTree>
    <p:extLst>
      <p:ext uri="{BB962C8B-B14F-4D97-AF65-F5344CB8AC3E}">
        <p14:creationId xmlns:p14="http://schemas.microsoft.com/office/powerpoint/2010/main" val="12609677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84E16EB-E9B5-40C3-B6AB-EAAE8093694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7AFF99E0-4DB4-4DD2-A15E-0B44BB21524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8088047-A7A3-4F61-87A8-EE67313853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13213</TotalTime>
  <Words>1360</Words>
  <Application>Microsoft Office PowerPoint</Application>
  <PresentationFormat>Widescreen</PresentationFormat>
  <Paragraphs>170</Paragraphs>
  <Slides>32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Emission Spectrum</vt:lpstr>
      <vt:lpstr>PowerPoint Presentation</vt:lpstr>
      <vt:lpstr>Spectrum</vt:lpstr>
      <vt:lpstr>Emission Spectrum</vt:lpstr>
      <vt:lpstr>Emission Spectrum</vt:lpstr>
      <vt:lpstr>kVp vs. keV</vt:lpstr>
      <vt:lpstr>kVp vs. keV</vt:lpstr>
      <vt:lpstr>kVp vs. keV</vt:lpstr>
      <vt:lpstr>kVp vs keV</vt:lpstr>
      <vt:lpstr>Bremsstrahlung Emission Spectrum</vt:lpstr>
      <vt:lpstr>Bremmstrahlung Emission Spectrum</vt:lpstr>
      <vt:lpstr>Bremmstrahlung Emission Spectrum</vt:lpstr>
      <vt:lpstr>Characteristic Emission Spectrum</vt:lpstr>
      <vt:lpstr>Tungsten</vt:lpstr>
      <vt:lpstr>Characteristic Emission Spectrum</vt:lpstr>
      <vt:lpstr>Characteristic Emission Spectrum</vt:lpstr>
      <vt:lpstr>X-Ray Emission Spectrum</vt:lpstr>
      <vt:lpstr>mA - Quantity</vt:lpstr>
      <vt:lpstr>mA</vt:lpstr>
      <vt:lpstr>mAs</vt:lpstr>
      <vt:lpstr>mAs</vt:lpstr>
      <vt:lpstr>kVp</vt:lpstr>
      <vt:lpstr>kVp</vt:lpstr>
      <vt:lpstr>kVp</vt:lpstr>
      <vt:lpstr>kVp</vt:lpstr>
      <vt:lpstr>kVp</vt:lpstr>
      <vt:lpstr>Target Material</vt:lpstr>
      <vt:lpstr>Target Material</vt:lpstr>
      <vt:lpstr>Target Material</vt:lpstr>
      <vt:lpstr>Target Material</vt:lpstr>
      <vt:lpstr>Draw an Emission Spectrum at 90 kVp 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ctheng</dc:creator>
  <cp:lastModifiedBy>Ailsa Trottier | Anderson College | Head Office</cp:lastModifiedBy>
  <cp:revision>329</cp:revision>
  <cp:lastPrinted>2024-03-14T14:48:57Z</cp:lastPrinted>
  <dcterms:created xsi:type="dcterms:W3CDTF">2009-04-06T17:04:40Z</dcterms:created>
  <dcterms:modified xsi:type="dcterms:W3CDTF">2025-02-06T13:14:16Z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