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5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10F9E-4283-475A-AB54-4C2E92E96705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E74D8A-B4F7-4418-894B-31B782A0F8A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4950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A29EC-5896-D4CC-32E4-910D74E881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68D576-8C7E-C7AD-4518-606F2055ED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1B403E-EB5A-CDB7-421B-7011DDC67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76E8-6373-4FC0-BBEE-2544F9A53088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CD4FBE-D1DC-3AD4-BA45-578FBFC15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B8192-031E-4ACF-225F-8ED13694A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3846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99854-915D-0557-C748-6CC340BEB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719BA-E641-DFD2-51A0-3AB64BE56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52CA3-3442-A038-DC6D-86051C9A1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3C10F-D542-4182-BC6F-87692712A565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05B96-C00B-B4EF-47BC-6BA18115E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F8688-60FE-AC6A-051E-A7B45937A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1999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B81A4-F88C-B2F8-A6CD-0A7BC8471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AA2424-702C-F207-31FF-490E4A95D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E2A1C-4F5C-BBBE-ABF6-8C5228DE9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FF4A5-96F0-4B2C-A345-47D59222F745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8DDE68-66D4-8E0D-7036-7D6068D4A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102B0-8677-ED18-48BC-98C1FAC09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9269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F36A4-C36A-25CA-0CA3-728D6118A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CB632-608D-435A-CEBD-1D09899563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98413D-8E70-F8F0-3990-A859A8A8D3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BC4FB9-7C0A-3CA4-786C-954FCEE03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A3FFF-0ED4-4747-8FA6-5484E9539BCA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7C504A-19CF-3583-4920-A3F11C183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9260D-AD3B-F36A-096D-2334C78EC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140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A5CD5-35DA-72D1-9ED9-33F504F28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01E0F9-1D09-9EF2-ABCF-94EE10D2E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5E0E49-494B-E988-36E6-EB0BA12402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0F0BD6-CDC5-B46B-CADC-BA8A14E38F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B2BEBF-0D3D-0535-284C-FFE526ACE7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47C464-4C43-6E36-6810-D6B956DDF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379B2-1A46-4EC4-AA2B-FC26837F0039}" type="datetime1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21F8F2-1F51-F41D-6133-F01FE2822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27D5F6-1C28-5ACD-3FB9-B97595980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462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0352E-232F-5177-108D-BCB944095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BE5616-7727-5EA5-FF26-F6AFE203D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A69DB-9610-4FDB-9273-D01F1B5A4442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460613-8A4D-A9BD-6504-3521A12CD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D1C822-3765-F1D1-D368-E21C37CE6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5119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07D7B0-9327-3C9C-B512-24AB0DB77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5D80D-D6E2-429D-911B-B1A6B41A7D4D}" type="datetime1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F5A112-24FF-4612-2985-64D7ED1AA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2C4D7A-C032-33EB-965C-F42A50D2A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0958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D6AFD-ED2D-D6B2-7293-EBA9FC4BB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42F5C-0171-A40A-F5DF-B874CA2D7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880783-86A3-CAA8-4EBA-15005A5730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30544-7DC5-32BA-195B-627A91654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7028C-0ABF-4782-BFB0-8CE0626DA084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F9C97-AB55-B260-5C75-FF8B21F67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D87058-561C-8E09-9235-D47B6B323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0828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79DB7-23FE-2F1C-37C3-78E20AE8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972ADD-C0B2-3A90-B995-E171619BC2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A7DDCF-F3C9-B6C5-3DC2-B5C57D5221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8E9422-7293-96B1-2AFB-E074764F2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75327-E205-4A27-9CBD-114A9A597E66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ED11A9-642E-9A66-AA6A-F33917901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9B5D5F-19AA-FF24-CC42-7269242B6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705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02967-C972-0B51-DB83-5439BFE4F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666B4-2040-60DC-7366-4D25D1B65C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E3CA3-479E-48FF-9E2D-78CE41136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4DAB8-7229-4868-87ED-D31166A42B1C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123FE-2DE0-325F-430A-1F22DF40C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12517C-788C-116D-A05F-1A1987702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2195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6A38C4-6BE7-6739-7CEA-FB0BEB60B5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4CBA2A-B353-E1BE-B180-C218AD4447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AE002F-C2E2-F4ED-9BE2-7ABFCE9A6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3041E-A74B-464C-972E-B804B3BF80DA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249DD5-EC43-3121-1476-ED19881F5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234FDE-3E84-265F-BACE-AFD2A9BA1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597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0" i="0">
                <a:solidFill>
                  <a:schemeClr val="bg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18EBE-390B-43FA-A79E-01EF3E29150F}" type="datetime1">
              <a:rPr lang="en-CA" smtClean="0"/>
              <a:t>2025-02-12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943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3F65F3-0405-1ECA-0052-E25E49D89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671F73-DDD6-CD58-9A54-005598C4B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F9B46-47CA-EF10-1FEA-A2AC94BEE5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13C6C2-DE51-4A48-B42F-854005AAAD39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B8EDB7-79C2-F141-DBC7-AE942B4B8B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FDC11-B6C8-F963-8427-B582ED9AE9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410D98-88FD-4297-A884-552A2288FB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5044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iopscience.iop.org/" TargetMode="Externa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jefferson-fracture-7" TargetMode="External"/><Relationship Id="rId2" Type="http://schemas.openxmlformats.org/officeDocument/2006/relationships/hyperlink" Target="https://radiopaedia.org/cases/normal-ct-cervical-spine-1?lang=us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thoracic-disc-herniation?lang=us" TargetMode="External"/><Relationship Id="rId2" Type="http://schemas.openxmlformats.org/officeDocument/2006/relationships/hyperlink" Target="https://radiopaedia.org/cases/normal-ct-thoracic-spine?lang=us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normal-ct-lumbar-spine?lang=us" TargetMode="External"/><Relationship Id="rId2" Type="http://schemas.openxmlformats.org/officeDocument/2006/relationships/hyperlink" Target="https://radiopaedia.org/cases/normal-ct-lumbar-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adiopaedia.org/cases/coronal-lumbar-vertebral-split-fracture-with-endplate-depression?lang=us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733800" y="2396233"/>
            <a:ext cx="7072249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59815">
              <a:lnSpc>
                <a:spcPct val="100000"/>
              </a:lnSpc>
              <a:spcBef>
                <a:spcPts val="100"/>
              </a:spcBef>
            </a:pPr>
            <a:r>
              <a:rPr spc="10" dirty="0">
                <a:solidFill>
                  <a:schemeClr val="tx1"/>
                </a:solidFill>
                <a:latin typeface="+mj-lt"/>
              </a:rPr>
              <a:t>CT</a:t>
            </a:r>
            <a:r>
              <a:rPr spc="-265" dirty="0">
                <a:solidFill>
                  <a:schemeClr val="tx1"/>
                </a:solidFill>
                <a:latin typeface="+mj-lt"/>
              </a:rPr>
              <a:t> </a:t>
            </a:r>
            <a:r>
              <a:rPr dirty="0">
                <a:solidFill>
                  <a:schemeClr val="tx1"/>
                </a:solidFill>
                <a:latin typeface="+mj-lt"/>
              </a:rPr>
              <a:t>Theory</a:t>
            </a:r>
            <a:r>
              <a:rPr spc="-40" dirty="0">
                <a:solidFill>
                  <a:schemeClr val="tx1"/>
                </a:solidFill>
                <a:latin typeface="+mj-lt"/>
              </a:rPr>
              <a:t> </a:t>
            </a:r>
            <a:r>
              <a:rPr dirty="0">
                <a:solidFill>
                  <a:schemeClr val="tx1"/>
                </a:solidFill>
                <a:latin typeface="+mj-lt"/>
              </a:rPr>
              <a:t>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24400" y="3991549"/>
            <a:ext cx="6736080" cy="15414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4935">
              <a:lnSpc>
                <a:spcPts val="2595"/>
              </a:lnSpc>
              <a:spcBef>
                <a:spcPts val="100"/>
              </a:spcBef>
            </a:pPr>
            <a:r>
              <a:rPr sz="2400" b="1" dirty="0">
                <a:cs typeface="Arial"/>
              </a:rPr>
              <a:t>Outcome</a:t>
            </a:r>
            <a:r>
              <a:rPr sz="2400" b="1" spc="-45" dirty="0">
                <a:cs typeface="Arial"/>
              </a:rPr>
              <a:t> </a:t>
            </a:r>
            <a:r>
              <a:rPr sz="2400" b="1" dirty="0">
                <a:cs typeface="Arial"/>
              </a:rPr>
              <a:t>6</a:t>
            </a:r>
            <a:r>
              <a:rPr sz="2400" b="1" spc="-20" dirty="0">
                <a:cs typeface="Arial"/>
              </a:rPr>
              <a:t> </a:t>
            </a:r>
            <a:r>
              <a:rPr sz="2400" b="1" dirty="0">
                <a:cs typeface="Arial"/>
              </a:rPr>
              <a:t>–</a:t>
            </a:r>
            <a:r>
              <a:rPr sz="2400" b="1" spc="-15" dirty="0">
                <a:cs typeface="Arial"/>
              </a:rPr>
              <a:t> </a:t>
            </a:r>
            <a:r>
              <a:rPr sz="2400" b="1" spc="-5" dirty="0">
                <a:cs typeface="Arial"/>
              </a:rPr>
              <a:t>Explain</a:t>
            </a:r>
            <a:r>
              <a:rPr sz="2400" b="1" spc="-15" dirty="0">
                <a:cs typeface="Arial"/>
              </a:rPr>
              <a:t> </a:t>
            </a:r>
            <a:r>
              <a:rPr sz="2400" b="1" spc="-5" dirty="0">
                <a:cs typeface="Arial"/>
              </a:rPr>
              <a:t>CT</a:t>
            </a:r>
            <a:r>
              <a:rPr sz="2400" b="1" spc="-20" dirty="0">
                <a:cs typeface="Arial"/>
              </a:rPr>
              <a:t> </a:t>
            </a:r>
            <a:r>
              <a:rPr sz="2400" b="1" dirty="0">
                <a:cs typeface="Arial"/>
              </a:rPr>
              <a:t>imaging</a:t>
            </a:r>
            <a:r>
              <a:rPr sz="2400" b="1" spc="-40" dirty="0">
                <a:cs typeface="Arial"/>
              </a:rPr>
              <a:t> </a:t>
            </a:r>
            <a:r>
              <a:rPr sz="2400" b="1" spc="-20" dirty="0">
                <a:cs typeface="Arial"/>
              </a:rPr>
              <a:t>for</a:t>
            </a:r>
            <a:r>
              <a:rPr sz="2400" b="1" spc="-60" dirty="0">
                <a:cs typeface="Arial"/>
              </a:rPr>
              <a:t> </a:t>
            </a:r>
            <a:r>
              <a:rPr sz="2400" b="1" spc="-5" dirty="0">
                <a:cs typeface="Arial"/>
              </a:rPr>
              <a:t>an</a:t>
            </a:r>
            <a:endParaRPr sz="2400" dirty="0">
              <a:cs typeface="Arial"/>
            </a:endParaRPr>
          </a:p>
          <a:p>
            <a:pPr marL="114935">
              <a:lnSpc>
                <a:spcPts val="2595"/>
              </a:lnSpc>
            </a:pPr>
            <a:r>
              <a:rPr sz="2400" b="1" spc="-5" dirty="0">
                <a:cs typeface="Arial"/>
              </a:rPr>
              <a:t>examination</a:t>
            </a:r>
            <a:r>
              <a:rPr sz="2400" b="1" spc="-45" dirty="0">
                <a:cs typeface="Arial"/>
              </a:rPr>
              <a:t> </a:t>
            </a:r>
            <a:r>
              <a:rPr sz="2400" b="1" spc="-5" dirty="0">
                <a:cs typeface="Arial"/>
              </a:rPr>
              <a:t>of</a:t>
            </a:r>
            <a:r>
              <a:rPr sz="2400" b="1" spc="-25" dirty="0">
                <a:cs typeface="Arial"/>
              </a:rPr>
              <a:t> </a:t>
            </a:r>
            <a:r>
              <a:rPr sz="2400" b="1" dirty="0">
                <a:cs typeface="Arial"/>
              </a:rPr>
              <a:t>the</a:t>
            </a:r>
            <a:r>
              <a:rPr sz="2400" b="1" spc="-40" dirty="0">
                <a:cs typeface="Arial"/>
              </a:rPr>
              <a:t> </a:t>
            </a:r>
            <a:r>
              <a:rPr sz="2400" b="1" spc="-15" dirty="0">
                <a:cs typeface="Arial"/>
              </a:rPr>
              <a:t>Spine</a:t>
            </a:r>
            <a:endParaRPr sz="2400" dirty="0"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200" dirty="0">
              <a:cs typeface="Arial"/>
            </a:endParaRPr>
          </a:p>
          <a:p>
            <a:pPr marL="114935">
              <a:lnSpc>
                <a:spcPct val="100000"/>
              </a:lnSpc>
            </a:pPr>
            <a:r>
              <a:rPr sz="2400" b="1" dirty="0">
                <a:cs typeface="Arial"/>
              </a:rPr>
              <a:t>S</a:t>
            </a:r>
            <a:r>
              <a:rPr sz="2400" b="1" spc="-10" dirty="0">
                <a:cs typeface="Arial"/>
              </a:rPr>
              <a:t>p</a:t>
            </a:r>
            <a:r>
              <a:rPr sz="2400" b="1" dirty="0">
                <a:cs typeface="Arial"/>
              </a:rPr>
              <a:t>ine</a:t>
            </a:r>
            <a:r>
              <a:rPr sz="2400" b="1" spc="-285" dirty="0">
                <a:cs typeface="Arial"/>
              </a:rPr>
              <a:t> </a:t>
            </a:r>
            <a:r>
              <a:rPr sz="2400" b="1" spc="-5" dirty="0">
                <a:cs typeface="Arial"/>
              </a:rPr>
              <a:t>A</a:t>
            </a:r>
            <a:r>
              <a:rPr sz="2400" b="1" spc="-10" dirty="0">
                <a:cs typeface="Arial"/>
              </a:rPr>
              <a:t>n</a:t>
            </a:r>
            <a:r>
              <a:rPr sz="2400" b="1" spc="-5" dirty="0">
                <a:cs typeface="Arial"/>
              </a:rPr>
              <a:t>atom</a:t>
            </a:r>
            <a:r>
              <a:rPr sz="2400" b="1" dirty="0">
                <a:cs typeface="Arial"/>
              </a:rPr>
              <a:t>y</a:t>
            </a:r>
            <a:r>
              <a:rPr sz="2400" b="1" spc="-75" dirty="0">
                <a:cs typeface="Arial"/>
              </a:rPr>
              <a:t> </a:t>
            </a:r>
            <a:r>
              <a:rPr sz="2400" b="1" dirty="0">
                <a:cs typeface="Arial"/>
              </a:rPr>
              <a:t>&amp;</a:t>
            </a:r>
            <a:r>
              <a:rPr sz="2400" b="1" spc="-110" dirty="0">
                <a:cs typeface="Arial"/>
              </a:rPr>
              <a:t> </a:t>
            </a:r>
            <a:r>
              <a:rPr sz="2400" b="1" spc="-20" dirty="0">
                <a:cs typeface="Arial"/>
              </a:rPr>
              <a:t>P</a:t>
            </a:r>
            <a:r>
              <a:rPr sz="2400" b="1" spc="-10" dirty="0">
                <a:cs typeface="Arial"/>
              </a:rPr>
              <a:t>r</a:t>
            </a:r>
            <a:r>
              <a:rPr sz="2400" b="1" spc="-20" dirty="0">
                <a:cs typeface="Arial"/>
              </a:rPr>
              <a:t>ocedu</a:t>
            </a:r>
            <a:r>
              <a:rPr sz="2400" b="1" spc="-10" dirty="0">
                <a:cs typeface="Arial"/>
              </a:rPr>
              <a:t>r</a:t>
            </a:r>
            <a:r>
              <a:rPr sz="2400" b="1" spc="-20" dirty="0">
                <a:cs typeface="Arial"/>
              </a:rPr>
              <a:t>e</a:t>
            </a:r>
            <a:r>
              <a:rPr sz="2400" b="1" dirty="0">
                <a:cs typeface="Arial"/>
              </a:rPr>
              <a:t>s</a:t>
            </a:r>
            <a:endParaRPr sz="2400" dirty="0"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7177657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22083"/>
            <a:ext cx="7099934" cy="3756660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765"/>
              </a:spcBef>
              <a:buChar char="•"/>
              <a:tabLst>
                <a:tab pos="241935" algn="l"/>
              </a:tabLst>
            </a:pPr>
            <a:r>
              <a:rPr sz="2800" spc="-5" dirty="0">
                <a:cs typeface="Arial MT"/>
              </a:rPr>
              <a:t>Module</a:t>
            </a:r>
            <a:r>
              <a:rPr sz="2800" spc="-7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Objectives</a:t>
            </a:r>
            <a:endParaRPr sz="2800" dirty="0">
              <a:cs typeface="Arial MT"/>
            </a:endParaRPr>
          </a:p>
          <a:p>
            <a:pPr marL="367665" indent="-343535">
              <a:lnSpc>
                <a:spcPct val="100000"/>
              </a:lnSpc>
              <a:spcBef>
                <a:spcPts val="665"/>
              </a:spcBef>
              <a:buChar char="•"/>
              <a:tabLst>
                <a:tab pos="367665" algn="l"/>
                <a:tab pos="368300" algn="l"/>
              </a:tabLst>
            </a:pPr>
            <a:r>
              <a:rPr sz="2800" spc="-5" dirty="0">
                <a:cs typeface="Arial MT"/>
              </a:rPr>
              <a:t>Review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anatomy</a:t>
            </a:r>
            <a:r>
              <a:rPr sz="2800" spc="-45" dirty="0">
                <a:cs typeface="Arial MT"/>
              </a:rPr>
              <a:t> </a:t>
            </a:r>
            <a:r>
              <a:rPr sz="2800" dirty="0">
                <a:cs typeface="Arial MT"/>
              </a:rPr>
              <a:t>of</a:t>
            </a:r>
            <a:r>
              <a:rPr sz="2800" spc="-8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the</a:t>
            </a:r>
            <a:r>
              <a:rPr sz="2800" spc="-7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367665" indent="-343535">
              <a:lnSpc>
                <a:spcPct val="100000"/>
              </a:lnSpc>
              <a:spcBef>
                <a:spcPts val="670"/>
              </a:spcBef>
              <a:buChar char="•"/>
              <a:tabLst>
                <a:tab pos="367665" algn="l"/>
                <a:tab pos="368300" algn="l"/>
              </a:tabLst>
            </a:pPr>
            <a:r>
              <a:rPr sz="2800" dirty="0">
                <a:cs typeface="Arial MT"/>
              </a:rPr>
              <a:t>Label</a:t>
            </a:r>
            <a:r>
              <a:rPr sz="2800" spc="-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anatomical</a:t>
            </a:r>
            <a:r>
              <a:rPr sz="2800" spc="-3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structures</a:t>
            </a:r>
            <a:r>
              <a:rPr sz="2800" spc="-80" dirty="0">
                <a:cs typeface="Arial MT"/>
              </a:rPr>
              <a:t> </a:t>
            </a:r>
            <a:r>
              <a:rPr sz="2800" dirty="0">
                <a:cs typeface="Arial MT"/>
              </a:rPr>
              <a:t>on</a:t>
            </a:r>
            <a:r>
              <a:rPr sz="2800" spc="-5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6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CT</a:t>
            </a:r>
            <a:r>
              <a:rPr sz="2800" spc="-1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image</a:t>
            </a:r>
            <a:endParaRPr sz="2800" dirty="0">
              <a:cs typeface="Arial MT"/>
            </a:endParaRPr>
          </a:p>
          <a:p>
            <a:pPr marL="367665" indent="-343535">
              <a:lnSpc>
                <a:spcPts val="3225"/>
              </a:lnSpc>
              <a:spcBef>
                <a:spcPts val="660"/>
              </a:spcBef>
              <a:buChar char="•"/>
              <a:tabLst>
                <a:tab pos="367665" algn="l"/>
                <a:tab pos="368300" algn="l"/>
              </a:tabLst>
            </a:pPr>
            <a:r>
              <a:rPr sz="2800" spc="-5" dirty="0">
                <a:cs typeface="Arial MT"/>
              </a:rPr>
              <a:t>Scanning</a:t>
            </a:r>
            <a:r>
              <a:rPr sz="2800" spc="-8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protocols</a:t>
            </a:r>
            <a:r>
              <a:rPr sz="2800" spc="-11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including:</a:t>
            </a:r>
            <a:endParaRPr sz="2800" dirty="0">
              <a:cs typeface="Arial MT"/>
            </a:endParaRPr>
          </a:p>
          <a:p>
            <a:pPr marL="710565" lvl="1" indent="-343535">
              <a:lnSpc>
                <a:spcPts val="2745"/>
              </a:lnSpc>
              <a:buChar char="◦"/>
              <a:tabLst>
                <a:tab pos="710565" algn="l"/>
                <a:tab pos="711200" algn="l"/>
              </a:tabLst>
            </a:pPr>
            <a:r>
              <a:rPr sz="2400" spc="-15" dirty="0">
                <a:cs typeface="Arial MT"/>
              </a:rPr>
              <a:t>Positioning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ct val="100000"/>
              </a:lnSpc>
              <a:spcBef>
                <a:spcPts val="204"/>
              </a:spcBef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Indications</a:t>
            </a:r>
            <a:r>
              <a:rPr sz="2400" dirty="0">
                <a:cs typeface="Arial MT"/>
              </a:rPr>
              <a:t> &amp;</a:t>
            </a:r>
            <a:r>
              <a:rPr sz="2400" spc="-15" dirty="0">
                <a:cs typeface="Arial MT"/>
              </a:rPr>
              <a:t> Contraindications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ct val="100000"/>
              </a:lnSpc>
              <a:spcBef>
                <a:spcPts val="350"/>
              </a:spcBef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Exposure</a:t>
            </a:r>
            <a:r>
              <a:rPr sz="2400" spc="-2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Factors</a:t>
            </a:r>
            <a:endParaRPr sz="2400" dirty="0">
              <a:cs typeface="Arial MT"/>
            </a:endParaRPr>
          </a:p>
          <a:p>
            <a:pPr marL="367665" indent="-343535">
              <a:lnSpc>
                <a:spcPct val="100000"/>
              </a:lnSpc>
              <a:spcBef>
                <a:spcPts val="994"/>
              </a:spcBef>
              <a:buChar char="•"/>
              <a:tabLst>
                <a:tab pos="367665" algn="l"/>
                <a:tab pos="368300" algn="l"/>
              </a:tabLst>
            </a:pPr>
            <a:r>
              <a:rPr sz="2800" spc="-5" dirty="0">
                <a:cs typeface="Arial MT"/>
              </a:rPr>
              <a:t>Most</a:t>
            </a:r>
            <a:r>
              <a:rPr sz="2800" spc="-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common</a:t>
            </a:r>
            <a:r>
              <a:rPr sz="2800" spc="-4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CT</a:t>
            </a:r>
            <a:r>
              <a:rPr sz="2800" spc="-1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Spine</a:t>
            </a:r>
            <a:r>
              <a:rPr sz="2800" spc="-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exams</a:t>
            </a:r>
            <a:r>
              <a:rPr sz="2800" spc="-50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done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552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22083"/>
            <a:ext cx="8555990" cy="352361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76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25" dirty="0">
                <a:cs typeface="Arial MT"/>
              </a:rPr>
              <a:t>R</a:t>
            </a:r>
            <a:r>
              <a:rPr sz="2800" spc="-10" dirty="0">
                <a:cs typeface="Arial MT"/>
              </a:rPr>
              <a:t>e</a:t>
            </a:r>
            <a:r>
              <a:rPr sz="2800" spc="-20" dirty="0">
                <a:cs typeface="Arial MT"/>
              </a:rPr>
              <a:t>v</a:t>
            </a:r>
            <a:r>
              <a:rPr sz="2800" spc="-15" dirty="0">
                <a:cs typeface="Arial MT"/>
              </a:rPr>
              <a:t>i</a:t>
            </a:r>
            <a:r>
              <a:rPr sz="2800" spc="-10" dirty="0">
                <a:cs typeface="Arial MT"/>
              </a:rPr>
              <a:t>e</a:t>
            </a:r>
            <a:r>
              <a:rPr sz="2800" spc="-5" dirty="0">
                <a:cs typeface="Arial MT"/>
              </a:rPr>
              <a:t>w</a:t>
            </a:r>
            <a:r>
              <a:rPr sz="2800" spc="-340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A</a:t>
            </a:r>
            <a:r>
              <a:rPr sz="2800" spc="-10" dirty="0">
                <a:cs typeface="Arial MT"/>
              </a:rPr>
              <a:t>n</a:t>
            </a:r>
            <a:r>
              <a:rPr sz="2800" spc="-25" dirty="0">
                <a:cs typeface="Arial MT"/>
              </a:rPr>
              <a:t>a</a:t>
            </a:r>
            <a:r>
              <a:rPr sz="2800" spc="-20" dirty="0">
                <a:cs typeface="Arial MT"/>
              </a:rPr>
              <a:t>t</a:t>
            </a:r>
            <a:r>
              <a:rPr sz="2800" spc="-10" dirty="0">
                <a:cs typeface="Arial MT"/>
              </a:rPr>
              <a:t>o</a:t>
            </a:r>
            <a:r>
              <a:rPr sz="2800" spc="-30" dirty="0">
                <a:cs typeface="Arial MT"/>
              </a:rPr>
              <a:t>m</a:t>
            </a:r>
            <a:r>
              <a:rPr sz="2800" spc="-5" dirty="0">
                <a:cs typeface="Arial MT"/>
              </a:rPr>
              <a:t>y</a:t>
            </a:r>
            <a:endParaRPr sz="2800" dirty="0">
              <a:cs typeface="Arial MT"/>
            </a:endParaRPr>
          </a:p>
          <a:p>
            <a:pPr marL="355600" indent="-343535">
              <a:lnSpc>
                <a:spcPct val="100000"/>
              </a:lnSpc>
              <a:spcBef>
                <a:spcPts val="66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Kelley</a:t>
            </a:r>
            <a:r>
              <a:rPr sz="2800" spc="-45" dirty="0">
                <a:cs typeface="Arial MT"/>
              </a:rPr>
              <a:t> </a:t>
            </a:r>
            <a:r>
              <a:rPr sz="2800" dirty="0">
                <a:cs typeface="Arial MT"/>
              </a:rPr>
              <a:t>textbook</a:t>
            </a:r>
            <a:r>
              <a:rPr sz="2800" spc="-55" dirty="0">
                <a:cs typeface="Arial MT"/>
              </a:rPr>
              <a:t> </a:t>
            </a:r>
            <a:r>
              <a:rPr sz="2800" dirty="0">
                <a:cs typeface="Arial MT"/>
              </a:rPr>
              <a:t>goes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into</a:t>
            </a:r>
            <a:r>
              <a:rPr sz="2800" spc="-4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60" dirty="0">
                <a:cs typeface="Arial MT"/>
              </a:rPr>
              <a:t> </a:t>
            </a:r>
            <a:r>
              <a:rPr sz="2800" dirty="0">
                <a:cs typeface="Arial MT"/>
              </a:rPr>
              <a:t>lot</a:t>
            </a:r>
            <a:r>
              <a:rPr sz="2800" spc="-45" dirty="0">
                <a:cs typeface="Arial MT"/>
              </a:rPr>
              <a:t> </a:t>
            </a:r>
            <a:r>
              <a:rPr sz="2800" dirty="0">
                <a:cs typeface="Arial MT"/>
              </a:rPr>
              <a:t>of</a:t>
            </a:r>
            <a:r>
              <a:rPr sz="2800" spc="-55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detail!</a:t>
            </a:r>
            <a:endParaRPr sz="2800" dirty="0">
              <a:cs typeface="Arial MT"/>
            </a:endParaRPr>
          </a:p>
          <a:p>
            <a:pPr marL="355600" indent="-343535">
              <a:lnSpc>
                <a:spcPts val="3220"/>
              </a:lnSpc>
              <a:spcBef>
                <a:spcPts val="670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Focus</a:t>
            </a:r>
            <a:r>
              <a:rPr sz="2800" spc="-100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on:</a:t>
            </a:r>
            <a:endParaRPr sz="2800" dirty="0">
              <a:cs typeface="Arial MT"/>
            </a:endParaRPr>
          </a:p>
          <a:p>
            <a:pPr marL="698500" lvl="1" indent="-343535">
              <a:lnSpc>
                <a:spcPts val="2740"/>
              </a:lnSpc>
              <a:buChar char="◦"/>
              <a:tabLst>
                <a:tab pos="698500" algn="l"/>
                <a:tab pos="699135" algn="l"/>
              </a:tabLst>
            </a:pPr>
            <a:r>
              <a:rPr sz="2400" spc="-140" dirty="0">
                <a:cs typeface="Arial MT"/>
              </a:rPr>
              <a:t>V</a:t>
            </a:r>
            <a:r>
              <a:rPr sz="2400" spc="-5" dirty="0">
                <a:cs typeface="Arial MT"/>
              </a:rPr>
              <a:t>ertebra</a:t>
            </a:r>
            <a:r>
              <a:rPr sz="2400" dirty="0">
                <a:cs typeface="Arial MT"/>
              </a:rPr>
              <a:t>l</a:t>
            </a:r>
            <a:r>
              <a:rPr sz="2400" spc="-160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bodie</a:t>
            </a:r>
            <a:r>
              <a:rPr sz="2400" dirty="0">
                <a:cs typeface="Arial MT"/>
              </a:rPr>
              <a:t>s</a:t>
            </a:r>
          </a:p>
          <a:p>
            <a:pPr marL="698500" lvl="1" indent="-343535">
              <a:lnSpc>
                <a:spcPct val="100000"/>
              </a:lnSpc>
              <a:spcBef>
                <a:spcPts val="219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Intervertebral</a:t>
            </a:r>
            <a:r>
              <a:rPr sz="2400" spc="-8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discs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21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Spinal</a:t>
            </a:r>
            <a:r>
              <a:rPr sz="2400" spc="-4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Cord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3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15" dirty="0">
                <a:cs typeface="Arial MT"/>
              </a:rPr>
              <a:t>Meninges</a:t>
            </a:r>
            <a:endParaRPr sz="2400" dirty="0">
              <a:cs typeface="Arial MT"/>
            </a:endParaRPr>
          </a:p>
          <a:p>
            <a:pPr marL="355600" indent="-343535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10" dirty="0">
                <a:cs typeface="Arial MT"/>
              </a:rPr>
              <a:t>Complete</a:t>
            </a:r>
            <a:r>
              <a:rPr sz="2800" spc="-1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anatomy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ID</a:t>
            </a:r>
            <a:r>
              <a:rPr sz="2800" spc="-8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exercises</a:t>
            </a:r>
            <a:r>
              <a:rPr sz="2800" spc="-70" dirty="0">
                <a:cs typeface="Arial MT"/>
              </a:rPr>
              <a:t> </a:t>
            </a:r>
            <a:r>
              <a:rPr sz="2800" dirty="0">
                <a:cs typeface="Arial MT"/>
              </a:rPr>
              <a:t>on</a:t>
            </a:r>
            <a:r>
              <a:rPr sz="2800" spc="-55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D2L</a:t>
            </a:r>
            <a:r>
              <a:rPr sz="2800" spc="-13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Brightspace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7807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9242425" cy="367728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355600" marR="5080" indent="-343535">
              <a:lnSpc>
                <a:spcPts val="3030"/>
              </a:lnSpc>
              <a:spcBef>
                <a:spcPts val="47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All</a:t>
            </a:r>
            <a:r>
              <a:rPr sz="2800" spc="-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vertebral</a:t>
            </a:r>
            <a:r>
              <a:rPr sz="2800" spc="-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bodies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have</a:t>
            </a:r>
            <a:r>
              <a:rPr sz="2800" spc="-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70" dirty="0">
                <a:cs typeface="Arial MT"/>
              </a:rPr>
              <a:t> </a:t>
            </a:r>
            <a:r>
              <a:rPr sz="2800" dirty="0">
                <a:cs typeface="Arial MT"/>
              </a:rPr>
              <a:t>common</a:t>
            </a:r>
            <a:r>
              <a:rPr sz="2800" spc="-3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structure,</a:t>
            </a:r>
            <a:r>
              <a:rPr sz="2800" spc="-2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with</a:t>
            </a:r>
            <a:r>
              <a:rPr sz="2800" spc="-65" dirty="0">
                <a:cs typeface="Arial MT"/>
              </a:rPr>
              <a:t> </a:t>
            </a:r>
            <a:r>
              <a:rPr sz="2800" dirty="0">
                <a:cs typeface="Arial MT"/>
              </a:rPr>
              <a:t>some </a:t>
            </a:r>
            <a:r>
              <a:rPr sz="2800" spc="-76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variations.Their</a:t>
            </a:r>
            <a:r>
              <a:rPr sz="2800" spc="-45" dirty="0">
                <a:cs typeface="Arial MT"/>
              </a:rPr>
              <a:t> </a:t>
            </a:r>
            <a:r>
              <a:rPr sz="2800" dirty="0">
                <a:cs typeface="Arial MT"/>
              </a:rPr>
              <a:t>features</a:t>
            </a:r>
            <a:r>
              <a:rPr sz="2800" spc="-7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include:</a:t>
            </a:r>
            <a:endParaRPr sz="28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27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25" dirty="0">
                <a:cs typeface="Arial MT"/>
              </a:rPr>
              <a:t>Body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165" dirty="0">
                <a:cs typeface="Arial MT"/>
              </a:rPr>
              <a:t>V</a:t>
            </a:r>
            <a:r>
              <a:rPr sz="2400" spc="-30" dirty="0">
                <a:cs typeface="Arial MT"/>
              </a:rPr>
              <a:t>e</a:t>
            </a:r>
            <a:r>
              <a:rPr sz="2400" spc="-20" dirty="0">
                <a:cs typeface="Arial MT"/>
              </a:rPr>
              <a:t>rt</a:t>
            </a:r>
            <a:r>
              <a:rPr sz="2400" spc="-30" dirty="0">
                <a:cs typeface="Arial MT"/>
              </a:rPr>
              <a:t>eb</a:t>
            </a:r>
            <a:r>
              <a:rPr sz="2400" spc="-20" dirty="0">
                <a:cs typeface="Arial MT"/>
              </a:rPr>
              <a:t>r</a:t>
            </a:r>
            <a:r>
              <a:rPr sz="2400" spc="-30" dirty="0">
                <a:cs typeface="Arial MT"/>
              </a:rPr>
              <a:t>a</a:t>
            </a:r>
            <a:r>
              <a:rPr sz="2400" dirty="0">
                <a:cs typeface="Arial MT"/>
              </a:rPr>
              <a:t>l</a:t>
            </a:r>
            <a:r>
              <a:rPr sz="2400" spc="-229" dirty="0">
                <a:cs typeface="Arial MT"/>
              </a:rPr>
              <a:t> </a:t>
            </a:r>
            <a:r>
              <a:rPr sz="2400" spc="-35" dirty="0">
                <a:cs typeface="Arial MT"/>
              </a:rPr>
              <a:t>A</a:t>
            </a:r>
            <a:r>
              <a:rPr sz="2400" spc="-20" dirty="0">
                <a:cs typeface="Arial MT"/>
              </a:rPr>
              <a:t>r</a:t>
            </a:r>
            <a:r>
              <a:rPr sz="2400" spc="-25" dirty="0">
                <a:cs typeface="Arial MT"/>
              </a:rPr>
              <a:t>c</a:t>
            </a:r>
            <a:r>
              <a:rPr sz="2400" dirty="0">
                <a:cs typeface="Arial MT"/>
              </a:rPr>
              <a:t>h</a:t>
            </a:r>
          </a:p>
          <a:p>
            <a:pPr marL="698500" lvl="1" indent="-343535">
              <a:lnSpc>
                <a:spcPct val="100000"/>
              </a:lnSpc>
              <a:spcBef>
                <a:spcPts val="31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10" dirty="0">
                <a:cs typeface="Arial MT"/>
              </a:rPr>
              <a:t>Transverse</a:t>
            </a:r>
            <a:r>
              <a:rPr sz="2400" spc="-13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Process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Spinous</a:t>
            </a:r>
            <a:r>
              <a:rPr sz="2400" spc="-3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Process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20" dirty="0">
                <a:cs typeface="Arial MT"/>
              </a:rPr>
              <a:t>Pedicle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15" dirty="0">
                <a:cs typeface="Arial MT"/>
              </a:rPr>
              <a:t>Lamina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dirty="0">
                <a:cs typeface="Arial MT"/>
              </a:rPr>
              <a:t>S</a:t>
            </a:r>
            <a:r>
              <a:rPr sz="2400" spc="-10" dirty="0">
                <a:cs typeface="Arial MT"/>
              </a:rPr>
              <a:t>u</a:t>
            </a:r>
            <a:r>
              <a:rPr sz="2400" spc="-5" dirty="0">
                <a:cs typeface="Arial MT"/>
              </a:rPr>
              <a:t>peri</a:t>
            </a:r>
            <a:r>
              <a:rPr sz="2400" spc="-10" dirty="0">
                <a:cs typeface="Arial MT"/>
              </a:rPr>
              <a:t>o</a:t>
            </a:r>
            <a:r>
              <a:rPr sz="2400" dirty="0">
                <a:cs typeface="Arial MT"/>
              </a:rPr>
              <a:t>r</a:t>
            </a:r>
            <a:r>
              <a:rPr sz="2400" spc="5" dirty="0">
                <a:cs typeface="Arial MT"/>
              </a:rPr>
              <a:t> </a:t>
            </a:r>
            <a:r>
              <a:rPr sz="2400" dirty="0">
                <a:cs typeface="Arial MT"/>
              </a:rPr>
              <a:t>&amp;</a:t>
            </a:r>
            <a:r>
              <a:rPr sz="2400" spc="-15" dirty="0">
                <a:cs typeface="Arial MT"/>
              </a:rPr>
              <a:t> </a:t>
            </a:r>
            <a:r>
              <a:rPr sz="2400" dirty="0">
                <a:cs typeface="Arial MT"/>
              </a:rPr>
              <a:t>In</a:t>
            </a:r>
            <a:r>
              <a:rPr sz="2400" spc="5" dirty="0">
                <a:cs typeface="Arial MT"/>
              </a:rPr>
              <a:t>f</a:t>
            </a:r>
            <a:r>
              <a:rPr sz="2400" spc="-5" dirty="0">
                <a:cs typeface="Arial MT"/>
              </a:rPr>
              <a:t>erio</a:t>
            </a:r>
            <a:r>
              <a:rPr sz="2400" dirty="0">
                <a:cs typeface="Arial MT"/>
              </a:rPr>
              <a:t>r</a:t>
            </a:r>
            <a:r>
              <a:rPr sz="2400" spc="-280" dirty="0">
                <a:cs typeface="Arial MT"/>
              </a:rPr>
              <a:t> </a:t>
            </a:r>
            <a:r>
              <a:rPr sz="2400" dirty="0">
                <a:cs typeface="Arial MT"/>
              </a:rPr>
              <a:t>Articul</a:t>
            </a:r>
            <a:r>
              <a:rPr sz="2400" spc="-10" dirty="0">
                <a:cs typeface="Arial MT"/>
              </a:rPr>
              <a:t>a</a:t>
            </a:r>
            <a:r>
              <a:rPr sz="2400" dirty="0">
                <a:cs typeface="Arial MT"/>
              </a:rPr>
              <a:t>r</a:t>
            </a:r>
            <a:r>
              <a:rPr sz="2400" spc="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P</a:t>
            </a:r>
            <a:r>
              <a:rPr sz="2400" dirty="0">
                <a:cs typeface="Arial MT"/>
              </a:rPr>
              <a:t>r</a:t>
            </a:r>
            <a:r>
              <a:rPr sz="2400" spc="-25" dirty="0">
                <a:cs typeface="Arial MT"/>
              </a:rPr>
              <a:t>o</a:t>
            </a:r>
            <a:r>
              <a:rPr sz="2400" spc="-15" dirty="0">
                <a:cs typeface="Arial MT"/>
              </a:rPr>
              <a:t>cesse</a:t>
            </a:r>
            <a:r>
              <a:rPr sz="2400" dirty="0">
                <a:cs typeface="Arial MT"/>
              </a:rPr>
              <a:t>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171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64233"/>
            <a:ext cx="10052050" cy="321280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Cervical</a:t>
            </a:r>
            <a:r>
              <a:rPr sz="2800" spc="-120" dirty="0">
                <a:cs typeface="Arial MT"/>
              </a:rPr>
              <a:t> </a:t>
            </a:r>
            <a:r>
              <a:rPr sz="2800" spc="-30" dirty="0">
                <a:cs typeface="Arial MT"/>
              </a:rPr>
              <a:t>Vertebrae</a:t>
            </a:r>
            <a:endParaRPr sz="2800" dirty="0">
              <a:cs typeface="Arial MT"/>
            </a:endParaRPr>
          </a:p>
          <a:p>
            <a:pPr marL="698500" marR="99695" lvl="1" indent="-342900">
              <a:lnSpc>
                <a:spcPts val="2300"/>
              </a:lnSpc>
              <a:spcBef>
                <a:spcPts val="60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Distinguishable because of </a:t>
            </a:r>
            <a:r>
              <a:rPr sz="2400" dirty="0">
                <a:cs typeface="Arial MT"/>
              </a:rPr>
              <a:t>the </a:t>
            </a:r>
            <a:r>
              <a:rPr sz="2400" i="1" spc="-5" dirty="0">
                <a:cs typeface="Arial"/>
              </a:rPr>
              <a:t>transverse </a:t>
            </a:r>
            <a:r>
              <a:rPr sz="2400" i="1" spc="-15" dirty="0">
                <a:cs typeface="Arial"/>
              </a:rPr>
              <a:t>foramina </a:t>
            </a:r>
            <a:r>
              <a:rPr sz="2400" spc="-5" dirty="0">
                <a:cs typeface="Arial MT"/>
              </a:rPr>
              <a:t>in </a:t>
            </a:r>
            <a:r>
              <a:rPr sz="2400" dirty="0">
                <a:cs typeface="Arial MT"/>
              </a:rPr>
              <a:t>the </a:t>
            </a:r>
            <a:r>
              <a:rPr sz="2400" spc="-5" dirty="0">
                <a:cs typeface="Arial MT"/>
              </a:rPr>
              <a:t>transverse </a:t>
            </a:r>
            <a:r>
              <a:rPr sz="2400" spc="-65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processes. </a:t>
            </a:r>
            <a:r>
              <a:rPr sz="2400" spc="-5" dirty="0">
                <a:cs typeface="Arial MT"/>
              </a:rPr>
              <a:t>The </a:t>
            </a:r>
            <a:r>
              <a:rPr sz="2400" spc="-15" dirty="0">
                <a:cs typeface="Arial MT"/>
              </a:rPr>
              <a:t>transverse </a:t>
            </a:r>
            <a:r>
              <a:rPr sz="2400" spc="-5" dirty="0">
                <a:cs typeface="Arial MT"/>
              </a:rPr>
              <a:t>foramina </a:t>
            </a:r>
            <a:r>
              <a:rPr sz="2400" spc="-10" dirty="0">
                <a:cs typeface="Arial MT"/>
              </a:rPr>
              <a:t>allow </a:t>
            </a:r>
            <a:r>
              <a:rPr sz="2400" spc="-5" dirty="0">
                <a:cs typeface="Arial MT"/>
              </a:rPr>
              <a:t>passage of vertebral </a:t>
            </a:r>
            <a:r>
              <a:rPr sz="240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arteries.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5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Spinous</a:t>
            </a:r>
            <a:r>
              <a:rPr sz="2400" spc="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processes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are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bifid,</a:t>
            </a:r>
            <a:r>
              <a:rPr sz="2400" spc="-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except</a:t>
            </a:r>
            <a:r>
              <a:rPr sz="2400" spc="-15" dirty="0">
                <a:cs typeface="Arial MT"/>
              </a:rPr>
              <a:t> </a:t>
            </a:r>
            <a:r>
              <a:rPr sz="2400" spc="-25" dirty="0">
                <a:cs typeface="Arial MT"/>
              </a:rPr>
              <a:t>C7.</a:t>
            </a:r>
            <a:endParaRPr sz="2400" dirty="0">
              <a:cs typeface="Arial MT"/>
            </a:endParaRPr>
          </a:p>
          <a:p>
            <a:pPr marL="698500" marR="1143000" lvl="1" indent="-342900">
              <a:lnSpc>
                <a:spcPct val="80000"/>
              </a:lnSpc>
              <a:spcBef>
                <a:spcPts val="60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First </a:t>
            </a:r>
            <a:r>
              <a:rPr sz="2400" dirty="0">
                <a:cs typeface="Arial MT"/>
              </a:rPr>
              <a:t>2 cervical </a:t>
            </a:r>
            <a:r>
              <a:rPr sz="2400" spc="-5" dirty="0">
                <a:cs typeface="Arial MT"/>
              </a:rPr>
              <a:t>vertebrae have no </a:t>
            </a:r>
            <a:r>
              <a:rPr sz="2400" spc="-15" dirty="0">
                <a:cs typeface="Arial MT"/>
              </a:rPr>
              <a:t>intervertebral </a:t>
            </a:r>
            <a:r>
              <a:rPr sz="2400" spc="-5" dirty="0">
                <a:cs typeface="Arial MT"/>
              </a:rPr>
              <a:t>disc </a:t>
            </a:r>
            <a:r>
              <a:rPr sz="2400" spc="-10" dirty="0">
                <a:cs typeface="Arial MT"/>
              </a:rPr>
              <a:t>between </a:t>
            </a:r>
            <a:r>
              <a:rPr sz="2400" spc="-65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them.</a:t>
            </a:r>
            <a:endParaRPr sz="2400" dirty="0">
              <a:cs typeface="Arial MT"/>
            </a:endParaRPr>
          </a:p>
          <a:p>
            <a:pPr marL="698500" marR="203835" lvl="1" indent="-342900">
              <a:lnSpc>
                <a:spcPct val="80100"/>
              </a:lnSpc>
              <a:spcBef>
                <a:spcPts val="595"/>
              </a:spcBef>
              <a:buFont typeface="Arial MT"/>
              <a:buChar char="◦"/>
              <a:tabLst>
                <a:tab pos="698500" algn="l"/>
                <a:tab pos="699135" algn="l"/>
                <a:tab pos="2333625" algn="l"/>
              </a:tabLst>
            </a:pPr>
            <a:r>
              <a:rPr sz="2400" i="1" spc="-5" dirty="0">
                <a:cs typeface="Arial"/>
              </a:rPr>
              <a:t>C1</a:t>
            </a:r>
            <a:r>
              <a:rPr sz="2400" i="1" spc="-25" dirty="0">
                <a:cs typeface="Arial"/>
              </a:rPr>
              <a:t> </a:t>
            </a:r>
            <a:r>
              <a:rPr sz="2400" i="1" dirty="0">
                <a:cs typeface="Arial"/>
              </a:rPr>
              <a:t>=</a:t>
            </a:r>
            <a:r>
              <a:rPr sz="2400" i="1" spc="-15" dirty="0">
                <a:cs typeface="Arial"/>
              </a:rPr>
              <a:t> atlas</a:t>
            </a:r>
            <a:r>
              <a:rPr sz="2400" spc="-15" dirty="0">
                <a:cs typeface="Arial MT"/>
              </a:rPr>
              <a:t>:	</a:t>
            </a:r>
            <a:r>
              <a:rPr sz="2400" spc="-5" dirty="0">
                <a:cs typeface="Arial MT"/>
              </a:rPr>
              <a:t>Has no </a:t>
            </a:r>
            <a:r>
              <a:rPr sz="2400" spc="-50" dirty="0">
                <a:cs typeface="Arial MT"/>
              </a:rPr>
              <a:t>body, </a:t>
            </a:r>
            <a:r>
              <a:rPr sz="2400" spc="-5" dirty="0">
                <a:cs typeface="Arial MT"/>
              </a:rPr>
              <a:t>no </a:t>
            </a:r>
            <a:r>
              <a:rPr sz="2400" dirty="0">
                <a:cs typeface="Arial MT"/>
              </a:rPr>
              <a:t>spinous </a:t>
            </a:r>
            <a:r>
              <a:rPr sz="2400" spc="-5" dirty="0">
                <a:cs typeface="Arial MT"/>
              </a:rPr>
              <a:t>process, </a:t>
            </a:r>
            <a:r>
              <a:rPr sz="2400" spc="-10" dirty="0">
                <a:cs typeface="Arial MT"/>
              </a:rPr>
              <a:t>short </a:t>
            </a:r>
            <a:r>
              <a:rPr sz="2400" spc="-5" dirty="0">
                <a:cs typeface="Arial MT"/>
              </a:rPr>
              <a:t>transverse </a:t>
            </a:r>
            <a:r>
              <a:rPr sz="240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process. </a:t>
            </a:r>
            <a:r>
              <a:rPr sz="2400" spc="-5" dirty="0">
                <a:cs typeface="Arial MT"/>
              </a:rPr>
              <a:t>Consists of anterior </a:t>
            </a:r>
            <a:r>
              <a:rPr sz="2400" dirty="0">
                <a:cs typeface="Arial MT"/>
              </a:rPr>
              <a:t>&amp; </a:t>
            </a:r>
            <a:r>
              <a:rPr sz="2400" spc="-5" dirty="0">
                <a:cs typeface="Arial MT"/>
              </a:rPr>
              <a:t>posterior arch and </a:t>
            </a:r>
            <a:r>
              <a:rPr sz="2400" dirty="0">
                <a:cs typeface="Arial MT"/>
              </a:rPr>
              <a:t>two </a:t>
            </a:r>
            <a:r>
              <a:rPr sz="2400" spc="-5" dirty="0">
                <a:cs typeface="Arial MT"/>
              </a:rPr>
              <a:t>large </a:t>
            </a:r>
            <a:r>
              <a:rPr sz="2400" spc="-10" dirty="0">
                <a:cs typeface="Arial MT"/>
              </a:rPr>
              <a:t>articular </a:t>
            </a:r>
            <a:r>
              <a:rPr sz="2400" spc="-655" dirty="0">
                <a:cs typeface="Arial MT"/>
              </a:rPr>
              <a:t> </a:t>
            </a:r>
            <a:r>
              <a:rPr sz="2400" i="1" spc="-15" dirty="0">
                <a:cs typeface="Arial"/>
              </a:rPr>
              <a:t>lateral</a:t>
            </a:r>
            <a:r>
              <a:rPr sz="2400" i="1" spc="-10" dirty="0">
                <a:cs typeface="Arial"/>
              </a:rPr>
              <a:t> </a:t>
            </a:r>
            <a:r>
              <a:rPr sz="2400" i="1" spc="-15" dirty="0">
                <a:cs typeface="Arial"/>
              </a:rPr>
              <a:t>masses</a:t>
            </a:r>
            <a:r>
              <a:rPr sz="2400" spc="-15" dirty="0">
                <a:cs typeface="Arial MT"/>
              </a:rPr>
              <a:t>.</a:t>
            </a:r>
            <a:endParaRPr sz="2400" dirty="0">
              <a:cs typeface="Arial MT"/>
            </a:endParaRPr>
          </a:p>
          <a:p>
            <a:pPr marL="698500" marR="5080" lvl="1" indent="-342900">
              <a:lnSpc>
                <a:spcPct val="80000"/>
              </a:lnSpc>
              <a:spcBef>
                <a:spcPts val="600"/>
              </a:spcBef>
              <a:buFont typeface="Arial MT"/>
              <a:buChar char="◦"/>
              <a:tabLst>
                <a:tab pos="698500" algn="l"/>
                <a:tab pos="699135" algn="l"/>
                <a:tab pos="2231390" algn="l"/>
              </a:tabLst>
            </a:pPr>
            <a:r>
              <a:rPr sz="2400" i="1" spc="-5" dirty="0">
                <a:cs typeface="Arial"/>
              </a:rPr>
              <a:t>C2</a:t>
            </a:r>
            <a:r>
              <a:rPr sz="2400" i="1" spc="-10" dirty="0">
                <a:cs typeface="Arial"/>
              </a:rPr>
              <a:t> </a:t>
            </a:r>
            <a:r>
              <a:rPr sz="2400" i="1" dirty="0">
                <a:cs typeface="Arial"/>
              </a:rPr>
              <a:t>= </a:t>
            </a:r>
            <a:r>
              <a:rPr sz="2400" i="1" spc="-25" dirty="0">
                <a:cs typeface="Arial"/>
              </a:rPr>
              <a:t>axis</a:t>
            </a:r>
            <a:r>
              <a:rPr sz="2400" spc="-25" dirty="0">
                <a:cs typeface="Arial MT"/>
              </a:rPr>
              <a:t>:	</a:t>
            </a:r>
            <a:r>
              <a:rPr sz="2400" spc="-5" dirty="0">
                <a:cs typeface="Arial MT"/>
              </a:rPr>
              <a:t>Has </a:t>
            </a:r>
            <a:r>
              <a:rPr sz="2400" dirty="0">
                <a:cs typeface="Arial MT"/>
              </a:rPr>
              <a:t>the </a:t>
            </a:r>
            <a:r>
              <a:rPr sz="2400" spc="-5" dirty="0">
                <a:cs typeface="Arial MT"/>
              </a:rPr>
              <a:t>dens </a:t>
            </a:r>
            <a:r>
              <a:rPr sz="2400" dirty="0">
                <a:cs typeface="Arial MT"/>
              </a:rPr>
              <a:t>(or </a:t>
            </a:r>
            <a:r>
              <a:rPr sz="2400" spc="-5" dirty="0">
                <a:cs typeface="Arial MT"/>
              </a:rPr>
              <a:t>odontoid process) </a:t>
            </a:r>
            <a:r>
              <a:rPr sz="2400" spc="-20" dirty="0">
                <a:cs typeface="Arial MT"/>
              </a:rPr>
              <a:t>that </a:t>
            </a:r>
            <a:r>
              <a:rPr sz="2400" spc="-5" dirty="0">
                <a:cs typeface="Arial MT"/>
              </a:rPr>
              <a:t>acts as </a:t>
            </a:r>
            <a:r>
              <a:rPr sz="2400" dirty="0">
                <a:cs typeface="Arial MT"/>
              </a:rPr>
              <a:t>a </a:t>
            </a:r>
            <a:r>
              <a:rPr sz="2400" spc="-5" dirty="0">
                <a:cs typeface="Arial MT"/>
              </a:rPr>
              <a:t>pivot </a:t>
            </a:r>
            <a:r>
              <a:rPr sz="2400" dirty="0">
                <a:cs typeface="Arial MT"/>
              </a:rPr>
              <a:t>for </a:t>
            </a:r>
            <a:r>
              <a:rPr sz="2400" spc="-6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rotation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of </a:t>
            </a:r>
            <a:r>
              <a:rPr sz="2400" dirty="0">
                <a:cs typeface="Arial MT"/>
              </a:rPr>
              <a:t>the</a:t>
            </a:r>
            <a:r>
              <a:rPr sz="2400" spc="-2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head.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856984" cy="110350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5205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  <a:p>
            <a:pPr marL="2308225">
              <a:lnSpc>
                <a:spcPts val="3285"/>
              </a:lnSpc>
            </a:pPr>
            <a:r>
              <a:rPr sz="2800" spc="-5" dirty="0">
                <a:solidFill>
                  <a:srgbClr val="949494"/>
                </a:solidFill>
                <a:latin typeface="+mn-lt"/>
                <a:cs typeface="Arial MT"/>
              </a:rPr>
              <a:t>C1</a:t>
            </a:r>
            <a:r>
              <a:rPr sz="2800" spc="-40" dirty="0">
                <a:solidFill>
                  <a:srgbClr val="949494"/>
                </a:solidFill>
                <a:latin typeface="+mn-lt"/>
                <a:cs typeface="Arial MT"/>
              </a:rPr>
              <a:t> </a:t>
            </a:r>
            <a:r>
              <a:rPr sz="2800" spc="-5" dirty="0">
                <a:solidFill>
                  <a:srgbClr val="949494"/>
                </a:solidFill>
                <a:latin typeface="+mn-lt"/>
                <a:cs typeface="Arial MT"/>
              </a:rPr>
              <a:t>=</a:t>
            </a:r>
            <a:r>
              <a:rPr sz="2800" spc="-65" dirty="0">
                <a:solidFill>
                  <a:srgbClr val="949494"/>
                </a:solidFill>
                <a:latin typeface="+mn-lt"/>
                <a:cs typeface="Arial MT"/>
              </a:rPr>
              <a:t> </a:t>
            </a:r>
            <a:r>
              <a:rPr sz="2800" spc="-20" dirty="0">
                <a:solidFill>
                  <a:srgbClr val="949494"/>
                </a:solidFill>
                <a:latin typeface="+mn-lt"/>
                <a:cs typeface="Arial MT"/>
              </a:rPr>
              <a:t>atlas</a:t>
            </a:r>
            <a:endParaRPr sz="2800" dirty="0">
              <a:latin typeface="+mn-l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54697" y="1268933"/>
            <a:ext cx="15036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949494"/>
                </a:solidFill>
                <a:cs typeface="Arial MT"/>
              </a:rPr>
              <a:t>C2</a:t>
            </a:r>
            <a:r>
              <a:rPr sz="2800" spc="-50" dirty="0">
                <a:solidFill>
                  <a:srgbClr val="949494"/>
                </a:solidFill>
                <a:cs typeface="Arial MT"/>
              </a:rPr>
              <a:t> </a:t>
            </a:r>
            <a:r>
              <a:rPr sz="2800" spc="-5" dirty="0">
                <a:solidFill>
                  <a:srgbClr val="949494"/>
                </a:solidFill>
                <a:cs typeface="Arial MT"/>
              </a:rPr>
              <a:t>=</a:t>
            </a:r>
            <a:r>
              <a:rPr sz="2800" spc="-75" dirty="0">
                <a:solidFill>
                  <a:srgbClr val="949494"/>
                </a:solidFill>
                <a:cs typeface="Arial MT"/>
              </a:rPr>
              <a:t> </a:t>
            </a:r>
            <a:r>
              <a:rPr sz="2800" spc="-20" dirty="0">
                <a:solidFill>
                  <a:srgbClr val="949494"/>
                </a:solidFill>
                <a:cs typeface="Arial MT"/>
              </a:rPr>
              <a:t>axis</a:t>
            </a:r>
            <a:endParaRPr sz="2800"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88008" y="2020823"/>
            <a:ext cx="4508500" cy="3488690"/>
            <a:chOff x="1588008" y="2020823"/>
            <a:chExt cx="4508500" cy="348869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88008" y="2020823"/>
              <a:ext cx="4507992" cy="348843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839212" y="2063495"/>
              <a:ext cx="1116965" cy="184785"/>
            </a:xfrm>
            <a:custGeom>
              <a:avLst/>
              <a:gdLst/>
              <a:ahLst/>
              <a:cxnLst/>
              <a:rect l="l" t="t" r="r" b="b"/>
              <a:pathLst>
                <a:path w="1116964" h="184785">
                  <a:moveTo>
                    <a:pt x="1116965" y="39624"/>
                  </a:moveTo>
                  <a:lnTo>
                    <a:pt x="1114209" y="39624"/>
                  </a:lnTo>
                  <a:lnTo>
                    <a:pt x="1114209" y="38354"/>
                  </a:lnTo>
                  <a:lnTo>
                    <a:pt x="1109345" y="38354"/>
                  </a:lnTo>
                  <a:lnTo>
                    <a:pt x="1082408" y="38354"/>
                  </a:lnTo>
                  <a:lnTo>
                    <a:pt x="1062926" y="38354"/>
                  </a:lnTo>
                  <a:lnTo>
                    <a:pt x="1023366" y="36322"/>
                  </a:lnTo>
                  <a:lnTo>
                    <a:pt x="1021080" y="36182"/>
                  </a:lnTo>
                  <a:lnTo>
                    <a:pt x="1021080" y="38989"/>
                  </a:lnTo>
                  <a:lnTo>
                    <a:pt x="1021080" y="39624"/>
                  </a:lnTo>
                  <a:lnTo>
                    <a:pt x="1019048" y="39624"/>
                  </a:lnTo>
                  <a:lnTo>
                    <a:pt x="1019048" y="39243"/>
                  </a:lnTo>
                  <a:lnTo>
                    <a:pt x="1021080" y="38989"/>
                  </a:lnTo>
                  <a:lnTo>
                    <a:pt x="1021080" y="36182"/>
                  </a:lnTo>
                  <a:lnTo>
                    <a:pt x="984377" y="33782"/>
                  </a:lnTo>
                  <a:lnTo>
                    <a:pt x="969645" y="32385"/>
                  </a:lnTo>
                  <a:lnTo>
                    <a:pt x="948817" y="30988"/>
                  </a:lnTo>
                  <a:lnTo>
                    <a:pt x="937641" y="30607"/>
                  </a:lnTo>
                  <a:lnTo>
                    <a:pt x="912114" y="29210"/>
                  </a:lnTo>
                  <a:lnTo>
                    <a:pt x="900557" y="28829"/>
                  </a:lnTo>
                  <a:lnTo>
                    <a:pt x="890143" y="28067"/>
                  </a:lnTo>
                  <a:lnTo>
                    <a:pt x="879729" y="27686"/>
                  </a:lnTo>
                  <a:lnTo>
                    <a:pt x="867791" y="26670"/>
                  </a:lnTo>
                  <a:lnTo>
                    <a:pt x="852297" y="26289"/>
                  </a:lnTo>
                  <a:lnTo>
                    <a:pt x="833628" y="25146"/>
                  </a:lnTo>
                  <a:lnTo>
                    <a:pt x="811657" y="25196"/>
                  </a:lnTo>
                  <a:lnTo>
                    <a:pt x="791845" y="24511"/>
                  </a:lnTo>
                  <a:lnTo>
                    <a:pt x="771652" y="24561"/>
                  </a:lnTo>
                  <a:lnTo>
                    <a:pt x="771652" y="24384"/>
                  </a:lnTo>
                  <a:lnTo>
                    <a:pt x="753999" y="24384"/>
                  </a:lnTo>
                  <a:lnTo>
                    <a:pt x="753999" y="24130"/>
                  </a:lnTo>
                  <a:lnTo>
                    <a:pt x="719836" y="24130"/>
                  </a:lnTo>
                  <a:lnTo>
                    <a:pt x="719836" y="24511"/>
                  </a:lnTo>
                  <a:lnTo>
                    <a:pt x="699643" y="24561"/>
                  </a:lnTo>
                  <a:lnTo>
                    <a:pt x="719836" y="24511"/>
                  </a:lnTo>
                  <a:lnTo>
                    <a:pt x="719836" y="24130"/>
                  </a:lnTo>
                  <a:lnTo>
                    <a:pt x="681990" y="24130"/>
                  </a:lnTo>
                  <a:lnTo>
                    <a:pt x="681990" y="24384"/>
                  </a:lnTo>
                  <a:lnTo>
                    <a:pt x="630555" y="24384"/>
                  </a:lnTo>
                  <a:lnTo>
                    <a:pt x="630555" y="24511"/>
                  </a:lnTo>
                  <a:lnTo>
                    <a:pt x="617093" y="24384"/>
                  </a:lnTo>
                  <a:lnTo>
                    <a:pt x="606044" y="24130"/>
                  </a:lnTo>
                  <a:lnTo>
                    <a:pt x="581279" y="24180"/>
                  </a:lnTo>
                  <a:lnTo>
                    <a:pt x="581279" y="24384"/>
                  </a:lnTo>
                  <a:lnTo>
                    <a:pt x="573189" y="24384"/>
                  </a:lnTo>
                  <a:lnTo>
                    <a:pt x="573189" y="23114"/>
                  </a:lnTo>
                  <a:lnTo>
                    <a:pt x="538213" y="23114"/>
                  </a:lnTo>
                  <a:lnTo>
                    <a:pt x="538213" y="21844"/>
                  </a:lnTo>
                  <a:lnTo>
                    <a:pt x="509778" y="21844"/>
                  </a:lnTo>
                  <a:lnTo>
                    <a:pt x="509778" y="20574"/>
                  </a:lnTo>
                  <a:lnTo>
                    <a:pt x="467309" y="20574"/>
                  </a:lnTo>
                  <a:lnTo>
                    <a:pt x="467309" y="19304"/>
                  </a:lnTo>
                  <a:lnTo>
                    <a:pt x="463791" y="19304"/>
                  </a:lnTo>
                  <a:lnTo>
                    <a:pt x="463791" y="19862"/>
                  </a:lnTo>
                  <a:lnTo>
                    <a:pt x="452882" y="19862"/>
                  </a:lnTo>
                  <a:lnTo>
                    <a:pt x="452882" y="19304"/>
                  </a:lnTo>
                  <a:lnTo>
                    <a:pt x="448246" y="19304"/>
                  </a:lnTo>
                  <a:lnTo>
                    <a:pt x="442455" y="18669"/>
                  </a:lnTo>
                  <a:lnTo>
                    <a:pt x="421259" y="18034"/>
                  </a:lnTo>
                  <a:lnTo>
                    <a:pt x="409321" y="17272"/>
                  </a:lnTo>
                  <a:lnTo>
                    <a:pt x="391795" y="16789"/>
                  </a:lnTo>
                  <a:lnTo>
                    <a:pt x="391795" y="19812"/>
                  </a:lnTo>
                  <a:lnTo>
                    <a:pt x="381000" y="19862"/>
                  </a:lnTo>
                  <a:lnTo>
                    <a:pt x="391795" y="19812"/>
                  </a:lnTo>
                  <a:lnTo>
                    <a:pt x="391795" y="16789"/>
                  </a:lnTo>
                  <a:lnTo>
                    <a:pt x="372999" y="16256"/>
                  </a:lnTo>
                  <a:lnTo>
                    <a:pt x="350012" y="15113"/>
                  </a:lnTo>
                  <a:lnTo>
                    <a:pt x="330200" y="13716"/>
                  </a:lnTo>
                  <a:lnTo>
                    <a:pt x="307467" y="12573"/>
                  </a:lnTo>
                  <a:lnTo>
                    <a:pt x="289179" y="11176"/>
                  </a:lnTo>
                  <a:lnTo>
                    <a:pt x="244856" y="9017"/>
                  </a:lnTo>
                  <a:lnTo>
                    <a:pt x="171450" y="3302"/>
                  </a:lnTo>
                  <a:lnTo>
                    <a:pt x="148082" y="1143"/>
                  </a:lnTo>
                  <a:lnTo>
                    <a:pt x="127127" y="381"/>
                  </a:lnTo>
                  <a:lnTo>
                    <a:pt x="108077" y="0"/>
                  </a:lnTo>
                  <a:lnTo>
                    <a:pt x="36068" y="0"/>
                  </a:lnTo>
                  <a:lnTo>
                    <a:pt x="0" y="50"/>
                  </a:lnTo>
                  <a:lnTo>
                    <a:pt x="0" y="144272"/>
                  </a:lnTo>
                  <a:lnTo>
                    <a:pt x="36068" y="144272"/>
                  </a:lnTo>
                  <a:lnTo>
                    <a:pt x="76073" y="145288"/>
                  </a:lnTo>
                  <a:lnTo>
                    <a:pt x="99441" y="147447"/>
                  </a:lnTo>
                  <a:lnTo>
                    <a:pt x="172847" y="153289"/>
                  </a:lnTo>
                  <a:lnTo>
                    <a:pt x="217170" y="155448"/>
                  </a:lnTo>
                  <a:lnTo>
                    <a:pt x="235458" y="156845"/>
                  </a:lnTo>
                  <a:lnTo>
                    <a:pt x="258191" y="157988"/>
                  </a:lnTo>
                  <a:lnTo>
                    <a:pt x="278003" y="159385"/>
                  </a:lnTo>
                  <a:lnTo>
                    <a:pt x="320040" y="161163"/>
                  </a:lnTo>
                  <a:lnTo>
                    <a:pt x="337439" y="161544"/>
                  </a:lnTo>
                  <a:lnTo>
                    <a:pt x="349250" y="162306"/>
                  </a:lnTo>
                  <a:lnTo>
                    <a:pt x="370459" y="162941"/>
                  </a:lnTo>
                  <a:lnTo>
                    <a:pt x="381000" y="164084"/>
                  </a:lnTo>
                  <a:lnTo>
                    <a:pt x="391795" y="164084"/>
                  </a:lnTo>
                  <a:lnTo>
                    <a:pt x="409333" y="164084"/>
                  </a:lnTo>
                  <a:lnTo>
                    <a:pt x="409333" y="165354"/>
                  </a:lnTo>
                  <a:lnTo>
                    <a:pt x="448373" y="165354"/>
                  </a:lnTo>
                  <a:lnTo>
                    <a:pt x="448373" y="166624"/>
                  </a:lnTo>
                  <a:lnTo>
                    <a:pt x="485013" y="166624"/>
                  </a:lnTo>
                  <a:lnTo>
                    <a:pt x="485013" y="167894"/>
                  </a:lnTo>
                  <a:lnTo>
                    <a:pt x="509143" y="167894"/>
                  </a:lnTo>
                  <a:lnTo>
                    <a:pt x="509143" y="168402"/>
                  </a:lnTo>
                  <a:lnTo>
                    <a:pt x="533908" y="168402"/>
                  </a:lnTo>
                  <a:lnTo>
                    <a:pt x="533908" y="167894"/>
                  </a:lnTo>
                  <a:lnTo>
                    <a:pt x="542112" y="167894"/>
                  </a:lnTo>
                  <a:lnTo>
                    <a:pt x="542112" y="169164"/>
                  </a:lnTo>
                  <a:lnTo>
                    <a:pt x="558546" y="169164"/>
                  </a:lnTo>
                  <a:lnTo>
                    <a:pt x="630555" y="169164"/>
                  </a:lnTo>
                  <a:lnTo>
                    <a:pt x="689483" y="169164"/>
                  </a:lnTo>
                  <a:lnTo>
                    <a:pt x="689483" y="168529"/>
                  </a:lnTo>
                  <a:lnTo>
                    <a:pt x="689483" y="168402"/>
                  </a:lnTo>
                  <a:lnTo>
                    <a:pt x="698246" y="168402"/>
                  </a:lnTo>
                  <a:lnTo>
                    <a:pt x="689483" y="168529"/>
                  </a:lnTo>
                  <a:lnTo>
                    <a:pt x="699643" y="168783"/>
                  </a:lnTo>
                  <a:lnTo>
                    <a:pt x="719836" y="168783"/>
                  </a:lnTo>
                  <a:lnTo>
                    <a:pt x="719836" y="169164"/>
                  </a:lnTo>
                  <a:lnTo>
                    <a:pt x="739648" y="169164"/>
                  </a:lnTo>
                  <a:lnTo>
                    <a:pt x="761619" y="169164"/>
                  </a:lnTo>
                  <a:lnTo>
                    <a:pt x="761619" y="169418"/>
                  </a:lnTo>
                  <a:lnTo>
                    <a:pt x="780288" y="170561"/>
                  </a:lnTo>
                  <a:lnTo>
                    <a:pt x="795782" y="170942"/>
                  </a:lnTo>
                  <a:lnTo>
                    <a:pt x="807720" y="171958"/>
                  </a:lnTo>
                  <a:lnTo>
                    <a:pt x="818134" y="172339"/>
                  </a:lnTo>
                  <a:lnTo>
                    <a:pt x="828548" y="173101"/>
                  </a:lnTo>
                  <a:lnTo>
                    <a:pt x="840105" y="173355"/>
                  </a:lnTo>
                  <a:lnTo>
                    <a:pt x="865632" y="174879"/>
                  </a:lnTo>
                  <a:lnTo>
                    <a:pt x="876808" y="175260"/>
                  </a:lnTo>
                  <a:lnTo>
                    <a:pt x="897636" y="176657"/>
                  </a:lnTo>
                  <a:lnTo>
                    <a:pt x="912368" y="178054"/>
                  </a:lnTo>
                  <a:lnTo>
                    <a:pt x="951357" y="180594"/>
                  </a:lnTo>
                  <a:lnTo>
                    <a:pt x="993394" y="182753"/>
                  </a:lnTo>
                  <a:lnTo>
                    <a:pt x="1019048" y="183515"/>
                  </a:lnTo>
                  <a:lnTo>
                    <a:pt x="1019048" y="183134"/>
                  </a:lnTo>
                  <a:lnTo>
                    <a:pt x="1037336" y="183134"/>
                  </a:lnTo>
                  <a:lnTo>
                    <a:pt x="1044397" y="183134"/>
                  </a:lnTo>
                  <a:lnTo>
                    <a:pt x="1044397" y="184404"/>
                  </a:lnTo>
                  <a:lnTo>
                    <a:pt x="1116965" y="184404"/>
                  </a:lnTo>
                  <a:lnTo>
                    <a:pt x="1116965" y="183134"/>
                  </a:lnTo>
                  <a:lnTo>
                    <a:pt x="1116965" y="39624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94559" y="3028187"/>
              <a:ext cx="2351532" cy="147523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758440" y="5210555"/>
              <a:ext cx="853440" cy="172720"/>
            </a:xfrm>
            <a:custGeom>
              <a:avLst/>
              <a:gdLst/>
              <a:ahLst/>
              <a:cxnLst/>
              <a:rect l="l" t="t" r="r" b="b"/>
              <a:pathLst>
                <a:path w="853439" h="172720">
                  <a:moveTo>
                    <a:pt x="341249" y="28194"/>
                  </a:moveTo>
                  <a:lnTo>
                    <a:pt x="275971" y="26035"/>
                  </a:lnTo>
                  <a:lnTo>
                    <a:pt x="216281" y="19558"/>
                  </a:lnTo>
                  <a:lnTo>
                    <a:pt x="160655" y="10922"/>
                  </a:lnTo>
                  <a:lnTo>
                    <a:pt x="137287" y="8001"/>
                  </a:lnTo>
                  <a:lnTo>
                    <a:pt x="114935" y="4064"/>
                  </a:lnTo>
                  <a:lnTo>
                    <a:pt x="72136" y="0"/>
                  </a:lnTo>
                  <a:lnTo>
                    <a:pt x="0" y="0"/>
                  </a:lnTo>
                  <a:lnTo>
                    <a:pt x="0" y="144145"/>
                  </a:lnTo>
                  <a:lnTo>
                    <a:pt x="42799" y="148209"/>
                  </a:lnTo>
                  <a:lnTo>
                    <a:pt x="65278" y="152146"/>
                  </a:lnTo>
                  <a:lnTo>
                    <a:pt x="88646" y="154940"/>
                  </a:lnTo>
                  <a:lnTo>
                    <a:pt x="114935" y="159258"/>
                  </a:lnTo>
                  <a:lnTo>
                    <a:pt x="144145" y="163576"/>
                  </a:lnTo>
                  <a:lnTo>
                    <a:pt x="175006" y="167640"/>
                  </a:lnTo>
                  <a:lnTo>
                    <a:pt x="203962" y="170053"/>
                  </a:lnTo>
                  <a:lnTo>
                    <a:pt x="237871" y="171958"/>
                  </a:lnTo>
                  <a:lnTo>
                    <a:pt x="269113" y="172212"/>
                  </a:lnTo>
                  <a:lnTo>
                    <a:pt x="341185" y="172212"/>
                  </a:lnTo>
                  <a:lnTo>
                    <a:pt x="341185" y="28232"/>
                  </a:lnTo>
                  <a:lnTo>
                    <a:pt x="269113" y="28232"/>
                  </a:lnTo>
                  <a:lnTo>
                    <a:pt x="341249" y="28194"/>
                  </a:lnTo>
                  <a:close/>
                </a:path>
                <a:path w="853439" h="172720">
                  <a:moveTo>
                    <a:pt x="852932" y="159004"/>
                  </a:moveTo>
                  <a:lnTo>
                    <a:pt x="827659" y="158623"/>
                  </a:lnTo>
                  <a:lnTo>
                    <a:pt x="827659" y="14478"/>
                  </a:lnTo>
                  <a:lnTo>
                    <a:pt x="807466" y="14478"/>
                  </a:lnTo>
                  <a:lnTo>
                    <a:pt x="761746" y="15240"/>
                  </a:lnTo>
                  <a:lnTo>
                    <a:pt x="682117" y="17399"/>
                  </a:lnTo>
                  <a:lnTo>
                    <a:pt x="636778" y="19177"/>
                  </a:lnTo>
                  <a:lnTo>
                    <a:pt x="617601" y="20574"/>
                  </a:lnTo>
                  <a:lnTo>
                    <a:pt x="603504" y="21348"/>
                  </a:lnTo>
                  <a:lnTo>
                    <a:pt x="588772" y="22733"/>
                  </a:lnTo>
                  <a:lnTo>
                    <a:pt x="558546" y="24892"/>
                  </a:lnTo>
                  <a:lnTo>
                    <a:pt x="517398" y="27051"/>
                  </a:lnTo>
                  <a:lnTo>
                    <a:pt x="493268" y="27051"/>
                  </a:lnTo>
                  <a:lnTo>
                    <a:pt x="469265" y="27432"/>
                  </a:lnTo>
                  <a:lnTo>
                    <a:pt x="397383" y="27432"/>
                  </a:lnTo>
                  <a:lnTo>
                    <a:pt x="370459" y="28194"/>
                  </a:lnTo>
                  <a:lnTo>
                    <a:pt x="341249" y="28194"/>
                  </a:lnTo>
                  <a:lnTo>
                    <a:pt x="341249" y="172212"/>
                  </a:lnTo>
                  <a:lnTo>
                    <a:pt x="442468" y="172212"/>
                  </a:lnTo>
                  <a:lnTo>
                    <a:pt x="469519" y="171577"/>
                  </a:lnTo>
                  <a:lnTo>
                    <a:pt x="541147" y="171577"/>
                  </a:lnTo>
                  <a:lnTo>
                    <a:pt x="565264" y="171196"/>
                  </a:lnTo>
                  <a:lnTo>
                    <a:pt x="589407" y="171196"/>
                  </a:lnTo>
                  <a:lnTo>
                    <a:pt x="630555" y="169037"/>
                  </a:lnTo>
                  <a:lnTo>
                    <a:pt x="660908" y="166878"/>
                  </a:lnTo>
                  <a:lnTo>
                    <a:pt x="675640" y="165481"/>
                  </a:lnTo>
                  <a:lnTo>
                    <a:pt x="689610" y="164719"/>
                  </a:lnTo>
                  <a:lnTo>
                    <a:pt x="708787" y="163322"/>
                  </a:lnTo>
                  <a:lnTo>
                    <a:pt x="754253" y="161417"/>
                  </a:lnTo>
                  <a:lnTo>
                    <a:pt x="833755" y="159258"/>
                  </a:lnTo>
                  <a:lnTo>
                    <a:pt x="852932" y="159004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86099" y="5224779"/>
              <a:ext cx="305565" cy="14655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109083" y="2838322"/>
              <a:ext cx="573405" cy="174625"/>
            </a:xfrm>
            <a:custGeom>
              <a:avLst/>
              <a:gdLst/>
              <a:ahLst/>
              <a:cxnLst/>
              <a:rect l="l" t="t" r="r" b="b"/>
              <a:pathLst>
                <a:path w="573404" h="174625">
                  <a:moveTo>
                    <a:pt x="40004" y="0"/>
                  </a:moveTo>
                  <a:lnTo>
                    <a:pt x="0" y="0"/>
                  </a:lnTo>
                  <a:lnTo>
                    <a:pt x="0" y="143255"/>
                  </a:lnTo>
                  <a:lnTo>
                    <a:pt x="19430" y="144017"/>
                  </a:lnTo>
                  <a:lnTo>
                    <a:pt x="40004" y="144399"/>
                  </a:lnTo>
                  <a:lnTo>
                    <a:pt x="85725" y="145796"/>
                  </a:lnTo>
                  <a:lnTo>
                    <a:pt x="150494" y="149098"/>
                  </a:lnTo>
                  <a:lnTo>
                    <a:pt x="170687" y="150494"/>
                  </a:lnTo>
                  <a:lnTo>
                    <a:pt x="202056" y="152273"/>
                  </a:lnTo>
                  <a:lnTo>
                    <a:pt x="227964" y="153415"/>
                  </a:lnTo>
                  <a:lnTo>
                    <a:pt x="249554" y="153797"/>
                  </a:lnTo>
                  <a:lnTo>
                    <a:pt x="270382" y="154431"/>
                  </a:lnTo>
                  <a:lnTo>
                    <a:pt x="328802" y="157352"/>
                  </a:lnTo>
                  <a:lnTo>
                    <a:pt x="348614" y="158750"/>
                  </a:lnTo>
                  <a:lnTo>
                    <a:pt x="368807" y="160527"/>
                  </a:lnTo>
                  <a:lnTo>
                    <a:pt x="391540" y="161925"/>
                  </a:lnTo>
                  <a:lnTo>
                    <a:pt x="435355" y="165480"/>
                  </a:lnTo>
                  <a:lnTo>
                    <a:pt x="455549" y="167639"/>
                  </a:lnTo>
                  <a:lnTo>
                    <a:pt x="517525" y="172338"/>
                  </a:lnTo>
                  <a:lnTo>
                    <a:pt x="537590" y="173481"/>
                  </a:lnTo>
                  <a:lnTo>
                    <a:pt x="572896" y="174498"/>
                  </a:lnTo>
                  <a:lnTo>
                    <a:pt x="572896" y="143255"/>
                  </a:lnTo>
                  <a:lnTo>
                    <a:pt x="40004" y="143255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81979" y="2853943"/>
              <a:ext cx="256667" cy="15887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97958" y="2834639"/>
              <a:ext cx="183137" cy="14693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181092" y="2838322"/>
              <a:ext cx="548640" cy="143510"/>
            </a:xfrm>
            <a:custGeom>
              <a:avLst/>
              <a:gdLst/>
              <a:ahLst/>
              <a:cxnLst/>
              <a:rect l="l" t="t" r="r" b="b"/>
              <a:pathLst>
                <a:path w="548639" h="143510">
                  <a:moveTo>
                    <a:pt x="0" y="0"/>
                  </a:moveTo>
                  <a:lnTo>
                    <a:pt x="0" y="143255"/>
                  </a:lnTo>
                  <a:lnTo>
                    <a:pt x="500888" y="143255"/>
                  </a:lnTo>
                  <a:lnTo>
                    <a:pt x="500888" y="31114"/>
                  </a:lnTo>
                  <a:lnTo>
                    <a:pt x="520319" y="31114"/>
                  </a:lnTo>
                  <a:lnTo>
                    <a:pt x="548513" y="30479"/>
                  </a:lnTo>
                  <a:lnTo>
                    <a:pt x="537591" y="30099"/>
                  </a:lnTo>
                  <a:lnTo>
                    <a:pt x="517525" y="28955"/>
                  </a:lnTo>
                  <a:lnTo>
                    <a:pt x="455549" y="24256"/>
                  </a:lnTo>
                  <a:lnTo>
                    <a:pt x="435356" y="22098"/>
                  </a:lnTo>
                  <a:lnTo>
                    <a:pt x="391413" y="18541"/>
                  </a:lnTo>
                  <a:lnTo>
                    <a:pt x="368808" y="17144"/>
                  </a:lnTo>
                  <a:lnTo>
                    <a:pt x="348615" y="15239"/>
                  </a:lnTo>
                  <a:lnTo>
                    <a:pt x="328803" y="13842"/>
                  </a:lnTo>
                  <a:lnTo>
                    <a:pt x="270510" y="11049"/>
                  </a:lnTo>
                  <a:lnTo>
                    <a:pt x="249682" y="10413"/>
                  </a:lnTo>
                  <a:lnTo>
                    <a:pt x="227965" y="10032"/>
                  </a:lnTo>
                  <a:lnTo>
                    <a:pt x="201930" y="8889"/>
                  </a:lnTo>
                  <a:lnTo>
                    <a:pt x="170687" y="7112"/>
                  </a:lnTo>
                  <a:lnTo>
                    <a:pt x="150495" y="5714"/>
                  </a:lnTo>
                  <a:lnTo>
                    <a:pt x="85725" y="2412"/>
                  </a:lnTo>
                  <a:lnTo>
                    <a:pt x="40005" y="1015"/>
                  </a:lnTo>
                  <a:lnTo>
                    <a:pt x="19431" y="6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98136" y="2834639"/>
              <a:ext cx="139318" cy="144779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6295644" y="2336292"/>
            <a:ext cx="4372610" cy="2929255"/>
            <a:chOff x="6295644" y="2336292"/>
            <a:chExt cx="4372610" cy="2929255"/>
          </a:xfrm>
        </p:grpSpPr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95644" y="2336292"/>
              <a:ext cx="4372356" cy="292912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586216" y="2497886"/>
              <a:ext cx="504316" cy="16593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264908" y="2356104"/>
              <a:ext cx="807720" cy="145237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7314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28800" y="1772411"/>
            <a:ext cx="8923020" cy="4695825"/>
            <a:chOff x="1828800" y="1772411"/>
            <a:chExt cx="8923020" cy="46958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28800" y="1772411"/>
              <a:ext cx="8923019" cy="469544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999220" y="2894075"/>
              <a:ext cx="1182370" cy="172720"/>
            </a:xfrm>
            <a:custGeom>
              <a:avLst/>
              <a:gdLst/>
              <a:ahLst/>
              <a:cxnLst/>
              <a:rect l="l" t="t" r="r" b="b"/>
              <a:pathLst>
                <a:path w="1182370" h="172719">
                  <a:moveTo>
                    <a:pt x="1181862" y="145161"/>
                  </a:moveTo>
                  <a:lnTo>
                    <a:pt x="1173099" y="144145"/>
                  </a:lnTo>
                  <a:lnTo>
                    <a:pt x="1173099" y="0"/>
                  </a:lnTo>
                  <a:lnTo>
                    <a:pt x="1123696" y="0"/>
                  </a:lnTo>
                  <a:lnTo>
                    <a:pt x="1106043" y="1270"/>
                  </a:lnTo>
                  <a:lnTo>
                    <a:pt x="1069975" y="1270"/>
                  </a:lnTo>
                  <a:lnTo>
                    <a:pt x="1054862" y="2540"/>
                  </a:lnTo>
                  <a:lnTo>
                    <a:pt x="998347" y="2540"/>
                  </a:lnTo>
                  <a:lnTo>
                    <a:pt x="983996" y="3810"/>
                  </a:lnTo>
                  <a:lnTo>
                    <a:pt x="968121" y="3810"/>
                  </a:lnTo>
                  <a:lnTo>
                    <a:pt x="950468" y="5080"/>
                  </a:lnTo>
                  <a:lnTo>
                    <a:pt x="934720" y="5080"/>
                  </a:lnTo>
                  <a:lnTo>
                    <a:pt x="906272" y="7620"/>
                  </a:lnTo>
                  <a:lnTo>
                    <a:pt x="894588" y="7620"/>
                  </a:lnTo>
                  <a:lnTo>
                    <a:pt x="883793" y="10160"/>
                  </a:lnTo>
                  <a:lnTo>
                    <a:pt x="839470" y="15367"/>
                  </a:lnTo>
                  <a:lnTo>
                    <a:pt x="824357" y="16637"/>
                  </a:lnTo>
                  <a:lnTo>
                    <a:pt x="806704" y="19177"/>
                  </a:lnTo>
                  <a:lnTo>
                    <a:pt x="788416" y="20447"/>
                  </a:lnTo>
                  <a:lnTo>
                    <a:pt x="771525" y="22987"/>
                  </a:lnTo>
                  <a:lnTo>
                    <a:pt x="754888" y="24257"/>
                  </a:lnTo>
                  <a:lnTo>
                    <a:pt x="728218" y="26797"/>
                  </a:lnTo>
                  <a:lnTo>
                    <a:pt x="736854" y="26797"/>
                  </a:lnTo>
                  <a:lnTo>
                    <a:pt x="736854" y="26924"/>
                  </a:lnTo>
                  <a:lnTo>
                    <a:pt x="710311" y="26924"/>
                  </a:lnTo>
                  <a:lnTo>
                    <a:pt x="676021" y="26924"/>
                  </a:lnTo>
                  <a:lnTo>
                    <a:pt x="676021" y="26797"/>
                  </a:lnTo>
                  <a:lnTo>
                    <a:pt x="719328" y="26797"/>
                  </a:lnTo>
                  <a:lnTo>
                    <a:pt x="700532" y="25527"/>
                  </a:lnTo>
                  <a:lnTo>
                    <a:pt x="657352" y="24257"/>
                  </a:lnTo>
                  <a:lnTo>
                    <a:pt x="637032" y="22987"/>
                  </a:lnTo>
                  <a:lnTo>
                    <a:pt x="603250" y="20447"/>
                  </a:lnTo>
                  <a:lnTo>
                    <a:pt x="586613" y="20447"/>
                  </a:lnTo>
                  <a:lnTo>
                    <a:pt x="546735" y="17907"/>
                  </a:lnTo>
                  <a:lnTo>
                    <a:pt x="501396" y="15367"/>
                  </a:lnTo>
                  <a:lnTo>
                    <a:pt x="477520" y="12700"/>
                  </a:lnTo>
                  <a:lnTo>
                    <a:pt x="454152" y="8890"/>
                  </a:lnTo>
                  <a:lnTo>
                    <a:pt x="406654" y="3810"/>
                  </a:lnTo>
                  <a:lnTo>
                    <a:pt x="381381" y="2540"/>
                  </a:lnTo>
                  <a:lnTo>
                    <a:pt x="356489" y="2540"/>
                  </a:lnTo>
                  <a:lnTo>
                    <a:pt x="330225" y="1282"/>
                  </a:lnTo>
                  <a:lnTo>
                    <a:pt x="258191" y="1257"/>
                  </a:lnTo>
                  <a:lnTo>
                    <a:pt x="258191" y="1524"/>
                  </a:lnTo>
                  <a:lnTo>
                    <a:pt x="211010" y="1524"/>
                  </a:lnTo>
                  <a:lnTo>
                    <a:pt x="211010" y="2794"/>
                  </a:lnTo>
                  <a:lnTo>
                    <a:pt x="169684" y="2794"/>
                  </a:lnTo>
                  <a:lnTo>
                    <a:pt x="169684" y="2540"/>
                  </a:lnTo>
                  <a:lnTo>
                    <a:pt x="144399" y="2540"/>
                  </a:lnTo>
                  <a:lnTo>
                    <a:pt x="144399" y="146304"/>
                  </a:lnTo>
                  <a:lnTo>
                    <a:pt x="144272" y="146304"/>
                  </a:lnTo>
                  <a:lnTo>
                    <a:pt x="144272" y="2540"/>
                  </a:lnTo>
                  <a:lnTo>
                    <a:pt x="122682" y="2540"/>
                  </a:lnTo>
                  <a:lnTo>
                    <a:pt x="106553" y="2540"/>
                  </a:lnTo>
                  <a:lnTo>
                    <a:pt x="106553" y="2794"/>
                  </a:lnTo>
                  <a:lnTo>
                    <a:pt x="97536" y="2794"/>
                  </a:lnTo>
                  <a:lnTo>
                    <a:pt x="97536" y="146304"/>
                  </a:lnTo>
                  <a:lnTo>
                    <a:pt x="97536" y="146685"/>
                  </a:lnTo>
                  <a:lnTo>
                    <a:pt x="88519" y="146685"/>
                  </a:lnTo>
                  <a:lnTo>
                    <a:pt x="85344" y="146939"/>
                  </a:lnTo>
                  <a:lnTo>
                    <a:pt x="85344" y="146304"/>
                  </a:lnTo>
                  <a:lnTo>
                    <a:pt x="97536" y="146304"/>
                  </a:lnTo>
                  <a:lnTo>
                    <a:pt x="97536" y="2794"/>
                  </a:lnTo>
                  <a:lnTo>
                    <a:pt x="72390" y="2794"/>
                  </a:lnTo>
                  <a:lnTo>
                    <a:pt x="72390" y="2540"/>
                  </a:lnTo>
                  <a:lnTo>
                    <a:pt x="50673" y="2540"/>
                  </a:lnTo>
                  <a:lnTo>
                    <a:pt x="34544" y="2540"/>
                  </a:lnTo>
                  <a:lnTo>
                    <a:pt x="34544" y="2794"/>
                  </a:lnTo>
                  <a:lnTo>
                    <a:pt x="0" y="2794"/>
                  </a:lnTo>
                  <a:lnTo>
                    <a:pt x="0" y="146304"/>
                  </a:lnTo>
                  <a:lnTo>
                    <a:pt x="0" y="147574"/>
                  </a:lnTo>
                  <a:lnTo>
                    <a:pt x="77266" y="147574"/>
                  </a:lnTo>
                  <a:lnTo>
                    <a:pt x="85344" y="147574"/>
                  </a:lnTo>
                  <a:lnTo>
                    <a:pt x="85344" y="147358"/>
                  </a:lnTo>
                  <a:lnTo>
                    <a:pt x="97536" y="147955"/>
                  </a:lnTo>
                  <a:lnTo>
                    <a:pt x="97536" y="147574"/>
                  </a:lnTo>
                  <a:lnTo>
                    <a:pt x="169672" y="147574"/>
                  </a:lnTo>
                  <a:lnTo>
                    <a:pt x="243560" y="147574"/>
                  </a:lnTo>
                  <a:lnTo>
                    <a:pt x="243560" y="146304"/>
                  </a:lnTo>
                  <a:lnTo>
                    <a:pt x="258191" y="146304"/>
                  </a:lnTo>
                  <a:lnTo>
                    <a:pt x="258191" y="146685"/>
                  </a:lnTo>
                  <a:lnTo>
                    <a:pt x="284480" y="146685"/>
                  </a:lnTo>
                  <a:lnTo>
                    <a:pt x="334518" y="149225"/>
                  </a:lnTo>
                  <a:lnTo>
                    <a:pt x="357886" y="151765"/>
                  </a:lnTo>
                  <a:lnTo>
                    <a:pt x="382016" y="153035"/>
                  </a:lnTo>
                  <a:lnTo>
                    <a:pt x="405638" y="156845"/>
                  </a:lnTo>
                  <a:lnTo>
                    <a:pt x="450977" y="162052"/>
                  </a:lnTo>
                  <a:lnTo>
                    <a:pt x="474726" y="163322"/>
                  </a:lnTo>
                  <a:lnTo>
                    <a:pt x="494157" y="163322"/>
                  </a:lnTo>
                  <a:lnTo>
                    <a:pt x="514604" y="164592"/>
                  </a:lnTo>
                  <a:lnTo>
                    <a:pt x="531241" y="164592"/>
                  </a:lnTo>
                  <a:lnTo>
                    <a:pt x="565023" y="167132"/>
                  </a:lnTo>
                  <a:lnTo>
                    <a:pt x="628396" y="170942"/>
                  </a:lnTo>
                  <a:lnTo>
                    <a:pt x="647319" y="170942"/>
                  </a:lnTo>
                  <a:lnTo>
                    <a:pt x="664845" y="172212"/>
                  </a:lnTo>
                  <a:lnTo>
                    <a:pt x="676021" y="172212"/>
                  </a:lnTo>
                  <a:lnTo>
                    <a:pt x="676021" y="171704"/>
                  </a:lnTo>
                  <a:lnTo>
                    <a:pt x="687578" y="171704"/>
                  </a:lnTo>
                  <a:lnTo>
                    <a:pt x="736854" y="171704"/>
                  </a:lnTo>
                  <a:lnTo>
                    <a:pt x="736854" y="172212"/>
                  </a:lnTo>
                  <a:lnTo>
                    <a:pt x="748030" y="172212"/>
                  </a:lnTo>
                  <a:lnTo>
                    <a:pt x="759587" y="172212"/>
                  </a:lnTo>
                  <a:lnTo>
                    <a:pt x="800227" y="172212"/>
                  </a:lnTo>
                  <a:lnTo>
                    <a:pt x="826897" y="169672"/>
                  </a:lnTo>
                  <a:lnTo>
                    <a:pt x="860425" y="164592"/>
                  </a:lnTo>
                  <a:lnTo>
                    <a:pt x="896366" y="162052"/>
                  </a:lnTo>
                  <a:lnTo>
                    <a:pt x="911606" y="160782"/>
                  </a:lnTo>
                  <a:lnTo>
                    <a:pt x="934974" y="158242"/>
                  </a:lnTo>
                  <a:lnTo>
                    <a:pt x="944753" y="155575"/>
                  </a:lnTo>
                  <a:lnTo>
                    <a:pt x="978281" y="151765"/>
                  </a:lnTo>
                  <a:lnTo>
                    <a:pt x="991235" y="151765"/>
                  </a:lnTo>
                  <a:lnTo>
                    <a:pt x="1006729" y="150495"/>
                  </a:lnTo>
                  <a:lnTo>
                    <a:pt x="1022477" y="150495"/>
                  </a:lnTo>
                  <a:lnTo>
                    <a:pt x="1056005" y="147955"/>
                  </a:lnTo>
                  <a:lnTo>
                    <a:pt x="1093470" y="147955"/>
                  </a:lnTo>
                  <a:lnTo>
                    <a:pt x="1103503" y="146685"/>
                  </a:lnTo>
                  <a:lnTo>
                    <a:pt x="1141984" y="146685"/>
                  </a:lnTo>
                  <a:lnTo>
                    <a:pt x="1159002" y="145415"/>
                  </a:lnTo>
                  <a:lnTo>
                    <a:pt x="1178179" y="145415"/>
                  </a:lnTo>
                  <a:lnTo>
                    <a:pt x="1181862" y="145161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72318" y="2894075"/>
              <a:ext cx="370586" cy="14668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25567" y="3596639"/>
              <a:ext cx="1069848" cy="67818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8663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133600" y="1427988"/>
            <a:ext cx="7129145" cy="5067300"/>
            <a:chOff x="2133600" y="1427988"/>
            <a:chExt cx="7129145" cy="50673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33600" y="1427988"/>
              <a:ext cx="7063740" cy="50673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91371" y="2878836"/>
              <a:ext cx="405383" cy="8229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70191" y="4230623"/>
              <a:ext cx="419100" cy="34747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685276" y="3078479"/>
              <a:ext cx="460375" cy="257175"/>
            </a:xfrm>
            <a:custGeom>
              <a:avLst/>
              <a:gdLst/>
              <a:ahLst/>
              <a:cxnLst/>
              <a:rect l="l" t="t" r="r" b="b"/>
              <a:pathLst>
                <a:path w="460375" h="257175">
                  <a:moveTo>
                    <a:pt x="408432" y="1397"/>
                  </a:moveTo>
                  <a:lnTo>
                    <a:pt x="372237" y="1397"/>
                  </a:lnTo>
                  <a:lnTo>
                    <a:pt x="370459" y="2159"/>
                  </a:lnTo>
                  <a:lnTo>
                    <a:pt x="367919" y="2540"/>
                  </a:lnTo>
                  <a:lnTo>
                    <a:pt x="363220" y="2540"/>
                  </a:lnTo>
                  <a:lnTo>
                    <a:pt x="349250" y="3175"/>
                  </a:lnTo>
                  <a:lnTo>
                    <a:pt x="336296" y="4699"/>
                  </a:lnTo>
                  <a:lnTo>
                    <a:pt x="330835" y="5080"/>
                  </a:lnTo>
                  <a:lnTo>
                    <a:pt x="317881" y="7239"/>
                  </a:lnTo>
                  <a:lnTo>
                    <a:pt x="301498" y="9017"/>
                  </a:lnTo>
                  <a:lnTo>
                    <a:pt x="284353" y="8636"/>
                  </a:lnTo>
                  <a:lnTo>
                    <a:pt x="188214" y="4699"/>
                  </a:lnTo>
                  <a:lnTo>
                    <a:pt x="160401" y="2921"/>
                  </a:lnTo>
                  <a:lnTo>
                    <a:pt x="135509" y="2159"/>
                  </a:lnTo>
                  <a:lnTo>
                    <a:pt x="112776" y="762"/>
                  </a:lnTo>
                  <a:lnTo>
                    <a:pt x="96266" y="762"/>
                  </a:lnTo>
                  <a:lnTo>
                    <a:pt x="80772" y="0"/>
                  </a:lnTo>
                  <a:lnTo>
                    <a:pt x="32004" y="0"/>
                  </a:lnTo>
                  <a:lnTo>
                    <a:pt x="0" y="1016"/>
                  </a:lnTo>
                  <a:lnTo>
                    <a:pt x="0" y="73279"/>
                  </a:lnTo>
                  <a:lnTo>
                    <a:pt x="36068" y="73279"/>
                  </a:lnTo>
                  <a:lnTo>
                    <a:pt x="52705" y="72644"/>
                  </a:lnTo>
                  <a:lnTo>
                    <a:pt x="60198" y="73025"/>
                  </a:lnTo>
                  <a:lnTo>
                    <a:pt x="76835" y="73025"/>
                  </a:lnTo>
                  <a:lnTo>
                    <a:pt x="99441" y="74422"/>
                  </a:lnTo>
                  <a:lnTo>
                    <a:pt x="124333" y="75184"/>
                  </a:lnTo>
                  <a:lnTo>
                    <a:pt x="152019" y="76962"/>
                  </a:lnTo>
                  <a:lnTo>
                    <a:pt x="248285" y="81026"/>
                  </a:lnTo>
                  <a:lnTo>
                    <a:pt x="268097" y="81407"/>
                  </a:lnTo>
                  <a:lnTo>
                    <a:pt x="336931" y="81407"/>
                  </a:lnTo>
                  <a:lnTo>
                    <a:pt x="341376" y="81026"/>
                  </a:lnTo>
                  <a:lnTo>
                    <a:pt x="347472" y="80137"/>
                  </a:lnTo>
                  <a:lnTo>
                    <a:pt x="353949" y="79502"/>
                  </a:lnTo>
                  <a:lnTo>
                    <a:pt x="366903" y="77343"/>
                  </a:lnTo>
                  <a:lnTo>
                    <a:pt x="372237" y="76962"/>
                  </a:lnTo>
                  <a:lnTo>
                    <a:pt x="385191" y="75438"/>
                  </a:lnTo>
                  <a:lnTo>
                    <a:pt x="399288" y="74803"/>
                  </a:lnTo>
                  <a:lnTo>
                    <a:pt x="404114" y="74803"/>
                  </a:lnTo>
                  <a:lnTo>
                    <a:pt x="406654" y="74422"/>
                  </a:lnTo>
                  <a:lnTo>
                    <a:pt x="408432" y="73660"/>
                  </a:lnTo>
                  <a:lnTo>
                    <a:pt x="408432" y="1397"/>
                  </a:lnTo>
                  <a:close/>
                </a:path>
                <a:path w="460375" h="257175">
                  <a:moveTo>
                    <a:pt x="460248" y="177292"/>
                  </a:moveTo>
                  <a:lnTo>
                    <a:pt x="445770" y="177292"/>
                  </a:lnTo>
                  <a:lnTo>
                    <a:pt x="430657" y="176530"/>
                  </a:lnTo>
                  <a:lnTo>
                    <a:pt x="413004" y="176149"/>
                  </a:lnTo>
                  <a:lnTo>
                    <a:pt x="396367" y="175387"/>
                  </a:lnTo>
                  <a:lnTo>
                    <a:pt x="379476" y="175387"/>
                  </a:lnTo>
                  <a:lnTo>
                    <a:pt x="364363" y="174625"/>
                  </a:lnTo>
                  <a:lnTo>
                    <a:pt x="295148" y="174625"/>
                  </a:lnTo>
                  <a:lnTo>
                    <a:pt x="279273" y="175387"/>
                  </a:lnTo>
                  <a:lnTo>
                    <a:pt x="262636" y="175768"/>
                  </a:lnTo>
                  <a:lnTo>
                    <a:pt x="242824" y="176784"/>
                  </a:lnTo>
                  <a:lnTo>
                    <a:pt x="196469" y="178435"/>
                  </a:lnTo>
                  <a:lnTo>
                    <a:pt x="150241" y="179070"/>
                  </a:lnTo>
                  <a:lnTo>
                    <a:pt x="79629" y="180594"/>
                  </a:lnTo>
                  <a:lnTo>
                    <a:pt x="51816" y="181610"/>
                  </a:lnTo>
                  <a:lnTo>
                    <a:pt x="29845" y="183388"/>
                  </a:lnTo>
                  <a:lnTo>
                    <a:pt x="19050" y="184912"/>
                  </a:lnTo>
                  <a:lnTo>
                    <a:pt x="19050" y="257175"/>
                  </a:lnTo>
                  <a:lnTo>
                    <a:pt x="55118" y="257175"/>
                  </a:lnTo>
                  <a:lnTo>
                    <a:pt x="66040" y="255651"/>
                  </a:lnTo>
                  <a:lnTo>
                    <a:pt x="88011" y="253873"/>
                  </a:lnTo>
                  <a:lnTo>
                    <a:pt x="115697" y="252857"/>
                  </a:lnTo>
                  <a:lnTo>
                    <a:pt x="186309" y="251333"/>
                  </a:lnTo>
                  <a:lnTo>
                    <a:pt x="232410" y="250698"/>
                  </a:lnTo>
                  <a:lnTo>
                    <a:pt x="278892" y="249174"/>
                  </a:lnTo>
                  <a:lnTo>
                    <a:pt x="298831" y="248158"/>
                  </a:lnTo>
                  <a:lnTo>
                    <a:pt x="315341" y="247777"/>
                  </a:lnTo>
                  <a:lnTo>
                    <a:pt x="329692" y="247015"/>
                  </a:lnTo>
                  <a:lnTo>
                    <a:pt x="343408" y="247777"/>
                  </a:lnTo>
                  <a:lnTo>
                    <a:pt x="360426" y="247777"/>
                  </a:lnTo>
                  <a:lnTo>
                    <a:pt x="376936" y="248539"/>
                  </a:lnTo>
                  <a:lnTo>
                    <a:pt x="394589" y="248920"/>
                  </a:lnTo>
                  <a:lnTo>
                    <a:pt x="409829" y="249555"/>
                  </a:lnTo>
                  <a:lnTo>
                    <a:pt x="460248" y="249555"/>
                  </a:lnTo>
                  <a:lnTo>
                    <a:pt x="460248" y="177292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002780" y="4183379"/>
              <a:ext cx="2259965" cy="836930"/>
            </a:xfrm>
            <a:custGeom>
              <a:avLst/>
              <a:gdLst/>
              <a:ahLst/>
              <a:cxnLst/>
              <a:rect l="l" t="t" r="r" b="b"/>
              <a:pathLst>
                <a:path w="2259965" h="836929">
                  <a:moveTo>
                    <a:pt x="351155" y="764794"/>
                  </a:moveTo>
                  <a:lnTo>
                    <a:pt x="350774" y="764413"/>
                  </a:lnTo>
                  <a:lnTo>
                    <a:pt x="347980" y="764032"/>
                  </a:lnTo>
                  <a:lnTo>
                    <a:pt x="325628" y="755777"/>
                  </a:lnTo>
                  <a:lnTo>
                    <a:pt x="318770" y="752856"/>
                  </a:lnTo>
                  <a:lnTo>
                    <a:pt x="315214" y="751078"/>
                  </a:lnTo>
                  <a:lnTo>
                    <a:pt x="314071" y="749935"/>
                  </a:lnTo>
                  <a:lnTo>
                    <a:pt x="311277" y="747776"/>
                  </a:lnTo>
                  <a:lnTo>
                    <a:pt x="309372" y="747395"/>
                  </a:lnTo>
                  <a:lnTo>
                    <a:pt x="306959" y="745617"/>
                  </a:lnTo>
                  <a:lnTo>
                    <a:pt x="303657" y="744601"/>
                  </a:lnTo>
                  <a:lnTo>
                    <a:pt x="294259" y="737743"/>
                  </a:lnTo>
                  <a:lnTo>
                    <a:pt x="289306" y="734822"/>
                  </a:lnTo>
                  <a:lnTo>
                    <a:pt x="286385" y="732028"/>
                  </a:lnTo>
                  <a:lnTo>
                    <a:pt x="273177" y="721868"/>
                  </a:lnTo>
                  <a:lnTo>
                    <a:pt x="272161" y="720471"/>
                  </a:lnTo>
                  <a:lnTo>
                    <a:pt x="270637" y="719328"/>
                  </a:lnTo>
                  <a:lnTo>
                    <a:pt x="269240" y="717550"/>
                  </a:lnTo>
                  <a:lnTo>
                    <a:pt x="268097" y="717169"/>
                  </a:lnTo>
                  <a:lnTo>
                    <a:pt x="266319" y="715391"/>
                  </a:lnTo>
                  <a:lnTo>
                    <a:pt x="264160" y="713994"/>
                  </a:lnTo>
                  <a:lnTo>
                    <a:pt x="262763" y="712216"/>
                  </a:lnTo>
                  <a:lnTo>
                    <a:pt x="260604" y="710692"/>
                  </a:lnTo>
                  <a:lnTo>
                    <a:pt x="259207" y="709295"/>
                  </a:lnTo>
                  <a:lnTo>
                    <a:pt x="253746" y="706755"/>
                  </a:lnTo>
                  <a:lnTo>
                    <a:pt x="247269" y="704215"/>
                  </a:lnTo>
                  <a:lnTo>
                    <a:pt x="240792" y="702437"/>
                  </a:lnTo>
                  <a:lnTo>
                    <a:pt x="235077" y="700278"/>
                  </a:lnTo>
                  <a:lnTo>
                    <a:pt x="229235" y="698881"/>
                  </a:lnTo>
                  <a:lnTo>
                    <a:pt x="226060" y="697611"/>
                  </a:lnTo>
                  <a:lnTo>
                    <a:pt x="223901" y="697611"/>
                  </a:lnTo>
                  <a:lnTo>
                    <a:pt x="221742" y="696595"/>
                  </a:lnTo>
                  <a:lnTo>
                    <a:pt x="214503" y="695071"/>
                  </a:lnTo>
                  <a:lnTo>
                    <a:pt x="210185" y="694436"/>
                  </a:lnTo>
                  <a:lnTo>
                    <a:pt x="203327" y="691896"/>
                  </a:lnTo>
                  <a:lnTo>
                    <a:pt x="181737" y="685038"/>
                  </a:lnTo>
                  <a:lnTo>
                    <a:pt x="178181" y="684276"/>
                  </a:lnTo>
                  <a:lnTo>
                    <a:pt x="175641" y="683260"/>
                  </a:lnTo>
                  <a:lnTo>
                    <a:pt x="173863" y="683260"/>
                  </a:lnTo>
                  <a:lnTo>
                    <a:pt x="172085" y="682498"/>
                  </a:lnTo>
                  <a:lnTo>
                    <a:pt x="169545" y="682117"/>
                  </a:lnTo>
                  <a:lnTo>
                    <a:pt x="163449" y="680339"/>
                  </a:lnTo>
                  <a:lnTo>
                    <a:pt x="159131" y="679704"/>
                  </a:lnTo>
                  <a:lnTo>
                    <a:pt x="155448" y="678180"/>
                  </a:lnTo>
                  <a:lnTo>
                    <a:pt x="150749" y="677799"/>
                  </a:lnTo>
                  <a:lnTo>
                    <a:pt x="146431" y="676402"/>
                  </a:lnTo>
                  <a:lnTo>
                    <a:pt x="138176" y="675386"/>
                  </a:lnTo>
                  <a:lnTo>
                    <a:pt x="134620" y="673862"/>
                  </a:lnTo>
                  <a:lnTo>
                    <a:pt x="132080" y="673227"/>
                  </a:lnTo>
                  <a:lnTo>
                    <a:pt x="128524" y="671703"/>
                  </a:lnTo>
                  <a:lnTo>
                    <a:pt x="125222" y="671703"/>
                  </a:lnTo>
                  <a:lnTo>
                    <a:pt x="119126" y="670306"/>
                  </a:lnTo>
                  <a:lnTo>
                    <a:pt x="110109" y="669163"/>
                  </a:lnTo>
                  <a:lnTo>
                    <a:pt x="88900" y="665226"/>
                  </a:lnTo>
                  <a:lnTo>
                    <a:pt x="79883" y="663829"/>
                  </a:lnTo>
                  <a:lnTo>
                    <a:pt x="74168" y="663448"/>
                  </a:lnTo>
                  <a:lnTo>
                    <a:pt x="49657" y="663448"/>
                  </a:lnTo>
                  <a:lnTo>
                    <a:pt x="35941" y="662686"/>
                  </a:lnTo>
                  <a:lnTo>
                    <a:pt x="0" y="662686"/>
                  </a:lnTo>
                  <a:lnTo>
                    <a:pt x="0" y="734822"/>
                  </a:lnTo>
                  <a:lnTo>
                    <a:pt x="13589" y="735584"/>
                  </a:lnTo>
                  <a:lnTo>
                    <a:pt x="38100" y="735584"/>
                  </a:lnTo>
                  <a:lnTo>
                    <a:pt x="43815" y="735965"/>
                  </a:lnTo>
                  <a:lnTo>
                    <a:pt x="52832" y="737362"/>
                  </a:lnTo>
                  <a:lnTo>
                    <a:pt x="74168" y="741299"/>
                  </a:lnTo>
                  <a:lnTo>
                    <a:pt x="83058" y="742442"/>
                  </a:lnTo>
                  <a:lnTo>
                    <a:pt x="89281" y="743839"/>
                  </a:lnTo>
                  <a:lnTo>
                    <a:pt x="92456" y="743839"/>
                  </a:lnTo>
                  <a:lnTo>
                    <a:pt x="96012" y="745236"/>
                  </a:lnTo>
                  <a:lnTo>
                    <a:pt x="102235" y="747395"/>
                  </a:lnTo>
                  <a:lnTo>
                    <a:pt x="106553" y="748157"/>
                  </a:lnTo>
                  <a:lnTo>
                    <a:pt x="110490" y="748538"/>
                  </a:lnTo>
                  <a:lnTo>
                    <a:pt x="114808" y="749935"/>
                  </a:lnTo>
                  <a:lnTo>
                    <a:pt x="119507" y="750316"/>
                  </a:lnTo>
                  <a:lnTo>
                    <a:pt x="123063" y="751840"/>
                  </a:lnTo>
                  <a:lnTo>
                    <a:pt x="127381" y="752475"/>
                  </a:lnTo>
                  <a:lnTo>
                    <a:pt x="133477" y="754253"/>
                  </a:lnTo>
                  <a:lnTo>
                    <a:pt x="136017" y="754634"/>
                  </a:lnTo>
                  <a:lnTo>
                    <a:pt x="137795" y="755396"/>
                  </a:lnTo>
                  <a:lnTo>
                    <a:pt x="139573" y="755396"/>
                  </a:lnTo>
                  <a:lnTo>
                    <a:pt x="142113" y="756412"/>
                  </a:lnTo>
                  <a:lnTo>
                    <a:pt x="145796" y="757174"/>
                  </a:lnTo>
                  <a:lnTo>
                    <a:pt x="167386" y="764032"/>
                  </a:lnTo>
                  <a:lnTo>
                    <a:pt x="174244" y="766572"/>
                  </a:lnTo>
                  <a:lnTo>
                    <a:pt x="178562" y="767207"/>
                  </a:lnTo>
                  <a:lnTo>
                    <a:pt x="185674" y="768731"/>
                  </a:lnTo>
                  <a:lnTo>
                    <a:pt x="187833" y="769747"/>
                  </a:lnTo>
                  <a:lnTo>
                    <a:pt x="189992" y="769747"/>
                  </a:lnTo>
                  <a:lnTo>
                    <a:pt x="193294" y="770890"/>
                  </a:lnTo>
                  <a:lnTo>
                    <a:pt x="199009" y="772287"/>
                  </a:lnTo>
                  <a:lnTo>
                    <a:pt x="204851" y="774446"/>
                  </a:lnTo>
                  <a:lnTo>
                    <a:pt x="211328" y="776224"/>
                  </a:lnTo>
                  <a:lnTo>
                    <a:pt x="217805" y="778764"/>
                  </a:lnTo>
                  <a:lnTo>
                    <a:pt x="219964" y="779907"/>
                  </a:lnTo>
                  <a:lnTo>
                    <a:pt x="221742" y="780542"/>
                  </a:lnTo>
                  <a:lnTo>
                    <a:pt x="223139" y="781304"/>
                  </a:lnTo>
                  <a:lnTo>
                    <a:pt x="224536" y="782701"/>
                  </a:lnTo>
                  <a:lnTo>
                    <a:pt x="226695" y="784225"/>
                  </a:lnTo>
                  <a:lnTo>
                    <a:pt x="228219" y="786003"/>
                  </a:lnTo>
                  <a:lnTo>
                    <a:pt x="230378" y="787400"/>
                  </a:lnTo>
                  <a:lnTo>
                    <a:pt x="232156" y="789178"/>
                  </a:lnTo>
                  <a:lnTo>
                    <a:pt x="233172" y="789559"/>
                  </a:lnTo>
                  <a:lnTo>
                    <a:pt x="234696" y="791337"/>
                  </a:lnTo>
                  <a:lnTo>
                    <a:pt x="236093" y="792480"/>
                  </a:lnTo>
                  <a:lnTo>
                    <a:pt x="237236" y="793877"/>
                  </a:lnTo>
                  <a:lnTo>
                    <a:pt x="246888" y="801497"/>
                  </a:lnTo>
                  <a:lnTo>
                    <a:pt x="250571" y="804037"/>
                  </a:lnTo>
                  <a:lnTo>
                    <a:pt x="253365" y="806831"/>
                  </a:lnTo>
                  <a:lnTo>
                    <a:pt x="258445" y="809752"/>
                  </a:lnTo>
                  <a:lnTo>
                    <a:pt x="267843" y="816610"/>
                  </a:lnTo>
                  <a:lnTo>
                    <a:pt x="271018" y="817626"/>
                  </a:lnTo>
                  <a:lnTo>
                    <a:pt x="273558" y="819404"/>
                  </a:lnTo>
                  <a:lnTo>
                    <a:pt x="275336" y="819785"/>
                  </a:lnTo>
                  <a:lnTo>
                    <a:pt x="278257" y="821944"/>
                  </a:lnTo>
                  <a:lnTo>
                    <a:pt x="279273" y="823087"/>
                  </a:lnTo>
                  <a:lnTo>
                    <a:pt x="282829" y="824865"/>
                  </a:lnTo>
                  <a:lnTo>
                    <a:pt x="289687" y="827786"/>
                  </a:lnTo>
                  <a:lnTo>
                    <a:pt x="306578" y="833882"/>
                  </a:lnTo>
                  <a:lnTo>
                    <a:pt x="311912" y="836041"/>
                  </a:lnTo>
                  <a:lnTo>
                    <a:pt x="314833" y="836422"/>
                  </a:lnTo>
                  <a:lnTo>
                    <a:pt x="315214" y="836676"/>
                  </a:lnTo>
                  <a:lnTo>
                    <a:pt x="351155" y="836676"/>
                  </a:lnTo>
                  <a:lnTo>
                    <a:pt x="351155" y="764794"/>
                  </a:lnTo>
                  <a:close/>
                </a:path>
                <a:path w="2259965" h="836929">
                  <a:moveTo>
                    <a:pt x="2141728" y="178816"/>
                  </a:moveTo>
                  <a:lnTo>
                    <a:pt x="2102866" y="178816"/>
                  </a:lnTo>
                  <a:lnTo>
                    <a:pt x="2101088" y="179197"/>
                  </a:lnTo>
                  <a:lnTo>
                    <a:pt x="2097151" y="179451"/>
                  </a:lnTo>
                  <a:lnTo>
                    <a:pt x="2083054" y="179451"/>
                  </a:lnTo>
                  <a:lnTo>
                    <a:pt x="2075180" y="180594"/>
                  </a:lnTo>
                  <a:lnTo>
                    <a:pt x="2043430" y="182372"/>
                  </a:lnTo>
                  <a:lnTo>
                    <a:pt x="1949704" y="182372"/>
                  </a:lnTo>
                  <a:lnTo>
                    <a:pt x="1927733" y="183515"/>
                  </a:lnTo>
                  <a:lnTo>
                    <a:pt x="1908556" y="184150"/>
                  </a:lnTo>
                  <a:lnTo>
                    <a:pt x="1861439" y="188468"/>
                  </a:lnTo>
                  <a:lnTo>
                    <a:pt x="1836293" y="190246"/>
                  </a:lnTo>
                  <a:lnTo>
                    <a:pt x="1812798" y="193167"/>
                  </a:lnTo>
                  <a:lnTo>
                    <a:pt x="1764665" y="195326"/>
                  </a:lnTo>
                  <a:lnTo>
                    <a:pt x="1753489" y="195326"/>
                  </a:lnTo>
                  <a:lnTo>
                    <a:pt x="1733677" y="194310"/>
                  </a:lnTo>
                  <a:lnTo>
                    <a:pt x="1715262" y="193929"/>
                  </a:lnTo>
                  <a:lnTo>
                    <a:pt x="1679321" y="193929"/>
                  </a:lnTo>
                  <a:lnTo>
                    <a:pt x="1679321" y="265938"/>
                  </a:lnTo>
                  <a:lnTo>
                    <a:pt x="1697609" y="266319"/>
                  </a:lnTo>
                  <a:lnTo>
                    <a:pt x="1717421" y="267335"/>
                  </a:lnTo>
                  <a:lnTo>
                    <a:pt x="1800606" y="267335"/>
                  </a:lnTo>
                  <a:lnTo>
                    <a:pt x="1848866" y="265176"/>
                  </a:lnTo>
                  <a:lnTo>
                    <a:pt x="1872234" y="262255"/>
                  </a:lnTo>
                  <a:lnTo>
                    <a:pt x="1897380" y="260477"/>
                  </a:lnTo>
                  <a:lnTo>
                    <a:pt x="1944624" y="256159"/>
                  </a:lnTo>
                  <a:lnTo>
                    <a:pt x="1985518" y="254381"/>
                  </a:lnTo>
                  <a:lnTo>
                    <a:pt x="2079498" y="254381"/>
                  </a:lnTo>
                  <a:lnTo>
                    <a:pt x="2087753" y="254000"/>
                  </a:lnTo>
                  <a:lnTo>
                    <a:pt x="2097532" y="253238"/>
                  </a:lnTo>
                  <a:lnTo>
                    <a:pt x="2111121" y="252603"/>
                  </a:lnTo>
                  <a:lnTo>
                    <a:pt x="2115439" y="251841"/>
                  </a:lnTo>
                  <a:lnTo>
                    <a:pt x="2119122" y="251460"/>
                  </a:lnTo>
                  <a:lnTo>
                    <a:pt x="2133092" y="251460"/>
                  </a:lnTo>
                  <a:lnTo>
                    <a:pt x="2135251" y="251079"/>
                  </a:lnTo>
                  <a:lnTo>
                    <a:pt x="2141728" y="250825"/>
                  </a:lnTo>
                  <a:lnTo>
                    <a:pt x="2141728" y="178816"/>
                  </a:lnTo>
                  <a:close/>
                </a:path>
                <a:path w="2259965" h="836929">
                  <a:moveTo>
                    <a:pt x="2166366" y="377063"/>
                  </a:moveTo>
                  <a:lnTo>
                    <a:pt x="2163064" y="377063"/>
                  </a:lnTo>
                  <a:lnTo>
                    <a:pt x="2158746" y="376682"/>
                  </a:lnTo>
                  <a:lnTo>
                    <a:pt x="2153412" y="376682"/>
                  </a:lnTo>
                  <a:lnTo>
                    <a:pt x="2147570" y="376301"/>
                  </a:lnTo>
                  <a:lnTo>
                    <a:pt x="2142871" y="376301"/>
                  </a:lnTo>
                  <a:lnTo>
                    <a:pt x="2136140" y="375285"/>
                  </a:lnTo>
                  <a:lnTo>
                    <a:pt x="2130298" y="375285"/>
                  </a:lnTo>
                  <a:lnTo>
                    <a:pt x="2127123" y="374904"/>
                  </a:lnTo>
                  <a:lnTo>
                    <a:pt x="2124964" y="374904"/>
                  </a:lnTo>
                  <a:lnTo>
                    <a:pt x="2122805" y="374523"/>
                  </a:lnTo>
                  <a:lnTo>
                    <a:pt x="2098675" y="374523"/>
                  </a:lnTo>
                  <a:lnTo>
                    <a:pt x="2096135" y="374142"/>
                  </a:lnTo>
                  <a:lnTo>
                    <a:pt x="2093976" y="374142"/>
                  </a:lnTo>
                  <a:lnTo>
                    <a:pt x="2091436" y="373380"/>
                  </a:lnTo>
                  <a:lnTo>
                    <a:pt x="2088896" y="373126"/>
                  </a:lnTo>
                  <a:lnTo>
                    <a:pt x="2087118" y="372364"/>
                  </a:lnTo>
                  <a:lnTo>
                    <a:pt x="2084578" y="372364"/>
                  </a:lnTo>
                  <a:lnTo>
                    <a:pt x="2082800" y="371983"/>
                  </a:lnTo>
                  <a:lnTo>
                    <a:pt x="2036699" y="371983"/>
                  </a:lnTo>
                  <a:lnTo>
                    <a:pt x="2028444" y="371602"/>
                  </a:lnTo>
                  <a:lnTo>
                    <a:pt x="2020189" y="371602"/>
                  </a:lnTo>
                  <a:lnTo>
                    <a:pt x="2011172" y="371221"/>
                  </a:lnTo>
                  <a:lnTo>
                    <a:pt x="1993900" y="370967"/>
                  </a:lnTo>
                  <a:lnTo>
                    <a:pt x="1985264" y="370586"/>
                  </a:lnTo>
                  <a:lnTo>
                    <a:pt x="1977263" y="369824"/>
                  </a:lnTo>
                  <a:lnTo>
                    <a:pt x="1969897" y="369824"/>
                  </a:lnTo>
                  <a:lnTo>
                    <a:pt x="1961642" y="368808"/>
                  </a:lnTo>
                  <a:lnTo>
                    <a:pt x="1953006" y="368808"/>
                  </a:lnTo>
                  <a:lnTo>
                    <a:pt x="1941830" y="368427"/>
                  </a:lnTo>
                  <a:lnTo>
                    <a:pt x="1919478" y="368427"/>
                  </a:lnTo>
                  <a:lnTo>
                    <a:pt x="1908683" y="368046"/>
                  </a:lnTo>
                  <a:lnTo>
                    <a:pt x="1896110" y="367284"/>
                  </a:lnTo>
                  <a:lnTo>
                    <a:pt x="1863725" y="365887"/>
                  </a:lnTo>
                  <a:lnTo>
                    <a:pt x="1842389" y="364744"/>
                  </a:lnTo>
                  <a:lnTo>
                    <a:pt x="1819402" y="364744"/>
                  </a:lnTo>
                  <a:lnTo>
                    <a:pt x="1799590" y="364490"/>
                  </a:lnTo>
                  <a:lnTo>
                    <a:pt x="1763649" y="364490"/>
                  </a:lnTo>
                  <a:lnTo>
                    <a:pt x="1745615" y="365125"/>
                  </a:lnTo>
                  <a:lnTo>
                    <a:pt x="1732280" y="365887"/>
                  </a:lnTo>
                  <a:lnTo>
                    <a:pt x="1707388" y="369443"/>
                  </a:lnTo>
                  <a:lnTo>
                    <a:pt x="1707388" y="441579"/>
                  </a:lnTo>
                  <a:lnTo>
                    <a:pt x="1743456" y="441579"/>
                  </a:lnTo>
                  <a:lnTo>
                    <a:pt x="1768348" y="438023"/>
                  </a:lnTo>
                  <a:lnTo>
                    <a:pt x="1781556" y="437261"/>
                  </a:lnTo>
                  <a:lnTo>
                    <a:pt x="1792351" y="436880"/>
                  </a:lnTo>
                  <a:lnTo>
                    <a:pt x="1806448" y="436880"/>
                  </a:lnTo>
                  <a:lnTo>
                    <a:pt x="1827657" y="438023"/>
                  </a:lnTo>
                  <a:lnTo>
                    <a:pt x="1860042" y="439420"/>
                  </a:lnTo>
                  <a:lnTo>
                    <a:pt x="1872742" y="440182"/>
                  </a:lnTo>
                  <a:lnTo>
                    <a:pt x="1883537" y="440563"/>
                  </a:lnTo>
                  <a:lnTo>
                    <a:pt x="1905762" y="440563"/>
                  </a:lnTo>
                  <a:lnTo>
                    <a:pt x="1916938" y="440944"/>
                  </a:lnTo>
                  <a:lnTo>
                    <a:pt x="1925574" y="440944"/>
                  </a:lnTo>
                  <a:lnTo>
                    <a:pt x="1933829" y="441960"/>
                  </a:lnTo>
                  <a:lnTo>
                    <a:pt x="1941449" y="441960"/>
                  </a:lnTo>
                  <a:lnTo>
                    <a:pt x="1949323" y="442722"/>
                  </a:lnTo>
                  <a:lnTo>
                    <a:pt x="1966595" y="443357"/>
                  </a:lnTo>
                  <a:lnTo>
                    <a:pt x="1975104" y="443357"/>
                  </a:lnTo>
                  <a:lnTo>
                    <a:pt x="1984121" y="443738"/>
                  </a:lnTo>
                  <a:lnTo>
                    <a:pt x="1992376" y="443738"/>
                  </a:lnTo>
                  <a:lnTo>
                    <a:pt x="2000758" y="444119"/>
                  </a:lnTo>
                  <a:lnTo>
                    <a:pt x="2046859" y="444119"/>
                  </a:lnTo>
                  <a:lnTo>
                    <a:pt x="2048637" y="444500"/>
                  </a:lnTo>
                  <a:lnTo>
                    <a:pt x="2051177" y="444500"/>
                  </a:lnTo>
                  <a:lnTo>
                    <a:pt x="2052955" y="445262"/>
                  </a:lnTo>
                  <a:lnTo>
                    <a:pt x="2055495" y="445516"/>
                  </a:lnTo>
                  <a:lnTo>
                    <a:pt x="2057908" y="446278"/>
                  </a:lnTo>
                  <a:lnTo>
                    <a:pt x="2060067" y="446278"/>
                  </a:lnTo>
                  <a:lnTo>
                    <a:pt x="2062607" y="446659"/>
                  </a:lnTo>
                  <a:lnTo>
                    <a:pt x="2086737" y="446659"/>
                  </a:lnTo>
                  <a:lnTo>
                    <a:pt x="2088896" y="447040"/>
                  </a:lnTo>
                  <a:lnTo>
                    <a:pt x="2091055" y="447040"/>
                  </a:lnTo>
                  <a:lnTo>
                    <a:pt x="2094357" y="447421"/>
                  </a:lnTo>
                  <a:lnTo>
                    <a:pt x="2100072" y="447421"/>
                  </a:lnTo>
                  <a:lnTo>
                    <a:pt x="2106930" y="448437"/>
                  </a:lnTo>
                  <a:lnTo>
                    <a:pt x="2111629" y="448437"/>
                  </a:lnTo>
                  <a:lnTo>
                    <a:pt x="2117344" y="448818"/>
                  </a:lnTo>
                  <a:lnTo>
                    <a:pt x="2122805" y="448818"/>
                  </a:lnTo>
                  <a:lnTo>
                    <a:pt x="2127123" y="449199"/>
                  </a:lnTo>
                  <a:lnTo>
                    <a:pt x="2166366" y="449199"/>
                  </a:lnTo>
                  <a:lnTo>
                    <a:pt x="2166366" y="377063"/>
                  </a:lnTo>
                  <a:close/>
                </a:path>
                <a:path w="2259965" h="836929">
                  <a:moveTo>
                    <a:pt x="2259584" y="20828"/>
                  </a:moveTo>
                  <a:lnTo>
                    <a:pt x="2244471" y="20828"/>
                  </a:lnTo>
                  <a:lnTo>
                    <a:pt x="2228723" y="20193"/>
                  </a:lnTo>
                  <a:lnTo>
                    <a:pt x="2211451" y="19812"/>
                  </a:lnTo>
                  <a:lnTo>
                    <a:pt x="2187956" y="18415"/>
                  </a:lnTo>
                  <a:lnTo>
                    <a:pt x="2170049" y="17653"/>
                  </a:lnTo>
                  <a:lnTo>
                    <a:pt x="2138680" y="16891"/>
                  </a:lnTo>
                  <a:lnTo>
                    <a:pt x="2090801" y="16891"/>
                  </a:lnTo>
                  <a:lnTo>
                    <a:pt x="2067052" y="17653"/>
                  </a:lnTo>
                  <a:lnTo>
                    <a:pt x="2053717" y="18669"/>
                  </a:lnTo>
                  <a:lnTo>
                    <a:pt x="2036826" y="19431"/>
                  </a:lnTo>
                  <a:lnTo>
                    <a:pt x="2001139" y="20193"/>
                  </a:lnTo>
                  <a:lnTo>
                    <a:pt x="1960880" y="20193"/>
                  </a:lnTo>
                  <a:lnTo>
                    <a:pt x="1911985" y="17272"/>
                  </a:lnTo>
                  <a:lnTo>
                    <a:pt x="1891792" y="16256"/>
                  </a:lnTo>
                  <a:lnTo>
                    <a:pt x="1815592" y="8636"/>
                  </a:lnTo>
                  <a:lnTo>
                    <a:pt x="1783461" y="5080"/>
                  </a:lnTo>
                  <a:lnTo>
                    <a:pt x="1755394" y="3302"/>
                  </a:lnTo>
                  <a:lnTo>
                    <a:pt x="1733804" y="1143"/>
                  </a:lnTo>
                  <a:lnTo>
                    <a:pt x="1715770" y="762"/>
                  </a:lnTo>
                  <a:lnTo>
                    <a:pt x="1701038" y="0"/>
                  </a:lnTo>
                  <a:lnTo>
                    <a:pt x="1665097" y="0"/>
                  </a:lnTo>
                  <a:lnTo>
                    <a:pt x="1665097" y="72009"/>
                  </a:lnTo>
                  <a:lnTo>
                    <a:pt x="1679829" y="72771"/>
                  </a:lnTo>
                  <a:lnTo>
                    <a:pt x="1697863" y="73025"/>
                  </a:lnTo>
                  <a:lnTo>
                    <a:pt x="1719453" y="75184"/>
                  </a:lnTo>
                  <a:lnTo>
                    <a:pt x="1747520" y="77089"/>
                  </a:lnTo>
                  <a:lnTo>
                    <a:pt x="1779524" y="80645"/>
                  </a:lnTo>
                  <a:lnTo>
                    <a:pt x="1816227" y="84201"/>
                  </a:lnTo>
                  <a:lnTo>
                    <a:pt x="1855851" y="88265"/>
                  </a:lnTo>
                  <a:lnTo>
                    <a:pt x="1876044" y="89281"/>
                  </a:lnTo>
                  <a:lnTo>
                    <a:pt x="1930400" y="92583"/>
                  </a:lnTo>
                  <a:lnTo>
                    <a:pt x="2027809" y="92583"/>
                  </a:lnTo>
                  <a:lnTo>
                    <a:pt x="2052701" y="91821"/>
                  </a:lnTo>
                  <a:lnTo>
                    <a:pt x="2072767" y="91440"/>
                  </a:lnTo>
                  <a:lnTo>
                    <a:pt x="2089785" y="90678"/>
                  </a:lnTo>
                  <a:lnTo>
                    <a:pt x="2102993" y="89662"/>
                  </a:lnTo>
                  <a:lnTo>
                    <a:pt x="2115947" y="89281"/>
                  </a:lnTo>
                  <a:lnTo>
                    <a:pt x="2133981" y="89662"/>
                  </a:lnTo>
                  <a:lnTo>
                    <a:pt x="2152015" y="90424"/>
                  </a:lnTo>
                  <a:lnTo>
                    <a:pt x="2175383" y="91821"/>
                  </a:lnTo>
                  <a:lnTo>
                    <a:pt x="2192655" y="92202"/>
                  </a:lnTo>
                  <a:lnTo>
                    <a:pt x="2208530" y="92837"/>
                  </a:lnTo>
                  <a:lnTo>
                    <a:pt x="2259584" y="92837"/>
                  </a:lnTo>
                  <a:lnTo>
                    <a:pt x="2259584" y="20828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86015" y="4762500"/>
              <a:ext cx="417067" cy="16878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008620" y="5670803"/>
              <a:ext cx="914400" cy="280035"/>
            </a:xfrm>
            <a:custGeom>
              <a:avLst/>
              <a:gdLst/>
              <a:ahLst/>
              <a:cxnLst/>
              <a:rect l="l" t="t" r="r" b="b"/>
              <a:pathLst>
                <a:path w="914400" h="280035">
                  <a:moveTo>
                    <a:pt x="622808" y="199136"/>
                  </a:moveTo>
                  <a:lnTo>
                    <a:pt x="581787" y="199136"/>
                  </a:lnTo>
                  <a:lnTo>
                    <a:pt x="581787" y="200406"/>
                  </a:lnTo>
                  <a:lnTo>
                    <a:pt x="574167" y="200406"/>
                  </a:lnTo>
                  <a:lnTo>
                    <a:pt x="574167" y="201676"/>
                  </a:lnTo>
                  <a:lnTo>
                    <a:pt x="564642" y="201676"/>
                  </a:lnTo>
                  <a:lnTo>
                    <a:pt x="564642" y="202946"/>
                  </a:lnTo>
                  <a:lnTo>
                    <a:pt x="556133" y="202946"/>
                  </a:lnTo>
                  <a:lnTo>
                    <a:pt x="556133" y="204216"/>
                  </a:lnTo>
                  <a:lnTo>
                    <a:pt x="548386" y="204216"/>
                  </a:lnTo>
                  <a:lnTo>
                    <a:pt x="548386" y="205486"/>
                  </a:lnTo>
                  <a:lnTo>
                    <a:pt x="539496" y="205486"/>
                  </a:lnTo>
                  <a:lnTo>
                    <a:pt x="539496" y="206756"/>
                  </a:lnTo>
                  <a:lnTo>
                    <a:pt x="525399" y="206756"/>
                  </a:lnTo>
                  <a:lnTo>
                    <a:pt x="525399" y="208026"/>
                  </a:lnTo>
                  <a:lnTo>
                    <a:pt x="513588" y="208026"/>
                  </a:lnTo>
                  <a:lnTo>
                    <a:pt x="513588" y="206756"/>
                  </a:lnTo>
                  <a:lnTo>
                    <a:pt x="473964" y="206756"/>
                  </a:lnTo>
                  <a:lnTo>
                    <a:pt x="473964" y="205486"/>
                  </a:lnTo>
                  <a:lnTo>
                    <a:pt x="451739" y="205486"/>
                  </a:lnTo>
                  <a:lnTo>
                    <a:pt x="451739" y="204216"/>
                  </a:lnTo>
                  <a:lnTo>
                    <a:pt x="425958" y="204216"/>
                  </a:lnTo>
                  <a:lnTo>
                    <a:pt x="425958" y="202946"/>
                  </a:lnTo>
                  <a:lnTo>
                    <a:pt x="418973" y="202946"/>
                  </a:lnTo>
                  <a:lnTo>
                    <a:pt x="404304" y="202946"/>
                  </a:lnTo>
                  <a:lnTo>
                    <a:pt x="403225" y="202895"/>
                  </a:lnTo>
                  <a:lnTo>
                    <a:pt x="275590" y="202946"/>
                  </a:lnTo>
                  <a:lnTo>
                    <a:pt x="275590" y="274066"/>
                  </a:lnTo>
                  <a:lnTo>
                    <a:pt x="275590" y="275336"/>
                  </a:lnTo>
                  <a:lnTo>
                    <a:pt x="367284" y="275336"/>
                  </a:lnTo>
                  <a:lnTo>
                    <a:pt x="367284" y="274066"/>
                  </a:lnTo>
                  <a:lnTo>
                    <a:pt x="369951" y="274066"/>
                  </a:lnTo>
                  <a:lnTo>
                    <a:pt x="369951" y="275336"/>
                  </a:lnTo>
                  <a:lnTo>
                    <a:pt x="383032" y="275336"/>
                  </a:lnTo>
                  <a:lnTo>
                    <a:pt x="383032" y="275590"/>
                  </a:lnTo>
                  <a:lnTo>
                    <a:pt x="393573" y="275590"/>
                  </a:lnTo>
                  <a:lnTo>
                    <a:pt x="393573" y="276860"/>
                  </a:lnTo>
                  <a:lnTo>
                    <a:pt x="421513" y="276860"/>
                  </a:lnTo>
                  <a:lnTo>
                    <a:pt x="421513" y="278130"/>
                  </a:lnTo>
                  <a:lnTo>
                    <a:pt x="445516" y="278130"/>
                  </a:lnTo>
                  <a:lnTo>
                    <a:pt x="445516" y="279400"/>
                  </a:lnTo>
                  <a:lnTo>
                    <a:pt x="483362" y="279400"/>
                  </a:lnTo>
                  <a:lnTo>
                    <a:pt x="483362" y="279869"/>
                  </a:lnTo>
                  <a:lnTo>
                    <a:pt x="519303" y="279869"/>
                  </a:lnTo>
                  <a:lnTo>
                    <a:pt x="519303" y="279400"/>
                  </a:lnTo>
                  <a:lnTo>
                    <a:pt x="570484" y="279400"/>
                  </a:lnTo>
                  <a:lnTo>
                    <a:pt x="570484" y="278130"/>
                  </a:lnTo>
                  <a:lnTo>
                    <a:pt x="581914" y="278130"/>
                  </a:lnTo>
                  <a:lnTo>
                    <a:pt x="581914" y="276860"/>
                  </a:lnTo>
                  <a:lnTo>
                    <a:pt x="591312" y="276860"/>
                  </a:lnTo>
                  <a:lnTo>
                    <a:pt x="591312" y="275590"/>
                  </a:lnTo>
                  <a:lnTo>
                    <a:pt x="411099" y="275590"/>
                  </a:lnTo>
                  <a:lnTo>
                    <a:pt x="411099" y="275336"/>
                  </a:lnTo>
                  <a:lnTo>
                    <a:pt x="418973" y="275336"/>
                  </a:lnTo>
                  <a:lnTo>
                    <a:pt x="596138" y="275336"/>
                  </a:lnTo>
                  <a:lnTo>
                    <a:pt x="596138" y="274066"/>
                  </a:lnTo>
                  <a:lnTo>
                    <a:pt x="608838" y="274066"/>
                  </a:lnTo>
                  <a:lnTo>
                    <a:pt x="608838" y="272796"/>
                  </a:lnTo>
                  <a:lnTo>
                    <a:pt x="616204" y="272796"/>
                  </a:lnTo>
                  <a:lnTo>
                    <a:pt x="616204" y="271526"/>
                  </a:lnTo>
                  <a:lnTo>
                    <a:pt x="621792" y="271526"/>
                  </a:lnTo>
                  <a:lnTo>
                    <a:pt x="621792" y="270256"/>
                  </a:lnTo>
                  <a:lnTo>
                    <a:pt x="622808" y="270256"/>
                  </a:lnTo>
                  <a:lnTo>
                    <a:pt x="622808" y="208026"/>
                  </a:lnTo>
                  <a:lnTo>
                    <a:pt x="622808" y="206756"/>
                  </a:lnTo>
                  <a:lnTo>
                    <a:pt x="622808" y="200406"/>
                  </a:lnTo>
                  <a:lnTo>
                    <a:pt x="622808" y="199136"/>
                  </a:lnTo>
                  <a:close/>
                </a:path>
                <a:path w="914400" h="280035">
                  <a:moveTo>
                    <a:pt x="913892" y="1016"/>
                  </a:moveTo>
                  <a:lnTo>
                    <a:pt x="876808" y="1016"/>
                  </a:lnTo>
                  <a:lnTo>
                    <a:pt x="876808" y="1397"/>
                  </a:lnTo>
                  <a:lnTo>
                    <a:pt x="866140" y="1778"/>
                  </a:lnTo>
                  <a:lnTo>
                    <a:pt x="832358" y="1778"/>
                  </a:lnTo>
                  <a:lnTo>
                    <a:pt x="821817" y="2159"/>
                  </a:lnTo>
                  <a:lnTo>
                    <a:pt x="815086" y="1397"/>
                  </a:lnTo>
                  <a:lnTo>
                    <a:pt x="806450" y="1397"/>
                  </a:lnTo>
                  <a:lnTo>
                    <a:pt x="764413" y="0"/>
                  </a:lnTo>
                  <a:lnTo>
                    <a:pt x="719455" y="0"/>
                  </a:lnTo>
                  <a:lnTo>
                    <a:pt x="701802" y="1016"/>
                  </a:lnTo>
                  <a:lnTo>
                    <a:pt x="668782" y="1016"/>
                  </a:lnTo>
                  <a:lnTo>
                    <a:pt x="659384" y="1397"/>
                  </a:lnTo>
                  <a:lnTo>
                    <a:pt x="647573" y="1397"/>
                  </a:lnTo>
                  <a:lnTo>
                    <a:pt x="636778" y="2159"/>
                  </a:lnTo>
                  <a:lnTo>
                    <a:pt x="618363" y="2159"/>
                  </a:lnTo>
                  <a:lnTo>
                    <a:pt x="611505" y="2794"/>
                  </a:lnTo>
                  <a:lnTo>
                    <a:pt x="604647" y="2794"/>
                  </a:lnTo>
                  <a:lnTo>
                    <a:pt x="597154" y="3937"/>
                  </a:lnTo>
                  <a:lnTo>
                    <a:pt x="545465" y="3937"/>
                  </a:lnTo>
                  <a:lnTo>
                    <a:pt x="529590" y="4318"/>
                  </a:lnTo>
                  <a:lnTo>
                    <a:pt x="516636" y="4318"/>
                  </a:lnTo>
                  <a:lnTo>
                    <a:pt x="506222" y="4953"/>
                  </a:lnTo>
                  <a:lnTo>
                    <a:pt x="481076" y="4953"/>
                  </a:lnTo>
                  <a:lnTo>
                    <a:pt x="471805" y="5334"/>
                  </a:lnTo>
                  <a:lnTo>
                    <a:pt x="461264" y="6096"/>
                  </a:lnTo>
                  <a:lnTo>
                    <a:pt x="438658" y="8242"/>
                  </a:lnTo>
                  <a:lnTo>
                    <a:pt x="409575" y="9258"/>
                  </a:lnTo>
                  <a:lnTo>
                    <a:pt x="396240" y="9258"/>
                  </a:lnTo>
                  <a:lnTo>
                    <a:pt x="382651" y="10020"/>
                  </a:lnTo>
                  <a:lnTo>
                    <a:pt x="374015" y="10782"/>
                  </a:lnTo>
                  <a:lnTo>
                    <a:pt x="357632" y="11430"/>
                  </a:lnTo>
                  <a:lnTo>
                    <a:pt x="346583" y="11163"/>
                  </a:lnTo>
                  <a:lnTo>
                    <a:pt x="281178" y="11163"/>
                  </a:lnTo>
                  <a:lnTo>
                    <a:pt x="225552" y="13703"/>
                  </a:lnTo>
                  <a:lnTo>
                    <a:pt x="203962" y="13957"/>
                  </a:lnTo>
                  <a:lnTo>
                    <a:pt x="189484" y="14719"/>
                  </a:lnTo>
                  <a:lnTo>
                    <a:pt x="173990" y="14719"/>
                  </a:lnTo>
                  <a:lnTo>
                    <a:pt x="157861" y="15100"/>
                  </a:lnTo>
                  <a:lnTo>
                    <a:pt x="142367" y="15862"/>
                  </a:lnTo>
                  <a:lnTo>
                    <a:pt x="125222" y="16116"/>
                  </a:lnTo>
                  <a:lnTo>
                    <a:pt x="110490" y="17640"/>
                  </a:lnTo>
                  <a:lnTo>
                    <a:pt x="95631" y="18021"/>
                  </a:lnTo>
                  <a:lnTo>
                    <a:pt x="84836" y="19037"/>
                  </a:lnTo>
                  <a:lnTo>
                    <a:pt x="67945" y="19799"/>
                  </a:lnTo>
                  <a:lnTo>
                    <a:pt x="27813" y="19799"/>
                  </a:lnTo>
                  <a:lnTo>
                    <a:pt x="13716" y="20180"/>
                  </a:lnTo>
                  <a:lnTo>
                    <a:pt x="0" y="20815"/>
                  </a:lnTo>
                  <a:lnTo>
                    <a:pt x="0" y="92748"/>
                  </a:lnTo>
                  <a:lnTo>
                    <a:pt x="36068" y="92748"/>
                  </a:lnTo>
                  <a:lnTo>
                    <a:pt x="49657" y="91986"/>
                  </a:lnTo>
                  <a:lnTo>
                    <a:pt x="63627" y="91732"/>
                  </a:lnTo>
                  <a:lnTo>
                    <a:pt x="104013" y="91732"/>
                  </a:lnTo>
                  <a:lnTo>
                    <a:pt x="120904" y="90970"/>
                  </a:lnTo>
                  <a:lnTo>
                    <a:pt x="131699" y="89839"/>
                  </a:lnTo>
                  <a:lnTo>
                    <a:pt x="146304" y="89585"/>
                  </a:lnTo>
                  <a:lnTo>
                    <a:pt x="161036" y="88061"/>
                  </a:lnTo>
                  <a:lnTo>
                    <a:pt x="178308" y="87680"/>
                  </a:lnTo>
                  <a:lnTo>
                    <a:pt x="193802" y="87045"/>
                  </a:lnTo>
                  <a:lnTo>
                    <a:pt x="210058" y="86664"/>
                  </a:lnTo>
                  <a:lnTo>
                    <a:pt x="225552" y="86664"/>
                  </a:lnTo>
                  <a:lnTo>
                    <a:pt x="239776" y="85902"/>
                  </a:lnTo>
                  <a:lnTo>
                    <a:pt x="261366" y="85521"/>
                  </a:lnTo>
                  <a:lnTo>
                    <a:pt x="294894" y="84124"/>
                  </a:lnTo>
                  <a:lnTo>
                    <a:pt x="306451" y="83362"/>
                  </a:lnTo>
                  <a:lnTo>
                    <a:pt x="314579" y="83172"/>
                  </a:lnTo>
                  <a:lnTo>
                    <a:pt x="326771" y="83362"/>
                  </a:lnTo>
                  <a:lnTo>
                    <a:pt x="390525" y="83362"/>
                  </a:lnTo>
                  <a:lnTo>
                    <a:pt x="409956" y="82727"/>
                  </a:lnTo>
                  <a:lnTo>
                    <a:pt x="418465" y="81965"/>
                  </a:lnTo>
                  <a:lnTo>
                    <a:pt x="432181" y="81203"/>
                  </a:lnTo>
                  <a:lnTo>
                    <a:pt x="445516" y="81203"/>
                  </a:lnTo>
                  <a:lnTo>
                    <a:pt x="474599" y="80187"/>
                  </a:lnTo>
                  <a:lnTo>
                    <a:pt x="497332" y="78028"/>
                  </a:lnTo>
                  <a:lnTo>
                    <a:pt x="507619" y="77266"/>
                  </a:lnTo>
                  <a:lnTo>
                    <a:pt x="517017" y="76885"/>
                  </a:lnTo>
                  <a:lnTo>
                    <a:pt x="542163" y="76885"/>
                  </a:lnTo>
                  <a:lnTo>
                    <a:pt x="552577" y="76263"/>
                  </a:lnTo>
                  <a:lnTo>
                    <a:pt x="565531" y="76263"/>
                  </a:lnTo>
                  <a:lnTo>
                    <a:pt x="581406" y="75882"/>
                  </a:lnTo>
                  <a:lnTo>
                    <a:pt x="633095" y="75882"/>
                  </a:lnTo>
                  <a:lnTo>
                    <a:pt x="640715" y="74739"/>
                  </a:lnTo>
                  <a:lnTo>
                    <a:pt x="647573" y="74739"/>
                  </a:lnTo>
                  <a:lnTo>
                    <a:pt x="654431" y="74104"/>
                  </a:lnTo>
                  <a:lnTo>
                    <a:pt x="672719" y="74104"/>
                  </a:lnTo>
                  <a:lnTo>
                    <a:pt x="683514" y="73342"/>
                  </a:lnTo>
                  <a:lnTo>
                    <a:pt x="695325" y="73342"/>
                  </a:lnTo>
                  <a:lnTo>
                    <a:pt x="704596" y="72961"/>
                  </a:lnTo>
                  <a:lnTo>
                    <a:pt x="737743" y="72961"/>
                  </a:lnTo>
                  <a:lnTo>
                    <a:pt x="745236" y="72478"/>
                  </a:lnTo>
                  <a:lnTo>
                    <a:pt x="770509" y="73342"/>
                  </a:lnTo>
                  <a:lnTo>
                    <a:pt x="779018" y="73342"/>
                  </a:lnTo>
                  <a:lnTo>
                    <a:pt x="785876" y="74104"/>
                  </a:lnTo>
                  <a:lnTo>
                    <a:pt x="793115" y="74104"/>
                  </a:lnTo>
                  <a:lnTo>
                    <a:pt x="798068" y="74739"/>
                  </a:lnTo>
                  <a:lnTo>
                    <a:pt x="853567" y="74739"/>
                  </a:lnTo>
                  <a:lnTo>
                    <a:pt x="860806" y="74104"/>
                  </a:lnTo>
                  <a:lnTo>
                    <a:pt x="868299" y="73723"/>
                  </a:lnTo>
                  <a:lnTo>
                    <a:pt x="902081" y="73723"/>
                  </a:lnTo>
                  <a:lnTo>
                    <a:pt x="913511" y="73342"/>
                  </a:lnTo>
                  <a:lnTo>
                    <a:pt x="913892" y="72961"/>
                  </a:lnTo>
                  <a:lnTo>
                    <a:pt x="913892" y="1016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71617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318260" y="1673351"/>
            <a:ext cx="9555480" cy="4672965"/>
            <a:chOff x="1318260" y="1673351"/>
            <a:chExt cx="9555480" cy="46729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18260" y="1673351"/>
              <a:ext cx="9555480" cy="467258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416040" y="2613659"/>
              <a:ext cx="1009015" cy="298450"/>
            </a:xfrm>
            <a:custGeom>
              <a:avLst/>
              <a:gdLst/>
              <a:ahLst/>
              <a:cxnLst/>
              <a:rect l="l" t="t" r="r" b="b"/>
              <a:pathLst>
                <a:path w="1009015" h="298450">
                  <a:moveTo>
                    <a:pt x="321310" y="201041"/>
                  </a:moveTo>
                  <a:lnTo>
                    <a:pt x="280924" y="201041"/>
                  </a:lnTo>
                  <a:lnTo>
                    <a:pt x="280924" y="201549"/>
                  </a:lnTo>
                  <a:lnTo>
                    <a:pt x="270891" y="202438"/>
                  </a:lnTo>
                  <a:lnTo>
                    <a:pt x="263144" y="202438"/>
                  </a:lnTo>
                  <a:lnTo>
                    <a:pt x="257048" y="203327"/>
                  </a:lnTo>
                  <a:lnTo>
                    <a:pt x="229616" y="203327"/>
                  </a:lnTo>
                  <a:lnTo>
                    <a:pt x="223507" y="203835"/>
                  </a:lnTo>
                  <a:lnTo>
                    <a:pt x="214630" y="203835"/>
                  </a:lnTo>
                  <a:lnTo>
                    <a:pt x="203200" y="204343"/>
                  </a:lnTo>
                  <a:lnTo>
                    <a:pt x="190627" y="204343"/>
                  </a:lnTo>
                  <a:lnTo>
                    <a:pt x="178562" y="204597"/>
                  </a:lnTo>
                  <a:lnTo>
                    <a:pt x="165100" y="205867"/>
                  </a:lnTo>
                  <a:lnTo>
                    <a:pt x="157480" y="205613"/>
                  </a:lnTo>
                  <a:lnTo>
                    <a:pt x="138557" y="203327"/>
                  </a:lnTo>
                  <a:lnTo>
                    <a:pt x="117081" y="202438"/>
                  </a:lnTo>
                  <a:lnTo>
                    <a:pt x="80391" y="199644"/>
                  </a:lnTo>
                  <a:lnTo>
                    <a:pt x="66929" y="197866"/>
                  </a:lnTo>
                  <a:lnTo>
                    <a:pt x="54356" y="195580"/>
                  </a:lnTo>
                  <a:lnTo>
                    <a:pt x="13970" y="195580"/>
                  </a:lnTo>
                  <a:lnTo>
                    <a:pt x="13970" y="287401"/>
                  </a:lnTo>
                  <a:lnTo>
                    <a:pt x="26543" y="289687"/>
                  </a:lnTo>
                  <a:lnTo>
                    <a:pt x="39751" y="291465"/>
                  </a:lnTo>
                  <a:lnTo>
                    <a:pt x="76581" y="294132"/>
                  </a:lnTo>
                  <a:lnTo>
                    <a:pt x="98031" y="295148"/>
                  </a:lnTo>
                  <a:lnTo>
                    <a:pt x="117081" y="297434"/>
                  </a:lnTo>
                  <a:lnTo>
                    <a:pt x="143383" y="298323"/>
                  </a:lnTo>
                  <a:lnTo>
                    <a:pt x="198374" y="298323"/>
                  </a:lnTo>
                  <a:lnTo>
                    <a:pt x="219075" y="296418"/>
                  </a:lnTo>
                  <a:lnTo>
                    <a:pt x="231140" y="296164"/>
                  </a:lnTo>
                  <a:lnTo>
                    <a:pt x="243713" y="296164"/>
                  </a:lnTo>
                  <a:lnTo>
                    <a:pt x="255016" y="295656"/>
                  </a:lnTo>
                  <a:lnTo>
                    <a:pt x="264033" y="295656"/>
                  </a:lnTo>
                  <a:lnTo>
                    <a:pt x="270002" y="295148"/>
                  </a:lnTo>
                  <a:lnTo>
                    <a:pt x="297561" y="295148"/>
                  </a:lnTo>
                  <a:lnTo>
                    <a:pt x="303530" y="294132"/>
                  </a:lnTo>
                  <a:lnTo>
                    <a:pt x="311277" y="294132"/>
                  </a:lnTo>
                  <a:lnTo>
                    <a:pt x="321310" y="293370"/>
                  </a:lnTo>
                  <a:lnTo>
                    <a:pt x="321310" y="201041"/>
                  </a:lnTo>
                  <a:close/>
                </a:path>
                <a:path w="1009015" h="298450">
                  <a:moveTo>
                    <a:pt x="1008507" y="12319"/>
                  </a:moveTo>
                  <a:lnTo>
                    <a:pt x="971550" y="12319"/>
                  </a:lnTo>
                  <a:lnTo>
                    <a:pt x="968502" y="11811"/>
                  </a:lnTo>
                  <a:lnTo>
                    <a:pt x="955040" y="11049"/>
                  </a:lnTo>
                  <a:lnTo>
                    <a:pt x="951865" y="10541"/>
                  </a:lnTo>
                  <a:lnTo>
                    <a:pt x="879094" y="10541"/>
                  </a:lnTo>
                  <a:lnTo>
                    <a:pt x="860044" y="9525"/>
                  </a:lnTo>
                  <a:lnTo>
                    <a:pt x="817499" y="8636"/>
                  </a:lnTo>
                  <a:lnTo>
                    <a:pt x="781939" y="8636"/>
                  </a:lnTo>
                  <a:lnTo>
                    <a:pt x="771017" y="8255"/>
                  </a:lnTo>
                  <a:lnTo>
                    <a:pt x="762127" y="7239"/>
                  </a:lnTo>
                  <a:lnTo>
                    <a:pt x="755777" y="7239"/>
                  </a:lnTo>
                  <a:lnTo>
                    <a:pt x="748792" y="6858"/>
                  </a:lnTo>
                  <a:lnTo>
                    <a:pt x="721614" y="6858"/>
                  </a:lnTo>
                  <a:lnTo>
                    <a:pt x="721614" y="98552"/>
                  </a:lnTo>
                  <a:lnTo>
                    <a:pt x="715264" y="98933"/>
                  </a:lnTo>
                  <a:lnTo>
                    <a:pt x="721360" y="98552"/>
                  </a:lnTo>
                  <a:lnTo>
                    <a:pt x="721614" y="98552"/>
                  </a:lnTo>
                  <a:lnTo>
                    <a:pt x="721614" y="6858"/>
                  </a:lnTo>
                  <a:lnTo>
                    <a:pt x="680847" y="6858"/>
                  </a:lnTo>
                  <a:lnTo>
                    <a:pt x="672465" y="7239"/>
                  </a:lnTo>
                  <a:lnTo>
                    <a:pt x="662940" y="7239"/>
                  </a:lnTo>
                  <a:lnTo>
                    <a:pt x="653288" y="8255"/>
                  </a:lnTo>
                  <a:lnTo>
                    <a:pt x="642493" y="8636"/>
                  </a:lnTo>
                  <a:lnTo>
                    <a:pt x="628269" y="8636"/>
                  </a:lnTo>
                  <a:lnTo>
                    <a:pt x="611378" y="10033"/>
                  </a:lnTo>
                  <a:lnTo>
                    <a:pt x="591058" y="10033"/>
                  </a:lnTo>
                  <a:lnTo>
                    <a:pt x="571627" y="10541"/>
                  </a:lnTo>
                  <a:lnTo>
                    <a:pt x="555117" y="10541"/>
                  </a:lnTo>
                  <a:lnTo>
                    <a:pt x="540512" y="11303"/>
                  </a:lnTo>
                  <a:lnTo>
                    <a:pt x="530733" y="11303"/>
                  </a:lnTo>
                  <a:lnTo>
                    <a:pt x="521462" y="11811"/>
                  </a:lnTo>
                  <a:lnTo>
                    <a:pt x="503682" y="11811"/>
                  </a:lnTo>
                  <a:lnTo>
                    <a:pt x="496697" y="12319"/>
                  </a:lnTo>
                  <a:lnTo>
                    <a:pt x="471805" y="13716"/>
                  </a:lnTo>
                  <a:lnTo>
                    <a:pt x="460248" y="13970"/>
                  </a:lnTo>
                  <a:lnTo>
                    <a:pt x="450088" y="13462"/>
                  </a:lnTo>
                  <a:lnTo>
                    <a:pt x="447548" y="13335"/>
                  </a:lnTo>
                  <a:lnTo>
                    <a:pt x="432054" y="11811"/>
                  </a:lnTo>
                  <a:lnTo>
                    <a:pt x="403352" y="11049"/>
                  </a:lnTo>
                  <a:lnTo>
                    <a:pt x="350266" y="11049"/>
                  </a:lnTo>
                  <a:lnTo>
                    <a:pt x="339471" y="11303"/>
                  </a:lnTo>
                  <a:lnTo>
                    <a:pt x="328041" y="11811"/>
                  </a:lnTo>
                  <a:lnTo>
                    <a:pt x="315976" y="12827"/>
                  </a:lnTo>
                  <a:lnTo>
                    <a:pt x="303403" y="13335"/>
                  </a:lnTo>
                  <a:lnTo>
                    <a:pt x="290957" y="13335"/>
                  </a:lnTo>
                  <a:lnTo>
                    <a:pt x="284861" y="13462"/>
                  </a:lnTo>
                  <a:lnTo>
                    <a:pt x="281178" y="13335"/>
                  </a:lnTo>
                  <a:lnTo>
                    <a:pt x="265811" y="13335"/>
                  </a:lnTo>
                  <a:lnTo>
                    <a:pt x="244729" y="12319"/>
                  </a:lnTo>
                  <a:lnTo>
                    <a:pt x="232664" y="11303"/>
                  </a:lnTo>
                  <a:lnTo>
                    <a:pt x="218440" y="10541"/>
                  </a:lnTo>
                  <a:lnTo>
                    <a:pt x="191757" y="9525"/>
                  </a:lnTo>
                  <a:lnTo>
                    <a:pt x="181229" y="9525"/>
                  </a:lnTo>
                  <a:lnTo>
                    <a:pt x="171056" y="9017"/>
                  </a:lnTo>
                  <a:lnTo>
                    <a:pt x="163576" y="9017"/>
                  </a:lnTo>
                  <a:lnTo>
                    <a:pt x="151384" y="8255"/>
                  </a:lnTo>
                  <a:lnTo>
                    <a:pt x="147307" y="7747"/>
                  </a:lnTo>
                  <a:lnTo>
                    <a:pt x="136906" y="6858"/>
                  </a:lnTo>
                  <a:lnTo>
                    <a:pt x="127000" y="6350"/>
                  </a:lnTo>
                  <a:lnTo>
                    <a:pt x="109334" y="5080"/>
                  </a:lnTo>
                  <a:lnTo>
                    <a:pt x="92710" y="3556"/>
                  </a:lnTo>
                  <a:lnTo>
                    <a:pt x="76454" y="3048"/>
                  </a:lnTo>
                  <a:lnTo>
                    <a:pt x="57531" y="1270"/>
                  </a:lnTo>
                  <a:lnTo>
                    <a:pt x="40513" y="0"/>
                  </a:lnTo>
                  <a:lnTo>
                    <a:pt x="0" y="0"/>
                  </a:lnTo>
                  <a:lnTo>
                    <a:pt x="0" y="91694"/>
                  </a:lnTo>
                  <a:lnTo>
                    <a:pt x="36068" y="94869"/>
                  </a:lnTo>
                  <a:lnTo>
                    <a:pt x="52197" y="95377"/>
                  </a:lnTo>
                  <a:lnTo>
                    <a:pt x="86614" y="98171"/>
                  </a:lnTo>
                  <a:lnTo>
                    <a:pt x="96266" y="98552"/>
                  </a:lnTo>
                  <a:lnTo>
                    <a:pt x="116205" y="100330"/>
                  </a:lnTo>
                  <a:lnTo>
                    <a:pt x="123063" y="100838"/>
                  </a:lnTo>
                  <a:lnTo>
                    <a:pt x="130683" y="100838"/>
                  </a:lnTo>
                  <a:lnTo>
                    <a:pt x="140830" y="101346"/>
                  </a:lnTo>
                  <a:lnTo>
                    <a:pt x="151384" y="101346"/>
                  </a:lnTo>
                  <a:lnTo>
                    <a:pt x="178054" y="102362"/>
                  </a:lnTo>
                  <a:lnTo>
                    <a:pt x="192278" y="103124"/>
                  </a:lnTo>
                  <a:lnTo>
                    <a:pt x="204330" y="104140"/>
                  </a:lnTo>
                  <a:lnTo>
                    <a:pt x="225298" y="105029"/>
                  </a:lnTo>
                  <a:lnTo>
                    <a:pt x="240779" y="105029"/>
                  </a:lnTo>
                  <a:lnTo>
                    <a:pt x="257302" y="105918"/>
                  </a:lnTo>
                  <a:lnTo>
                    <a:pt x="307467" y="105918"/>
                  </a:lnTo>
                  <a:lnTo>
                    <a:pt x="319278" y="105410"/>
                  </a:lnTo>
                  <a:lnTo>
                    <a:pt x="331343" y="105029"/>
                  </a:lnTo>
                  <a:lnTo>
                    <a:pt x="343916" y="105029"/>
                  </a:lnTo>
                  <a:lnTo>
                    <a:pt x="356489" y="104648"/>
                  </a:lnTo>
                  <a:lnTo>
                    <a:pt x="368554" y="103632"/>
                  </a:lnTo>
                  <a:lnTo>
                    <a:pt x="378206" y="103251"/>
                  </a:lnTo>
                  <a:lnTo>
                    <a:pt x="391541" y="103632"/>
                  </a:lnTo>
                  <a:lnTo>
                    <a:pt x="407035" y="105029"/>
                  </a:lnTo>
                  <a:lnTo>
                    <a:pt x="421513" y="105918"/>
                  </a:lnTo>
                  <a:lnTo>
                    <a:pt x="438150" y="106426"/>
                  </a:lnTo>
                  <a:lnTo>
                    <a:pt x="478663" y="106426"/>
                  </a:lnTo>
                  <a:lnTo>
                    <a:pt x="512191" y="105410"/>
                  </a:lnTo>
                  <a:lnTo>
                    <a:pt x="537210" y="104140"/>
                  </a:lnTo>
                  <a:lnTo>
                    <a:pt x="544068" y="103632"/>
                  </a:lnTo>
                  <a:lnTo>
                    <a:pt x="561975" y="103632"/>
                  </a:lnTo>
                  <a:lnTo>
                    <a:pt x="568921" y="103251"/>
                  </a:lnTo>
                  <a:lnTo>
                    <a:pt x="571246" y="103124"/>
                  </a:lnTo>
                  <a:lnTo>
                    <a:pt x="580898" y="103124"/>
                  </a:lnTo>
                  <a:lnTo>
                    <a:pt x="595503" y="102362"/>
                  </a:lnTo>
                  <a:lnTo>
                    <a:pt x="612013" y="102362"/>
                  </a:lnTo>
                  <a:lnTo>
                    <a:pt x="631444" y="101854"/>
                  </a:lnTo>
                  <a:lnTo>
                    <a:pt x="651764" y="101854"/>
                  </a:lnTo>
                  <a:lnTo>
                    <a:pt x="668655" y="100330"/>
                  </a:lnTo>
                  <a:lnTo>
                    <a:pt x="682879" y="100330"/>
                  </a:lnTo>
                  <a:lnTo>
                    <a:pt x="693801" y="99949"/>
                  </a:lnTo>
                  <a:lnTo>
                    <a:pt x="703453" y="99060"/>
                  </a:lnTo>
                  <a:lnTo>
                    <a:pt x="721614" y="99060"/>
                  </a:lnTo>
                  <a:lnTo>
                    <a:pt x="730631" y="99949"/>
                  </a:lnTo>
                  <a:lnTo>
                    <a:pt x="741426" y="100330"/>
                  </a:lnTo>
                  <a:lnTo>
                    <a:pt x="777113" y="100330"/>
                  </a:lnTo>
                  <a:lnTo>
                    <a:pt x="819531" y="101346"/>
                  </a:lnTo>
                  <a:lnTo>
                    <a:pt x="838708" y="102362"/>
                  </a:lnTo>
                  <a:lnTo>
                    <a:pt x="911479" y="102362"/>
                  </a:lnTo>
                  <a:lnTo>
                    <a:pt x="919861" y="103124"/>
                  </a:lnTo>
                  <a:lnTo>
                    <a:pt x="927989" y="103632"/>
                  </a:lnTo>
                  <a:lnTo>
                    <a:pt x="937260" y="105029"/>
                  </a:lnTo>
                  <a:lnTo>
                    <a:pt x="1004062" y="105029"/>
                  </a:lnTo>
                  <a:lnTo>
                    <a:pt x="1007745" y="104140"/>
                  </a:lnTo>
                  <a:lnTo>
                    <a:pt x="1008507" y="104140"/>
                  </a:lnTo>
                  <a:lnTo>
                    <a:pt x="1008507" y="99060"/>
                  </a:lnTo>
                  <a:lnTo>
                    <a:pt x="1008507" y="98933"/>
                  </a:lnTo>
                  <a:lnTo>
                    <a:pt x="1008507" y="12319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36136" y="2545079"/>
              <a:ext cx="608076" cy="94488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549908" y="2276855"/>
              <a:ext cx="965835" cy="324485"/>
            </a:xfrm>
            <a:custGeom>
              <a:avLst/>
              <a:gdLst/>
              <a:ahLst/>
              <a:cxnLst/>
              <a:rect l="l" t="t" r="r" b="b"/>
              <a:pathLst>
                <a:path w="965835" h="324485">
                  <a:moveTo>
                    <a:pt x="894842" y="220980"/>
                  </a:moveTo>
                  <a:lnTo>
                    <a:pt x="836168" y="220980"/>
                  </a:lnTo>
                  <a:lnTo>
                    <a:pt x="831723" y="222250"/>
                  </a:lnTo>
                  <a:lnTo>
                    <a:pt x="827278" y="222250"/>
                  </a:lnTo>
                  <a:lnTo>
                    <a:pt x="821690" y="223266"/>
                  </a:lnTo>
                  <a:lnTo>
                    <a:pt x="741553" y="223266"/>
                  </a:lnTo>
                  <a:lnTo>
                    <a:pt x="721741" y="225044"/>
                  </a:lnTo>
                  <a:lnTo>
                    <a:pt x="718058" y="225552"/>
                  </a:lnTo>
                  <a:lnTo>
                    <a:pt x="707136" y="225552"/>
                  </a:lnTo>
                  <a:lnTo>
                    <a:pt x="697865" y="226441"/>
                  </a:lnTo>
                  <a:lnTo>
                    <a:pt x="688213" y="226441"/>
                  </a:lnTo>
                  <a:lnTo>
                    <a:pt x="678434" y="226822"/>
                  </a:lnTo>
                  <a:lnTo>
                    <a:pt x="644017" y="226822"/>
                  </a:lnTo>
                  <a:lnTo>
                    <a:pt x="588264" y="228219"/>
                  </a:lnTo>
                  <a:lnTo>
                    <a:pt x="563499" y="228219"/>
                  </a:lnTo>
                  <a:lnTo>
                    <a:pt x="534416" y="229235"/>
                  </a:lnTo>
                  <a:lnTo>
                    <a:pt x="507365" y="229235"/>
                  </a:lnTo>
                  <a:lnTo>
                    <a:pt x="482219" y="229616"/>
                  </a:lnTo>
                  <a:lnTo>
                    <a:pt x="462026" y="229616"/>
                  </a:lnTo>
                  <a:lnTo>
                    <a:pt x="444246" y="230505"/>
                  </a:lnTo>
                  <a:lnTo>
                    <a:pt x="427228" y="230505"/>
                  </a:lnTo>
                  <a:lnTo>
                    <a:pt x="410210" y="231013"/>
                  </a:lnTo>
                  <a:lnTo>
                    <a:pt x="370967" y="231013"/>
                  </a:lnTo>
                  <a:lnTo>
                    <a:pt x="352425" y="232029"/>
                  </a:lnTo>
                  <a:lnTo>
                    <a:pt x="327279" y="232029"/>
                  </a:lnTo>
                  <a:lnTo>
                    <a:pt x="304673" y="232283"/>
                  </a:lnTo>
                  <a:lnTo>
                    <a:pt x="256921" y="232283"/>
                  </a:lnTo>
                  <a:lnTo>
                    <a:pt x="235458" y="232029"/>
                  </a:lnTo>
                  <a:lnTo>
                    <a:pt x="213614" y="232029"/>
                  </a:lnTo>
                  <a:lnTo>
                    <a:pt x="184912" y="231013"/>
                  </a:lnTo>
                  <a:lnTo>
                    <a:pt x="154559" y="230505"/>
                  </a:lnTo>
                  <a:lnTo>
                    <a:pt x="72009" y="228219"/>
                  </a:lnTo>
                  <a:lnTo>
                    <a:pt x="31496" y="228219"/>
                  </a:lnTo>
                  <a:lnTo>
                    <a:pt x="0" y="229235"/>
                  </a:lnTo>
                  <a:lnTo>
                    <a:pt x="0" y="321056"/>
                  </a:lnTo>
                  <a:lnTo>
                    <a:pt x="40386" y="321056"/>
                  </a:lnTo>
                  <a:lnTo>
                    <a:pt x="55372" y="320548"/>
                  </a:lnTo>
                  <a:lnTo>
                    <a:pt x="114046" y="322326"/>
                  </a:lnTo>
                  <a:lnTo>
                    <a:pt x="144399" y="322834"/>
                  </a:lnTo>
                  <a:lnTo>
                    <a:pt x="173101" y="323850"/>
                  </a:lnTo>
                  <a:lnTo>
                    <a:pt x="194945" y="323850"/>
                  </a:lnTo>
                  <a:lnTo>
                    <a:pt x="216408" y="324104"/>
                  </a:lnTo>
                  <a:lnTo>
                    <a:pt x="345059" y="324104"/>
                  </a:lnTo>
                  <a:lnTo>
                    <a:pt x="367792" y="323850"/>
                  </a:lnTo>
                  <a:lnTo>
                    <a:pt x="392811" y="323850"/>
                  </a:lnTo>
                  <a:lnTo>
                    <a:pt x="411480" y="322834"/>
                  </a:lnTo>
                  <a:lnTo>
                    <a:pt x="450723" y="322834"/>
                  </a:lnTo>
                  <a:lnTo>
                    <a:pt x="467614" y="322326"/>
                  </a:lnTo>
                  <a:lnTo>
                    <a:pt x="484632" y="322326"/>
                  </a:lnTo>
                  <a:lnTo>
                    <a:pt x="502412" y="321437"/>
                  </a:lnTo>
                  <a:lnTo>
                    <a:pt x="522732" y="321437"/>
                  </a:lnTo>
                  <a:lnTo>
                    <a:pt x="547751" y="321056"/>
                  </a:lnTo>
                  <a:lnTo>
                    <a:pt x="574929" y="321056"/>
                  </a:lnTo>
                  <a:lnTo>
                    <a:pt x="604012" y="320040"/>
                  </a:lnTo>
                  <a:lnTo>
                    <a:pt x="628650" y="320040"/>
                  </a:lnTo>
                  <a:lnTo>
                    <a:pt x="684530" y="318643"/>
                  </a:lnTo>
                  <a:lnTo>
                    <a:pt x="718947" y="318643"/>
                  </a:lnTo>
                  <a:lnTo>
                    <a:pt x="728599" y="318262"/>
                  </a:lnTo>
                  <a:lnTo>
                    <a:pt x="738378" y="318262"/>
                  </a:lnTo>
                  <a:lnTo>
                    <a:pt x="747649" y="317373"/>
                  </a:lnTo>
                  <a:lnTo>
                    <a:pt x="758571" y="317373"/>
                  </a:lnTo>
                  <a:lnTo>
                    <a:pt x="766699" y="316357"/>
                  </a:lnTo>
                  <a:lnTo>
                    <a:pt x="782066" y="315087"/>
                  </a:lnTo>
                  <a:lnTo>
                    <a:pt x="862076" y="315087"/>
                  </a:lnTo>
                  <a:lnTo>
                    <a:pt x="867791" y="314071"/>
                  </a:lnTo>
                  <a:lnTo>
                    <a:pt x="872236" y="314071"/>
                  </a:lnTo>
                  <a:lnTo>
                    <a:pt x="876681" y="312801"/>
                  </a:lnTo>
                  <a:lnTo>
                    <a:pt x="894842" y="312801"/>
                  </a:lnTo>
                  <a:lnTo>
                    <a:pt x="894842" y="220980"/>
                  </a:lnTo>
                  <a:close/>
                </a:path>
                <a:path w="965835" h="324485">
                  <a:moveTo>
                    <a:pt x="965454" y="10160"/>
                  </a:moveTo>
                  <a:lnTo>
                    <a:pt x="943229" y="10160"/>
                  </a:lnTo>
                  <a:lnTo>
                    <a:pt x="932307" y="8763"/>
                  </a:lnTo>
                  <a:lnTo>
                    <a:pt x="899541" y="5969"/>
                  </a:lnTo>
                  <a:lnTo>
                    <a:pt x="851408" y="3175"/>
                  </a:lnTo>
                  <a:lnTo>
                    <a:pt x="831088" y="2413"/>
                  </a:lnTo>
                  <a:lnTo>
                    <a:pt x="774065" y="2413"/>
                  </a:lnTo>
                  <a:lnTo>
                    <a:pt x="759587" y="2794"/>
                  </a:lnTo>
                  <a:lnTo>
                    <a:pt x="741299" y="4699"/>
                  </a:lnTo>
                  <a:lnTo>
                    <a:pt x="734441" y="5207"/>
                  </a:lnTo>
                  <a:lnTo>
                    <a:pt x="684657" y="5207"/>
                  </a:lnTo>
                  <a:lnTo>
                    <a:pt x="640588" y="3683"/>
                  </a:lnTo>
                  <a:lnTo>
                    <a:pt x="598551" y="3683"/>
                  </a:lnTo>
                  <a:lnTo>
                    <a:pt x="563372" y="2413"/>
                  </a:lnTo>
                  <a:lnTo>
                    <a:pt x="539877" y="1905"/>
                  </a:lnTo>
                  <a:lnTo>
                    <a:pt x="510286" y="508"/>
                  </a:lnTo>
                  <a:lnTo>
                    <a:pt x="481203" y="0"/>
                  </a:lnTo>
                  <a:lnTo>
                    <a:pt x="410337" y="0"/>
                  </a:lnTo>
                  <a:lnTo>
                    <a:pt x="386080" y="508"/>
                  </a:lnTo>
                  <a:lnTo>
                    <a:pt x="363474" y="2413"/>
                  </a:lnTo>
                  <a:lnTo>
                    <a:pt x="345694" y="3175"/>
                  </a:lnTo>
                  <a:lnTo>
                    <a:pt x="330708" y="5207"/>
                  </a:lnTo>
                  <a:lnTo>
                    <a:pt x="316992" y="6477"/>
                  </a:lnTo>
                  <a:lnTo>
                    <a:pt x="304038" y="8255"/>
                  </a:lnTo>
                  <a:lnTo>
                    <a:pt x="289433" y="11049"/>
                  </a:lnTo>
                  <a:lnTo>
                    <a:pt x="289433" y="102870"/>
                  </a:lnTo>
                  <a:lnTo>
                    <a:pt x="329946" y="102870"/>
                  </a:lnTo>
                  <a:lnTo>
                    <a:pt x="344424" y="100076"/>
                  </a:lnTo>
                  <a:lnTo>
                    <a:pt x="357378" y="98298"/>
                  </a:lnTo>
                  <a:lnTo>
                    <a:pt x="386080" y="94996"/>
                  </a:lnTo>
                  <a:lnTo>
                    <a:pt x="403987" y="94107"/>
                  </a:lnTo>
                  <a:lnTo>
                    <a:pt x="426593" y="92329"/>
                  </a:lnTo>
                  <a:lnTo>
                    <a:pt x="446278" y="91948"/>
                  </a:lnTo>
                  <a:lnTo>
                    <a:pt x="469900" y="92329"/>
                  </a:lnTo>
                  <a:lnTo>
                    <a:pt x="499364" y="93726"/>
                  </a:lnTo>
                  <a:lnTo>
                    <a:pt x="522859" y="94107"/>
                  </a:lnTo>
                  <a:lnTo>
                    <a:pt x="558038" y="95504"/>
                  </a:lnTo>
                  <a:lnTo>
                    <a:pt x="600202" y="95504"/>
                  </a:lnTo>
                  <a:lnTo>
                    <a:pt x="625983" y="96520"/>
                  </a:lnTo>
                  <a:lnTo>
                    <a:pt x="644271" y="96774"/>
                  </a:lnTo>
                  <a:lnTo>
                    <a:pt x="774954" y="96774"/>
                  </a:lnTo>
                  <a:lnTo>
                    <a:pt x="781812" y="96520"/>
                  </a:lnTo>
                  <a:lnTo>
                    <a:pt x="800481" y="94488"/>
                  </a:lnTo>
                  <a:lnTo>
                    <a:pt x="845312" y="96774"/>
                  </a:lnTo>
                  <a:lnTo>
                    <a:pt x="881253" y="99568"/>
                  </a:lnTo>
                  <a:lnTo>
                    <a:pt x="891921" y="100584"/>
                  </a:lnTo>
                  <a:lnTo>
                    <a:pt x="902716" y="101981"/>
                  </a:lnTo>
                  <a:lnTo>
                    <a:pt x="965454" y="101981"/>
                  </a:lnTo>
                  <a:lnTo>
                    <a:pt x="965454" y="1016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0807" y="2561843"/>
              <a:ext cx="1075943" cy="122834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685544" y="2731007"/>
              <a:ext cx="810895" cy="121920"/>
            </a:xfrm>
            <a:custGeom>
              <a:avLst/>
              <a:gdLst/>
              <a:ahLst/>
              <a:cxnLst/>
              <a:rect l="l" t="t" r="r" b="b"/>
              <a:pathLst>
                <a:path w="810894" h="121919">
                  <a:moveTo>
                    <a:pt x="810514" y="0"/>
                  </a:moveTo>
                  <a:lnTo>
                    <a:pt x="770128" y="0"/>
                  </a:lnTo>
                  <a:lnTo>
                    <a:pt x="750697" y="2413"/>
                  </a:lnTo>
                  <a:lnTo>
                    <a:pt x="724027" y="4699"/>
                  </a:lnTo>
                  <a:lnTo>
                    <a:pt x="692912" y="6604"/>
                  </a:lnTo>
                  <a:lnTo>
                    <a:pt x="679196" y="6985"/>
                  </a:lnTo>
                  <a:lnTo>
                    <a:pt x="663829" y="8001"/>
                  </a:lnTo>
                  <a:lnTo>
                    <a:pt x="650494" y="9779"/>
                  </a:lnTo>
                  <a:lnTo>
                    <a:pt x="633095" y="10287"/>
                  </a:lnTo>
                  <a:lnTo>
                    <a:pt x="616839" y="11557"/>
                  </a:lnTo>
                  <a:lnTo>
                    <a:pt x="597027" y="12065"/>
                  </a:lnTo>
                  <a:lnTo>
                    <a:pt x="592607" y="12115"/>
                  </a:lnTo>
                  <a:lnTo>
                    <a:pt x="552196" y="12115"/>
                  </a:lnTo>
                  <a:lnTo>
                    <a:pt x="542188" y="12192"/>
                  </a:lnTo>
                  <a:lnTo>
                    <a:pt x="542188" y="13462"/>
                  </a:lnTo>
                  <a:lnTo>
                    <a:pt x="518490" y="13462"/>
                  </a:lnTo>
                  <a:lnTo>
                    <a:pt x="518490" y="14732"/>
                  </a:lnTo>
                  <a:lnTo>
                    <a:pt x="506095" y="14732"/>
                  </a:lnTo>
                  <a:lnTo>
                    <a:pt x="506095" y="15417"/>
                  </a:lnTo>
                  <a:lnTo>
                    <a:pt x="499237" y="15417"/>
                  </a:lnTo>
                  <a:lnTo>
                    <a:pt x="492379" y="15938"/>
                  </a:lnTo>
                  <a:lnTo>
                    <a:pt x="492379" y="18161"/>
                  </a:lnTo>
                  <a:lnTo>
                    <a:pt x="475869" y="18211"/>
                  </a:lnTo>
                  <a:lnTo>
                    <a:pt x="492379" y="18161"/>
                  </a:lnTo>
                  <a:lnTo>
                    <a:pt x="492379" y="15938"/>
                  </a:lnTo>
                  <a:lnTo>
                    <a:pt x="477774" y="17145"/>
                  </a:lnTo>
                  <a:lnTo>
                    <a:pt x="451993" y="18161"/>
                  </a:lnTo>
                  <a:lnTo>
                    <a:pt x="451993" y="110998"/>
                  </a:lnTo>
                  <a:lnTo>
                    <a:pt x="451916" y="18211"/>
                  </a:lnTo>
                  <a:lnTo>
                    <a:pt x="435356" y="18211"/>
                  </a:lnTo>
                  <a:lnTo>
                    <a:pt x="419989" y="18669"/>
                  </a:lnTo>
                  <a:lnTo>
                    <a:pt x="392938" y="19939"/>
                  </a:lnTo>
                  <a:lnTo>
                    <a:pt x="383679" y="21971"/>
                  </a:lnTo>
                  <a:lnTo>
                    <a:pt x="376809" y="21894"/>
                  </a:lnTo>
                  <a:lnTo>
                    <a:pt x="371094" y="23749"/>
                  </a:lnTo>
                  <a:lnTo>
                    <a:pt x="359029" y="24765"/>
                  </a:lnTo>
                  <a:lnTo>
                    <a:pt x="349250" y="25019"/>
                  </a:lnTo>
                  <a:lnTo>
                    <a:pt x="335534" y="25069"/>
                  </a:lnTo>
                  <a:lnTo>
                    <a:pt x="335534" y="24892"/>
                  </a:lnTo>
                  <a:lnTo>
                    <a:pt x="295148" y="24892"/>
                  </a:lnTo>
                  <a:lnTo>
                    <a:pt x="282956" y="24892"/>
                  </a:lnTo>
                  <a:lnTo>
                    <a:pt x="282956" y="26162"/>
                  </a:lnTo>
                  <a:lnTo>
                    <a:pt x="261556" y="26162"/>
                  </a:lnTo>
                  <a:lnTo>
                    <a:pt x="261556" y="27432"/>
                  </a:lnTo>
                  <a:lnTo>
                    <a:pt x="258318" y="27432"/>
                  </a:lnTo>
                  <a:lnTo>
                    <a:pt x="258318" y="119761"/>
                  </a:lnTo>
                  <a:lnTo>
                    <a:pt x="258305" y="26974"/>
                  </a:lnTo>
                  <a:lnTo>
                    <a:pt x="251841" y="26974"/>
                  </a:lnTo>
                  <a:lnTo>
                    <a:pt x="245364" y="27432"/>
                  </a:lnTo>
                  <a:lnTo>
                    <a:pt x="227965" y="27432"/>
                  </a:lnTo>
                  <a:lnTo>
                    <a:pt x="211797" y="27432"/>
                  </a:lnTo>
                  <a:lnTo>
                    <a:pt x="211797" y="28702"/>
                  </a:lnTo>
                  <a:lnTo>
                    <a:pt x="196088" y="28702"/>
                  </a:lnTo>
                  <a:lnTo>
                    <a:pt x="196088" y="28829"/>
                  </a:lnTo>
                  <a:lnTo>
                    <a:pt x="175006" y="28829"/>
                  </a:lnTo>
                  <a:lnTo>
                    <a:pt x="137414" y="27051"/>
                  </a:lnTo>
                  <a:lnTo>
                    <a:pt x="130556" y="26543"/>
                  </a:lnTo>
                  <a:lnTo>
                    <a:pt x="122936" y="25527"/>
                  </a:lnTo>
                  <a:lnTo>
                    <a:pt x="114427" y="24765"/>
                  </a:lnTo>
                  <a:lnTo>
                    <a:pt x="96647" y="23749"/>
                  </a:lnTo>
                  <a:lnTo>
                    <a:pt x="88900" y="23749"/>
                  </a:lnTo>
                  <a:lnTo>
                    <a:pt x="83312" y="23241"/>
                  </a:lnTo>
                  <a:lnTo>
                    <a:pt x="79248" y="23241"/>
                  </a:lnTo>
                  <a:lnTo>
                    <a:pt x="76454" y="22733"/>
                  </a:lnTo>
                  <a:lnTo>
                    <a:pt x="71501" y="22733"/>
                  </a:lnTo>
                  <a:lnTo>
                    <a:pt x="71501" y="22352"/>
                  </a:lnTo>
                  <a:lnTo>
                    <a:pt x="65024" y="22352"/>
                  </a:lnTo>
                  <a:lnTo>
                    <a:pt x="65024" y="23622"/>
                  </a:lnTo>
                  <a:lnTo>
                    <a:pt x="65024" y="24257"/>
                  </a:lnTo>
                  <a:lnTo>
                    <a:pt x="59055" y="24257"/>
                  </a:lnTo>
                  <a:lnTo>
                    <a:pt x="59055" y="24892"/>
                  </a:lnTo>
                  <a:lnTo>
                    <a:pt x="54102" y="24892"/>
                  </a:lnTo>
                  <a:lnTo>
                    <a:pt x="54102" y="24765"/>
                  </a:lnTo>
                  <a:lnTo>
                    <a:pt x="54102" y="23622"/>
                  </a:lnTo>
                  <a:lnTo>
                    <a:pt x="65024" y="23622"/>
                  </a:lnTo>
                  <a:lnTo>
                    <a:pt x="65024" y="22352"/>
                  </a:lnTo>
                  <a:lnTo>
                    <a:pt x="31115" y="22352"/>
                  </a:lnTo>
                  <a:lnTo>
                    <a:pt x="29718" y="22352"/>
                  </a:lnTo>
                  <a:lnTo>
                    <a:pt x="29718" y="23622"/>
                  </a:lnTo>
                  <a:lnTo>
                    <a:pt x="28321" y="23622"/>
                  </a:lnTo>
                  <a:lnTo>
                    <a:pt x="28321" y="115062"/>
                  </a:lnTo>
                  <a:lnTo>
                    <a:pt x="28321" y="116332"/>
                  </a:lnTo>
                  <a:lnTo>
                    <a:pt x="24638" y="116332"/>
                  </a:lnTo>
                  <a:lnTo>
                    <a:pt x="24638" y="116078"/>
                  </a:lnTo>
                  <a:lnTo>
                    <a:pt x="28270" y="116078"/>
                  </a:lnTo>
                  <a:lnTo>
                    <a:pt x="28270" y="23291"/>
                  </a:lnTo>
                  <a:lnTo>
                    <a:pt x="24638" y="23291"/>
                  </a:lnTo>
                  <a:lnTo>
                    <a:pt x="24638" y="23622"/>
                  </a:lnTo>
                  <a:lnTo>
                    <a:pt x="18542" y="23622"/>
                  </a:lnTo>
                  <a:lnTo>
                    <a:pt x="18542" y="24180"/>
                  </a:lnTo>
                  <a:lnTo>
                    <a:pt x="13716" y="24180"/>
                  </a:lnTo>
                  <a:lnTo>
                    <a:pt x="7670" y="24765"/>
                  </a:lnTo>
                  <a:lnTo>
                    <a:pt x="0" y="24688"/>
                  </a:lnTo>
                  <a:lnTo>
                    <a:pt x="0" y="117475"/>
                  </a:lnTo>
                  <a:lnTo>
                    <a:pt x="7620" y="117475"/>
                  </a:lnTo>
                  <a:lnTo>
                    <a:pt x="18542" y="117475"/>
                  </a:lnTo>
                  <a:lnTo>
                    <a:pt x="18542" y="117602"/>
                  </a:lnTo>
                  <a:lnTo>
                    <a:pt x="48133" y="117602"/>
                  </a:lnTo>
                  <a:lnTo>
                    <a:pt x="48133" y="117475"/>
                  </a:lnTo>
                  <a:lnTo>
                    <a:pt x="54102" y="116967"/>
                  </a:lnTo>
                  <a:lnTo>
                    <a:pt x="54102" y="117602"/>
                  </a:lnTo>
                  <a:lnTo>
                    <a:pt x="59055" y="117602"/>
                  </a:lnTo>
                  <a:lnTo>
                    <a:pt x="59055" y="116967"/>
                  </a:lnTo>
                  <a:lnTo>
                    <a:pt x="60706" y="116840"/>
                  </a:lnTo>
                  <a:lnTo>
                    <a:pt x="73914" y="117475"/>
                  </a:lnTo>
                  <a:lnTo>
                    <a:pt x="90170" y="119253"/>
                  </a:lnTo>
                  <a:lnTo>
                    <a:pt x="97028" y="119761"/>
                  </a:lnTo>
                  <a:lnTo>
                    <a:pt x="134620" y="121539"/>
                  </a:lnTo>
                  <a:lnTo>
                    <a:pt x="196088" y="121539"/>
                  </a:lnTo>
                  <a:lnTo>
                    <a:pt x="196088" y="121412"/>
                  </a:lnTo>
                  <a:lnTo>
                    <a:pt x="236474" y="121412"/>
                  </a:lnTo>
                  <a:lnTo>
                    <a:pt x="255676" y="121412"/>
                  </a:lnTo>
                  <a:lnTo>
                    <a:pt x="255676" y="120269"/>
                  </a:lnTo>
                  <a:lnTo>
                    <a:pt x="268478" y="120269"/>
                  </a:lnTo>
                  <a:lnTo>
                    <a:pt x="285851" y="120269"/>
                  </a:lnTo>
                  <a:lnTo>
                    <a:pt x="285851" y="27482"/>
                  </a:lnTo>
                  <a:lnTo>
                    <a:pt x="268478" y="27482"/>
                  </a:lnTo>
                  <a:lnTo>
                    <a:pt x="285877" y="27432"/>
                  </a:lnTo>
                  <a:lnTo>
                    <a:pt x="285877" y="120269"/>
                  </a:lnTo>
                  <a:lnTo>
                    <a:pt x="292227" y="119761"/>
                  </a:lnTo>
                  <a:lnTo>
                    <a:pt x="292227" y="120142"/>
                  </a:lnTo>
                  <a:lnTo>
                    <a:pt x="298704" y="120142"/>
                  </a:lnTo>
                  <a:lnTo>
                    <a:pt x="298704" y="119761"/>
                  </a:lnTo>
                  <a:lnTo>
                    <a:pt x="305181" y="119253"/>
                  </a:lnTo>
                  <a:lnTo>
                    <a:pt x="335534" y="117856"/>
                  </a:lnTo>
                  <a:lnTo>
                    <a:pt x="349250" y="117856"/>
                  </a:lnTo>
                  <a:lnTo>
                    <a:pt x="389763" y="117856"/>
                  </a:lnTo>
                  <a:lnTo>
                    <a:pt x="389763" y="117602"/>
                  </a:lnTo>
                  <a:lnTo>
                    <a:pt x="405434" y="117602"/>
                  </a:lnTo>
                  <a:lnTo>
                    <a:pt x="405434" y="116332"/>
                  </a:lnTo>
                  <a:lnTo>
                    <a:pt x="413918" y="116332"/>
                  </a:lnTo>
                  <a:lnTo>
                    <a:pt x="413918" y="115062"/>
                  </a:lnTo>
                  <a:lnTo>
                    <a:pt x="417195" y="115062"/>
                  </a:lnTo>
                  <a:lnTo>
                    <a:pt x="417195" y="114681"/>
                  </a:lnTo>
                  <a:lnTo>
                    <a:pt x="424053" y="114681"/>
                  </a:lnTo>
                  <a:lnTo>
                    <a:pt x="433324" y="112776"/>
                  </a:lnTo>
                  <a:lnTo>
                    <a:pt x="460502" y="111506"/>
                  </a:lnTo>
                  <a:lnTo>
                    <a:pt x="475869" y="110998"/>
                  </a:lnTo>
                  <a:lnTo>
                    <a:pt x="492379" y="110998"/>
                  </a:lnTo>
                  <a:lnTo>
                    <a:pt x="518287" y="109982"/>
                  </a:lnTo>
                  <a:lnTo>
                    <a:pt x="533527" y="108712"/>
                  </a:lnTo>
                  <a:lnTo>
                    <a:pt x="539623" y="108712"/>
                  </a:lnTo>
                  <a:lnTo>
                    <a:pt x="539623" y="108204"/>
                  </a:lnTo>
                  <a:lnTo>
                    <a:pt x="546493" y="108204"/>
                  </a:lnTo>
                  <a:lnTo>
                    <a:pt x="546493" y="15417"/>
                  </a:lnTo>
                  <a:lnTo>
                    <a:pt x="539623" y="15417"/>
                  </a:lnTo>
                  <a:lnTo>
                    <a:pt x="539623" y="14732"/>
                  </a:lnTo>
                  <a:lnTo>
                    <a:pt x="552196" y="14732"/>
                  </a:lnTo>
                  <a:lnTo>
                    <a:pt x="552196" y="16002"/>
                  </a:lnTo>
                  <a:lnTo>
                    <a:pt x="546608" y="16002"/>
                  </a:lnTo>
                  <a:lnTo>
                    <a:pt x="546608" y="104902"/>
                  </a:lnTo>
                  <a:lnTo>
                    <a:pt x="546608" y="106172"/>
                  </a:lnTo>
                  <a:lnTo>
                    <a:pt x="546608" y="107442"/>
                  </a:lnTo>
                  <a:lnTo>
                    <a:pt x="546608" y="108712"/>
                  </a:lnTo>
                  <a:lnTo>
                    <a:pt x="547712" y="108712"/>
                  </a:lnTo>
                  <a:lnTo>
                    <a:pt x="547712" y="107442"/>
                  </a:lnTo>
                  <a:lnTo>
                    <a:pt x="560705" y="107442"/>
                  </a:lnTo>
                  <a:lnTo>
                    <a:pt x="560705" y="106172"/>
                  </a:lnTo>
                  <a:lnTo>
                    <a:pt x="584238" y="106172"/>
                  </a:lnTo>
                  <a:lnTo>
                    <a:pt x="584238" y="104902"/>
                  </a:lnTo>
                  <a:lnTo>
                    <a:pt x="592582" y="104902"/>
                  </a:lnTo>
                  <a:lnTo>
                    <a:pt x="597027" y="104902"/>
                  </a:lnTo>
                  <a:lnTo>
                    <a:pt x="637540" y="104902"/>
                  </a:lnTo>
                  <a:lnTo>
                    <a:pt x="657352" y="104394"/>
                  </a:lnTo>
                  <a:lnTo>
                    <a:pt x="673481" y="103124"/>
                  </a:lnTo>
                  <a:lnTo>
                    <a:pt x="690880" y="102616"/>
                  </a:lnTo>
                  <a:lnTo>
                    <a:pt x="704215" y="100584"/>
                  </a:lnTo>
                  <a:lnTo>
                    <a:pt x="733298" y="99314"/>
                  </a:lnTo>
                  <a:lnTo>
                    <a:pt x="764413" y="97536"/>
                  </a:lnTo>
                  <a:lnTo>
                    <a:pt x="791083" y="95123"/>
                  </a:lnTo>
                  <a:lnTo>
                    <a:pt x="801624" y="93726"/>
                  </a:lnTo>
                  <a:lnTo>
                    <a:pt x="810514" y="92837"/>
                  </a:lnTo>
                  <a:lnTo>
                    <a:pt x="810514" y="12065"/>
                  </a:lnTo>
                  <a:lnTo>
                    <a:pt x="810514" y="0"/>
                  </a:lnTo>
                  <a:close/>
                </a:path>
              </a:pathLst>
            </a:custGeom>
            <a:solidFill>
              <a:srgbClr val="00FB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97708" y="2474975"/>
              <a:ext cx="1001268" cy="119024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62556" y="2900171"/>
              <a:ext cx="354964" cy="11226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6449568" y="3139439"/>
              <a:ext cx="817880" cy="310515"/>
            </a:xfrm>
            <a:custGeom>
              <a:avLst/>
              <a:gdLst/>
              <a:ahLst/>
              <a:cxnLst/>
              <a:rect l="l" t="t" r="r" b="b"/>
              <a:pathLst>
                <a:path w="817879" h="310514">
                  <a:moveTo>
                    <a:pt x="368808" y="200406"/>
                  </a:moveTo>
                  <a:lnTo>
                    <a:pt x="328168" y="200406"/>
                  </a:lnTo>
                  <a:lnTo>
                    <a:pt x="327787" y="200787"/>
                  </a:lnTo>
                  <a:lnTo>
                    <a:pt x="326644" y="201295"/>
                  </a:lnTo>
                  <a:lnTo>
                    <a:pt x="323342" y="201803"/>
                  </a:lnTo>
                  <a:lnTo>
                    <a:pt x="317627" y="201803"/>
                  </a:lnTo>
                  <a:lnTo>
                    <a:pt x="304419" y="202692"/>
                  </a:lnTo>
                  <a:lnTo>
                    <a:pt x="262255" y="204978"/>
                  </a:lnTo>
                  <a:lnTo>
                    <a:pt x="233934" y="211836"/>
                  </a:lnTo>
                  <a:lnTo>
                    <a:pt x="229743" y="212344"/>
                  </a:lnTo>
                  <a:lnTo>
                    <a:pt x="224917" y="213741"/>
                  </a:lnTo>
                  <a:lnTo>
                    <a:pt x="218567" y="215011"/>
                  </a:lnTo>
                  <a:lnTo>
                    <a:pt x="215646" y="216027"/>
                  </a:lnTo>
                  <a:lnTo>
                    <a:pt x="200660" y="218313"/>
                  </a:lnTo>
                  <a:lnTo>
                    <a:pt x="194945" y="218440"/>
                  </a:lnTo>
                  <a:lnTo>
                    <a:pt x="109220" y="211836"/>
                  </a:lnTo>
                  <a:lnTo>
                    <a:pt x="57023" y="203200"/>
                  </a:lnTo>
                  <a:lnTo>
                    <a:pt x="16383" y="203200"/>
                  </a:lnTo>
                  <a:lnTo>
                    <a:pt x="16383" y="295021"/>
                  </a:lnTo>
                  <a:lnTo>
                    <a:pt x="27813" y="297815"/>
                  </a:lnTo>
                  <a:lnTo>
                    <a:pt x="124587" y="308737"/>
                  </a:lnTo>
                  <a:lnTo>
                    <a:pt x="168021" y="310515"/>
                  </a:lnTo>
                  <a:lnTo>
                    <a:pt x="233045" y="310515"/>
                  </a:lnTo>
                  <a:lnTo>
                    <a:pt x="236347" y="310134"/>
                  </a:lnTo>
                  <a:lnTo>
                    <a:pt x="241173" y="310134"/>
                  </a:lnTo>
                  <a:lnTo>
                    <a:pt x="251714" y="308356"/>
                  </a:lnTo>
                  <a:lnTo>
                    <a:pt x="256286" y="307848"/>
                  </a:lnTo>
                  <a:lnTo>
                    <a:pt x="258953" y="306832"/>
                  </a:lnTo>
                  <a:lnTo>
                    <a:pt x="265557" y="305562"/>
                  </a:lnTo>
                  <a:lnTo>
                    <a:pt x="270383" y="304038"/>
                  </a:lnTo>
                  <a:lnTo>
                    <a:pt x="274320" y="303657"/>
                  </a:lnTo>
                  <a:lnTo>
                    <a:pt x="314960" y="295402"/>
                  </a:lnTo>
                  <a:lnTo>
                    <a:pt x="344805" y="294513"/>
                  </a:lnTo>
                  <a:lnTo>
                    <a:pt x="358267" y="293624"/>
                  </a:lnTo>
                  <a:lnTo>
                    <a:pt x="363855" y="293624"/>
                  </a:lnTo>
                  <a:lnTo>
                    <a:pt x="367030" y="293116"/>
                  </a:lnTo>
                  <a:lnTo>
                    <a:pt x="368808" y="292227"/>
                  </a:lnTo>
                  <a:lnTo>
                    <a:pt x="368808" y="200406"/>
                  </a:lnTo>
                  <a:close/>
                </a:path>
                <a:path w="817879" h="310514">
                  <a:moveTo>
                    <a:pt x="817753" y="14224"/>
                  </a:moveTo>
                  <a:lnTo>
                    <a:pt x="816229" y="13716"/>
                  </a:lnTo>
                  <a:lnTo>
                    <a:pt x="712978" y="13716"/>
                  </a:lnTo>
                  <a:lnTo>
                    <a:pt x="679704" y="15240"/>
                  </a:lnTo>
                  <a:lnTo>
                    <a:pt x="524256" y="15240"/>
                  </a:lnTo>
                  <a:lnTo>
                    <a:pt x="508508" y="14732"/>
                  </a:lnTo>
                  <a:lnTo>
                    <a:pt x="495173" y="13716"/>
                  </a:lnTo>
                  <a:lnTo>
                    <a:pt x="478663" y="12954"/>
                  </a:lnTo>
                  <a:lnTo>
                    <a:pt x="412242" y="12954"/>
                  </a:lnTo>
                  <a:lnTo>
                    <a:pt x="396367" y="13335"/>
                  </a:lnTo>
                  <a:lnTo>
                    <a:pt x="368808" y="13335"/>
                  </a:lnTo>
                  <a:lnTo>
                    <a:pt x="350901" y="14097"/>
                  </a:lnTo>
                  <a:lnTo>
                    <a:pt x="314452" y="13335"/>
                  </a:lnTo>
                  <a:lnTo>
                    <a:pt x="293497" y="13335"/>
                  </a:lnTo>
                  <a:lnTo>
                    <a:pt x="209296" y="10160"/>
                  </a:lnTo>
                  <a:lnTo>
                    <a:pt x="188722" y="9652"/>
                  </a:lnTo>
                  <a:lnTo>
                    <a:pt x="133985" y="7493"/>
                  </a:lnTo>
                  <a:lnTo>
                    <a:pt x="102362" y="5080"/>
                  </a:lnTo>
                  <a:lnTo>
                    <a:pt x="77203" y="3683"/>
                  </a:lnTo>
                  <a:lnTo>
                    <a:pt x="57785" y="1905"/>
                  </a:lnTo>
                  <a:lnTo>
                    <a:pt x="40386" y="0"/>
                  </a:lnTo>
                  <a:lnTo>
                    <a:pt x="0" y="0"/>
                  </a:lnTo>
                  <a:lnTo>
                    <a:pt x="0" y="91821"/>
                  </a:lnTo>
                  <a:lnTo>
                    <a:pt x="17399" y="93726"/>
                  </a:lnTo>
                  <a:lnTo>
                    <a:pt x="36830" y="95504"/>
                  </a:lnTo>
                  <a:lnTo>
                    <a:pt x="61976" y="96774"/>
                  </a:lnTo>
                  <a:lnTo>
                    <a:pt x="93599" y="99314"/>
                  </a:lnTo>
                  <a:lnTo>
                    <a:pt x="148082" y="101473"/>
                  </a:lnTo>
                  <a:lnTo>
                    <a:pt x="168783" y="101981"/>
                  </a:lnTo>
                  <a:lnTo>
                    <a:pt x="253111" y="105029"/>
                  </a:lnTo>
                  <a:lnTo>
                    <a:pt x="274066" y="105029"/>
                  </a:lnTo>
                  <a:lnTo>
                    <a:pt x="337693" y="106553"/>
                  </a:lnTo>
                  <a:lnTo>
                    <a:pt x="378206" y="106553"/>
                  </a:lnTo>
                  <a:lnTo>
                    <a:pt x="409321" y="105029"/>
                  </a:lnTo>
                  <a:lnTo>
                    <a:pt x="442595" y="105029"/>
                  </a:lnTo>
                  <a:lnTo>
                    <a:pt x="454660" y="105537"/>
                  </a:lnTo>
                  <a:lnTo>
                    <a:pt x="467995" y="106553"/>
                  </a:lnTo>
                  <a:lnTo>
                    <a:pt x="483743" y="107061"/>
                  </a:lnTo>
                  <a:lnTo>
                    <a:pt x="720217" y="107061"/>
                  </a:lnTo>
                  <a:lnTo>
                    <a:pt x="753364" y="105537"/>
                  </a:lnTo>
                  <a:lnTo>
                    <a:pt x="775716" y="105537"/>
                  </a:lnTo>
                  <a:lnTo>
                    <a:pt x="776986" y="105918"/>
                  </a:lnTo>
                  <a:lnTo>
                    <a:pt x="776986" y="107061"/>
                  </a:lnTo>
                  <a:lnTo>
                    <a:pt x="817372" y="107061"/>
                  </a:lnTo>
                  <a:lnTo>
                    <a:pt x="817753" y="105537"/>
                  </a:lnTo>
                  <a:lnTo>
                    <a:pt x="817753" y="14224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2473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57842"/>
            <a:ext cx="10140950" cy="237871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484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Thoracic</a:t>
            </a:r>
            <a:r>
              <a:rPr sz="2800" spc="-90" dirty="0">
                <a:cs typeface="Arial MT"/>
              </a:rPr>
              <a:t> </a:t>
            </a:r>
            <a:r>
              <a:rPr sz="2800" spc="-35" dirty="0">
                <a:cs typeface="Arial MT"/>
              </a:rPr>
              <a:t>Verebrae</a:t>
            </a:r>
            <a:endParaRPr sz="2800">
              <a:cs typeface="Arial MT"/>
            </a:endParaRPr>
          </a:p>
          <a:p>
            <a:pPr marL="698500" marR="118110" lvl="1" indent="-342900">
              <a:lnSpc>
                <a:spcPts val="2590"/>
              </a:lnSpc>
              <a:spcBef>
                <a:spcPts val="65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Distinguishable by </a:t>
            </a:r>
            <a:r>
              <a:rPr sz="2400" dirty="0">
                <a:cs typeface="Arial MT"/>
              </a:rPr>
              <a:t>the </a:t>
            </a:r>
            <a:r>
              <a:rPr sz="2400" i="1" dirty="0">
                <a:cs typeface="Arial"/>
              </a:rPr>
              <a:t>costal facets</a:t>
            </a:r>
            <a:r>
              <a:rPr sz="2400" dirty="0">
                <a:cs typeface="Arial MT"/>
              </a:rPr>
              <a:t>, </a:t>
            </a:r>
            <a:r>
              <a:rPr sz="2400" spc="-5" dirty="0">
                <a:cs typeface="Arial MT"/>
              </a:rPr>
              <a:t>or </a:t>
            </a:r>
            <a:r>
              <a:rPr sz="2400" spc="-20" dirty="0">
                <a:cs typeface="Arial MT"/>
              </a:rPr>
              <a:t>rib </a:t>
            </a:r>
            <a:r>
              <a:rPr sz="2400" spc="-5" dirty="0">
                <a:cs typeface="Arial MT"/>
              </a:rPr>
              <a:t>articulations located on </a:t>
            </a:r>
            <a:r>
              <a:rPr sz="2400" dirty="0">
                <a:cs typeface="Arial MT"/>
              </a:rPr>
              <a:t>the </a:t>
            </a:r>
            <a:r>
              <a:rPr sz="2400" spc="-65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bodies</a:t>
            </a:r>
            <a:r>
              <a:rPr sz="2400" spc="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and</a:t>
            </a:r>
            <a:r>
              <a:rPr sz="240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transverse</a:t>
            </a:r>
            <a:r>
              <a:rPr sz="2400" spc="-1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processes.</a:t>
            </a:r>
            <a:endParaRPr sz="2400">
              <a:cs typeface="Arial MT"/>
            </a:endParaRPr>
          </a:p>
          <a:p>
            <a:pPr marL="698500" lvl="1" indent="-343535">
              <a:lnSpc>
                <a:spcPts val="2735"/>
              </a:lnSpc>
              <a:spcBef>
                <a:spcPts val="28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The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head</a:t>
            </a:r>
            <a:r>
              <a:rPr sz="2400" spc="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of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35" dirty="0">
                <a:cs typeface="Arial MT"/>
              </a:rPr>
              <a:t> </a:t>
            </a:r>
            <a:r>
              <a:rPr sz="2400" dirty="0">
                <a:cs typeface="Arial MT"/>
              </a:rPr>
              <a:t>rib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articulates</a:t>
            </a:r>
            <a:r>
              <a:rPr sz="2400" spc="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with</a:t>
            </a:r>
            <a:r>
              <a:rPr sz="2400" spc="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15" dirty="0">
                <a:cs typeface="Arial MT"/>
              </a:rPr>
              <a:t> vertebral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body</a:t>
            </a:r>
            <a:r>
              <a:rPr sz="2400" spc="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and</a:t>
            </a:r>
            <a:r>
              <a:rPr sz="2400" spc="-15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tubercle</a:t>
            </a:r>
            <a:endParaRPr sz="2400">
              <a:cs typeface="Arial MT"/>
            </a:endParaRPr>
          </a:p>
          <a:p>
            <a:pPr marL="698500">
              <a:lnSpc>
                <a:spcPts val="2735"/>
              </a:lnSpc>
            </a:pPr>
            <a:r>
              <a:rPr sz="2400" spc="-5" dirty="0">
                <a:cs typeface="Arial MT"/>
              </a:rPr>
              <a:t>of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35" dirty="0">
                <a:cs typeface="Arial MT"/>
              </a:rPr>
              <a:t> </a:t>
            </a:r>
            <a:r>
              <a:rPr sz="2400" dirty="0">
                <a:cs typeface="Arial MT"/>
              </a:rPr>
              <a:t>rib </a:t>
            </a:r>
            <a:r>
              <a:rPr sz="2400" spc="-5" dirty="0">
                <a:cs typeface="Arial MT"/>
              </a:rPr>
              <a:t>articulates</a:t>
            </a:r>
            <a:r>
              <a:rPr sz="2400" spc="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with</a:t>
            </a:r>
            <a:r>
              <a:rPr sz="2400" spc="1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the</a:t>
            </a:r>
            <a:r>
              <a:rPr sz="2400" spc="-6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transverse</a:t>
            </a:r>
            <a:r>
              <a:rPr sz="2400" spc="-5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process.</a:t>
            </a:r>
            <a:endParaRPr sz="240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Long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pointed spinous</a:t>
            </a:r>
            <a:r>
              <a:rPr sz="240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processes.</a:t>
            </a:r>
            <a:endParaRPr sz="2400"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90296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53155" y="1549908"/>
            <a:ext cx="5885815" cy="4942840"/>
            <a:chOff x="3153155" y="1549908"/>
            <a:chExt cx="5885815" cy="49428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53155" y="1549908"/>
              <a:ext cx="5885688" cy="494233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096512" y="2008631"/>
              <a:ext cx="4324985" cy="956944"/>
            </a:xfrm>
            <a:custGeom>
              <a:avLst/>
              <a:gdLst/>
              <a:ahLst/>
              <a:cxnLst/>
              <a:rect l="l" t="t" r="r" b="b"/>
              <a:pathLst>
                <a:path w="4324984" h="956944">
                  <a:moveTo>
                    <a:pt x="131826" y="586994"/>
                  </a:moveTo>
                  <a:lnTo>
                    <a:pt x="131445" y="583438"/>
                  </a:lnTo>
                  <a:lnTo>
                    <a:pt x="131445" y="579755"/>
                  </a:lnTo>
                  <a:lnTo>
                    <a:pt x="130683" y="575183"/>
                  </a:lnTo>
                  <a:lnTo>
                    <a:pt x="130302" y="571881"/>
                  </a:lnTo>
                  <a:lnTo>
                    <a:pt x="129286" y="567182"/>
                  </a:lnTo>
                  <a:lnTo>
                    <a:pt x="128524" y="564388"/>
                  </a:lnTo>
                  <a:lnTo>
                    <a:pt x="128524" y="535940"/>
                  </a:lnTo>
                  <a:lnTo>
                    <a:pt x="59436" y="535940"/>
                  </a:lnTo>
                  <a:lnTo>
                    <a:pt x="56515" y="535940"/>
                  </a:lnTo>
                  <a:lnTo>
                    <a:pt x="56134" y="546354"/>
                  </a:lnTo>
                  <a:lnTo>
                    <a:pt x="55880" y="555752"/>
                  </a:lnTo>
                  <a:lnTo>
                    <a:pt x="55880" y="649351"/>
                  </a:lnTo>
                  <a:lnTo>
                    <a:pt x="46101" y="670560"/>
                  </a:lnTo>
                  <a:lnTo>
                    <a:pt x="43942" y="674497"/>
                  </a:lnTo>
                  <a:lnTo>
                    <a:pt x="41402" y="677418"/>
                  </a:lnTo>
                  <a:lnTo>
                    <a:pt x="39624" y="680212"/>
                  </a:lnTo>
                  <a:lnTo>
                    <a:pt x="36703" y="683895"/>
                  </a:lnTo>
                  <a:lnTo>
                    <a:pt x="34163" y="686689"/>
                  </a:lnTo>
                  <a:lnTo>
                    <a:pt x="31369" y="689991"/>
                  </a:lnTo>
                  <a:lnTo>
                    <a:pt x="28448" y="692531"/>
                  </a:lnTo>
                  <a:lnTo>
                    <a:pt x="9779" y="715518"/>
                  </a:lnTo>
                  <a:lnTo>
                    <a:pt x="8255" y="719455"/>
                  </a:lnTo>
                  <a:lnTo>
                    <a:pt x="7620" y="723392"/>
                  </a:lnTo>
                  <a:lnTo>
                    <a:pt x="6477" y="727075"/>
                  </a:lnTo>
                  <a:lnTo>
                    <a:pt x="5715" y="730631"/>
                  </a:lnTo>
                  <a:lnTo>
                    <a:pt x="4318" y="734568"/>
                  </a:lnTo>
                  <a:lnTo>
                    <a:pt x="3556" y="739648"/>
                  </a:lnTo>
                  <a:lnTo>
                    <a:pt x="2921" y="743204"/>
                  </a:lnTo>
                  <a:lnTo>
                    <a:pt x="2159" y="748284"/>
                  </a:lnTo>
                  <a:lnTo>
                    <a:pt x="1397" y="752221"/>
                  </a:lnTo>
                  <a:lnTo>
                    <a:pt x="1143" y="758063"/>
                  </a:lnTo>
                  <a:lnTo>
                    <a:pt x="381" y="764159"/>
                  </a:lnTo>
                  <a:lnTo>
                    <a:pt x="0" y="770636"/>
                  </a:lnTo>
                  <a:lnTo>
                    <a:pt x="0" y="956691"/>
                  </a:lnTo>
                  <a:lnTo>
                    <a:pt x="72009" y="956691"/>
                  </a:lnTo>
                  <a:lnTo>
                    <a:pt x="72009" y="914654"/>
                  </a:lnTo>
                  <a:lnTo>
                    <a:pt x="72390" y="908177"/>
                  </a:lnTo>
                  <a:lnTo>
                    <a:pt x="73152" y="901954"/>
                  </a:lnTo>
                  <a:lnTo>
                    <a:pt x="73406" y="896239"/>
                  </a:lnTo>
                  <a:lnTo>
                    <a:pt x="74168" y="892302"/>
                  </a:lnTo>
                  <a:lnTo>
                    <a:pt x="74930" y="887222"/>
                  </a:lnTo>
                  <a:lnTo>
                    <a:pt x="75565" y="883666"/>
                  </a:lnTo>
                  <a:lnTo>
                    <a:pt x="76327" y="878586"/>
                  </a:lnTo>
                  <a:lnTo>
                    <a:pt x="77724" y="874649"/>
                  </a:lnTo>
                  <a:lnTo>
                    <a:pt x="78486" y="871093"/>
                  </a:lnTo>
                  <a:lnTo>
                    <a:pt x="79629" y="867410"/>
                  </a:lnTo>
                  <a:lnTo>
                    <a:pt x="80264" y="863473"/>
                  </a:lnTo>
                  <a:lnTo>
                    <a:pt x="81788" y="859536"/>
                  </a:lnTo>
                  <a:lnTo>
                    <a:pt x="83185" y="855599"/>
                  </a:lnTo>
                  <a:lnTo>
                    <a:pt x="84582" y="852297"/>
                  </a:lnTo>
                  <a:lnTo>
                    <a:pt x="86741" y="849503"/>
                  </a:lnTo>
                  <a:lnTo>
                    <a:pt x="96901" y="839343"/>
                  </a:lnTo>
                  <a:lnTo>
                    <a:pt x="100457" y="836549"/>
                  </a:lnTo>
                  <a:lnTo>
                    <a:pt x="103378" y="834009"/>
                  </a:lnTo>
                  <a:lnTo>
                    <a:pt x="106172" y="830707"/>
                  </a:lnTo>
                  <a:lnTo>
                    <a:pt x="108712" y="827913"/>
                  </a:lnTo>
                  <a:lnTo>
                    <a:pt x="111633" y="824230"/>
                  </a:lnTo>
                  <a:lnTo>
                    <a:pt x="113411" y="821309"/>
                  </a:lnTo>
                  <a:lnTo>
                    <a:pt x="115951" y="818515"/>
                  </a:lnTo>
                  <a:lnTo>
                    <a:pt x="118110" y="814578"/>
                  </a:lnTo>
                  <a:lnTo>
                    <a:pt x="127762" y="793242"/>
                  </a:lnTo>
                  <a:lnTo>
                    <a:pt x="127762" y="790448"/>
                  </a:lnTo>
                  <a:lnTo>
                    <a:pt x="128143" y="786765"/>
                  </a:lnTo>
                  <a:lnTo>
                    <a:pt x="128524" y="781050"/>
                  </a:lnTo>
                  <a:lnTo>
                    <a:pt x="128905" y="776732"/>
                  </a:lnTo>
                  <a:lnTo>
                    <a:pt x="129667" y="771652"/>
                  </a:lnTo>
                  <a:lnTo>
                    <a:pt x="129921" y="767715"/>
                  </a:lnTo>
                  <a:lnTo>
                    <a:pt x="130683" y="764159"/>
                  </a:lnTo>
                  <a:lnTo>
                    <a:pt x="131064" y="759841"/>
                  </a:lnTo>
                  <a:lnTo>
                    <a:pt x="131445" y="755904"/>
                  </a:lnTo>
                  <a:lnTo>
                    <a:pt x="131445" y="751840"/>
                  </a:lnTo>
                  <a:lnTo>
                    <a:pt x="131826" y="748284"/>
                  </a:lnTo>
                  <a:lnTo>
                    <a:pt x="131826" y="727456"/>
                  </a:lnTo>
                  <a:lnTo>
                    <a:pt x="131826" y="586994"/>
                  </a:lnTo>
                  <a:close/>
                </a:path>
                <a:path w="4324984" h="956944">
                  <a:moveTo>
                    <a:pt x="2210181" y="700913"/>
                  </a:moveTo>
                  <a:lnTo>
                    <a:pt x="2209800" y="697357"/>
                  </a:lnTo>
                  <a:lnTo>
                    <a:pt x="2209546" y="693420"/>
                  </a:lnTo>
                  <a:lnTo>
                    <a:pt x="2208784" y="689864"/>
                  </a:lnTo>
                  <a:lnTo>
                    <a:pt x="2208403" y="686181"/>
                  </a:lnTo>
                  <a:lnTo>
                    <a:pt x="2207755" y="682244"/>
                  </a:lnTo>
                  <a:lnTo>
                    <a:pt x="2207641" y="677164"/>
                  </a:lnTo>
                  <a:lnTo>
                    <a:pt x="2207006" y="671449"/>
                  </a:lnTo>
                  <a:lnTo>
                    <a:pt x="2206625" y="666369"/>
                  </a:lnTo>
                  <a:lnTo>
                    <a:pt x="2206244" y="661797"/>
                  </a:lnTo>
                  <a:lnTo>
                    <a:pt x="2206244" y="658495"/>
                  </a:lnTo>
                  <a:lnTo>
                    <a:pt x="2205863" y="655193"/>
                  </a:lnTo>
                  <a:lnTo>
                    <a:pt x="2205482" y="650621"/>
                  </a:lnTo>
                  <a:lnTo>
                    <a:pt x="2199005" y="629666"/>
                  </a:lnTo>
                  <a:lnTo>
                    <a:pt x="2197608" y="626872"/>
                  </a:lnTo>
                  <a:lnTo>
                    <a:pt x="2195449" y="623189"/>
                  </a:lnTo>
                  <a:lnTo>
                    <a:pt x="2193290" y="618236"/>
                  </a:lnTo>
                  <a:lnTo>
                    <a:pt x="2191512" y="614934"/>
                  </a:lnTo>
                  <a:lnTo>
                    <a:pt x="2189353" y="610616"/>
                  </a:lnTo>
                  <a:lnTo>
                    <a:pt x="2187956" y="608076"/>
                  </a:lnTo>
                  <a:lnTo>
                    <a:pt x="2185797" y="604520"/>
                  </a:lnTo>
                  <a:lnTo>
                    <a:pt x="2183638" y="600583"/>
                  </a:lnTo>
                  <a:lnTo>
                    <a:pt x="2179320" y="592582"/>
                  </a:lnTo>
                  <a:lnTo>
                    <a:pt x="2179320" y="483235"/>
                  </a:lnTo>
                  <a:lnTo>
                    <a:pt x="2135886" y="483235"/>
                  </a:lnTo>
                  <a:lnTo>
                    <a:pt x="2107311" y="483235"/>
                  </a:lnTo>
                  <a:lnTo>
                    <a:pt x="2102612" y="492506"/>
                  </a:lnTo>
                  <a:lnTo>
                    <a:pt x="2098294" y="503301"/>
                  </a:lnTo>
                  <a:lnTo>
                    <a:pt x="2098294" y="505841"/>
                  </a:lnTo>
                  <a:lnTo>
                    <a:pt x="2097913" y="511302"/>
                  </a:lnTo>
                  <a:lnTo>
                    <a:pt x="2097913" y="669671"/>
                  </a:lnTo>
                  <a:lnTo>
                    <a:pt x="2098294" y="674751"/>
                  </a:lnTo>
                  <a:lnTo>
                    <a:pt x="2098675" y="678307"/>
                  </a:lnTo>
                  <a:lnTo>
                    <a:pt x="2098929" y="682244"/>
                  </a:lnTo>
                  <a:lnTo>
                    <a:pt x="2100072" y="686943"/>
                  </a:lnTo>
                  <a:lnTo>
                    <a:pt x="2100072" y="690499"/>
                  </a:lnTo>
                  <a:lnTo>
                    <a:pt x="2100834" y="694182"/>
                  </a:lnTo>
                  <a:lnTo>
                    <a:pt x="2101088" y="698119"/>
                  </a:lnTo>
                  <a:lnTo>
                    <a:pt x="2101469" y="700913"/>
                  </a:lnTo>
                  <a:lnTo>
                    <a:pt x="2101850" y="705358"/>
                  </a:lnTo>
                  <a:lnTo>
                    <a:pt x="2101850" y="709295"/>
                  </a:lnTo>
                  <a:lnTo>
                    <a:pt x="2102231" y="712851"/>
                  </a:lnTo>
                  <a:lnTo>
                    <a:pt x="2102993" y="717169"/>
                  </a:lnTo>
                  <a:lnTo>
                    <a:pt x="2111629" y="744474"/>
                  </a:lnTo>
                  <a:lnTo>
                    <a:pt x="2113788" y="748538"/>
                  </a:lnTo>
                  <a:lnTo>
                    <a:pt x="2115947" y="752094"/>
                  </a:lnTo>
                  <a:lnTo>
                    <a:pt x="2117344" y="754634"/>
                  </a:lnTo>
                  <a:lnTo>
                    <a:pt x="2119503" y="758952"/>
                  </a:lnTo>
                  <a:lnTo>
                    <a:pt x="2120392" y="760603"/>
                  </a:lnTo>
                  <a:lnTo>
                    <a:pt x="2119503" y="764667"/>
                  </a:lnTo>
                  <a:lnTo>
                    <a:pt x="2116963" y="771144"/>
                  </a:lnTo>
                  <a:lnTo>
                    <a:pt x="2116963" y="915162"/>
                  </a:lnTo>
                  <a:lnTo>
                    <a:pt x="2188972" y="915162"/>
                  </a:lnTo>
                  <a:lnTo>
                    <a:pt x="2191512" y="908685"/>
                  </a:lnTo>
                  <a:lnTo>
                    <a:pt x="2192528" y="904367"/>
                  </a:lnTo>
                  <a:lnTo>
                    <a:pt x="2193290" y="900811"/>
                  </a:lnTo>
                  <a:lnTo>
                    <a:pt x="2195068" y="893191"/>
                  </a:lnTo>
                  <a:lnTo>
                    <a:pt x="2195830" y="890397"/>
                  </a:lnTo>
                  <a:lnTo>
                    <a:pt x="2197608" y="885698"/>
                  </a:lnTo>
                  <a:lnTo>
                    <a:pt x="2198751" y="882396"/>
                  </a:lnTo>
                  <a:lnTo>
                    <a:pt x="2200148" y="878840"/>
                  </a:lnTo>
                  <a:lnTo>
                    <a:pt x="2201926" y="875157"/>
                  </a:lnTo>
                  <a:lnTo>
                    <a:pt x="2203323" y="871601"/>
                  </a:lnTo>
                  <a:lnTo>
                    <a:pt x="2205482" y="868045"/>
                  </a:lnTo>
                  <a:lnTo>
                    <a:pt x="2207006" y="863346"/>
                  </a:lnTo>
                  <a:lnTo>
                    <a:pt x="2208022" y="860425"/>
                  </a:lnTo>
                  <a:lnTo>
                    <a:pt x="2208784" y="856488"/>
                  </a:lnTo>
                  <a:lnTo>
                    <a:pt x="2209800" y="853313"/>
                  </a:lnTo>
                  <a:lnTo>
                    <a:pt x="2210181" y="849249"/>
                  </a:lnTo>
                  <a:lnTo>
                    <a:pt x="2210181" y="821182"/>
                  </a:lnTo>
                  <a:lnTo>
                    <a:pt x="2210181" y="700913"/>
                  </a:lnTo>
                  <a:close/>
                </a:path>
                <a:path w="4324984" h="956944">
                  <a:moveTo>
                    <a:pt x="3566541" y="280035"/>
                  </a:moveTo>
                  <a:lnTo>
                    <a:pt x="3494532" y="280035"/>
                  </a:lnTo>
                  <a:lnTo>
                    <a:pt x="3494151" y="280416"/>
                  </a:lnTo>
                  <a:lnTo>
                    <a:pt x="3479419" y="283210"/>
                  </a:lnTo>
                  <a:lnTo>
                    <a:pt x="3457448" y="285750"/>
                  </a:lnTo>
                  <a:lnTo>
                    <a:pt x="3427984" y="287655"/>
                  </a:lnTo>
                  <a:lnTo>
                    <a:pt x="3337560" y="287655"/>
                  </a:lnTo>
                  <a:lnTo>
                    <a:pt x="3321431" y="288290"/>
                  </a:lnTo>
                  <a:lnTo>
                    <a:pt x="3306953" y="288290"/>
                  </a:lnTo>
                  <a:lnTo>
                    <a:pt x="3290062" y="289433"/>
                  </a:lnTo>
                  <a:lnTo>
                    <a:pt x="3272409" y="289814"/>
                  </a:lnTo>
                  <a:lnTo>
                    <a:pt x="3215005" y="292608"/>
                  </a:lnTo>
                  <a:lnTo>
                    <a:pt x="3197352" y="292608"/>
                  </a:lnTo>
                  <a:lnTo>
                    <a:pt x="3177921" y="293751"/>
                  </a:lnTo>
                  <a:lnTo>
                    <a:pt x="3159252" y="294132"/>
                  </a:lnTo>
                  <a:lnTo>
                    <a:pt x="3119628" y="296291"/>
                  </a:lnTo>
                  <a:lnTo>
                    <a:pt x="3095498" y="296926"/>
                  </a:lnTo>
                  <a:lnTo>
                    <a:pt x="3070352" y="298450"/>
                  </a:lnTo>
                  <a:lnTo>
                    <a:pt x="3040761" y="298704"/>
                  </a:lnTo>
                  <a:lnTo>
                    <a:pt x="3011678" y="299847"/>
                  </a:lnTo>
                  <a:lnTo>
                    <a:pt x="2983230" y="300609"/>
                  </a:lnTo>
                  <a:lnTo>
                    <a:pt x="2959481" y="300863"/>
                  </a:lnTo>
                  <a:lnTo>
                    <a:pt x="2934589" y="302006"/>
                  </a:lnTo>
                  <a:lnTo>
                    <a:pt x="2913380" y="303784"/>
                  </a:lnTo>
                  <a:lnTo>
                    <a:pt x="2889631" y="305181"/>
                  </a:lnTo>
                  <a:lnTo>
                    <a:pt x="2889631" y="449199"/>
                  </a:lnTo>
                  <a:lnTo>
                    <a:pt x="2961640" y="449199"/>
                  </a:lnTo>
                  <a:lnTo>
                    <a:pt x="2985389" y="447802"/>
                  </a:lnTo>
                  <a:lnTo>
                    <a:pt x="3006598" y="446024"/>
                  </a:lnTo>
                  <a:lnTo>
                    <a:pt x="3031490" y="444881"/>
                  </a:lnTo>
                  <a:lnTo>
                    <a:pt x="3083687" y="443865"/>
                  </a:lnTo>
                  <a:lnTo>
                    <a:pt x="3112770" y="442722"/>
                  </a:lnTo>
                  <a:lnTo>
                    <a:pt x="3142361" y="442341"/>
                  </a:lnTo>
                  <a:lnTo>
                    <a:pt x="3167507" y="440944"/>
                  </a:lnTo>
                  <a:lnTo>
                    <a:pt x="3191637" y="440182"/>
                  </a:lnTo>
                  <a:lnTo>
                    <a:pt x="3231261" y="438023"/>
                  </a:lnTo>
                  <a:lnTo>
                    <a:pt x="3250057" y="437769"/>
                  </a:lnTo>
                  <a:lnTo>
                    <a:pt x="3269488" y="436626"/>
                  </a:lnTo>
                  <a:lnTo>
                    <a:pt x="3287141" y="436626"/>
                  </a:lnTo>
                  <a:lnTo>
                    <a:pt x="3325368" y="434848"/>
                  </a:lnTo>
                  <a:lnTo>
                    <a:pt x="3344418" y="433705"/>
                  </a:lnTo>
                  <a:lnTo>
                    <a:pt x="3362071" y="433451"/>
                  </a:lnTo>
                  <a:lnTo>
                    <a:pt x="3378962" y="432308"/>
                  </a:lnTo>
                  <a:lnTo>
                    <a:pt x="3393440" y="432308"/>
                  </a:lnTo>
                  <a:lnTo>
                    <a:pt x="3409569" y="431546"/>
                  </a:lnTo>
                  <a:lnTo>
                    <a:pt x="3506724" y="431292"/>
                  </a:lnTo>
                  <a:lnTo>
                    <a:pt x="3551428" y="427228"/>
                  </a:lnTo>
                  <a:lnTo>
                    <a:pt x="3566541" y="424053"/>
                  </a:lnTo>
                  <a:lnTo>
                    <a:pt x="3566541" y="280035"/>
                  </a:lnTo>
                  <a:close/>
                </a:path>
                <a:path w="4324984" h="956944">
                  <a:moveTo>
                    <a:pt x="4324985" y="2921"/>
                  </a:moveTo>
                  <a:lnTo>
                    <a:pt x="4312793" y="2921"/>
                  </a:lnTo>
                  <a:lnTo>
                    <a:pt x="4300855" y="2540"/>
                  </a:lnTo>
                  <a:lnTo>
                    <a:pt x="4284726" y="2540"/>
                  </a:lnTo>
                  <a:lnTo>
                    <a:pt x="4265549" y="1524"/>
                  </a:lnTo>
                  <a:lnTo>
                    <a:pt x="4248023" y="1143"/>
                  </a:lnTo>
                  <a:lnTo>
                    <a:pt x="4233926" y="381"/>
                  </a:lnTo>
                  <a:lnTo>
                    <a:pt x="4221988" y="0"/>
                  </a:lnTo>
                  <a:lnTo>
                    <a:pt x="4142486" y="0"/>
                  </a:lnTo>
                  <a:lnTo>
                    <a:pt x="4136771" y="381"/>
                  </a:lnTo>
                  <a:lnTo>
                    <a:pt x="4132707" y="381"/>
                  </a:lnTo>
                  <a:lnTo>
                    <a:pt x="4129532" y="1143"/>
                  </a:lnTo>
                  <a:lnTo>
                    <a:pt x="4124833" y="1778"/>
                  </a:lnTo>
                  <a:lnTo>
                    <a:pt x="4116959" y="3302"/>
                  </a:lnTo>
                  <a:lnTo>
                    <a:pt x="4089146" y="7620"/>
                  </a:lnTo>
                  <a:lnTo>
                    <a:pt x="4079494" y="8636"/>
                  </a:lnTo>
                  <a:lnTo>
                    <a:pt x="3971163" y="8636"/>
                  </a:lnTo>
                  <a:lnTo>
                    <a:pt x="3882136" y="6858"/>
                  </a:lnTo>
                  <a:lnTo>
                    <a:pt x="3758184" y="1524"/>
                  </a:lnTo>
                  <a:lnTo>
                    <a:pt x="3733419" y="1143"/>
                  </a:lnTo>
                  <a:lnTo>
                    <a:pt x="3639058" y="1143"/>
                  </a:lnTo>
                  <a:lnTo>
                    <a:pt x="3620770" y="1524"/>
                  </a:lnTo>
                  <a:lnTo>
                    <a:pt x="3603117" y="2159"/>
                  </a:lnTo>
                  <a:lnTo>
                    <a:pt x="3575050" y="4318"/>
                  </a:lnTo>
                  <a:lnTo>
                    <a:pt x="3563493" y="5842"/>
                  </a:lnTo>
                  <a:lnTo>
                    <a:pt x="3552698" y="6858"/>
                  </a:lnTo>
                  <a:lnTo>
                    <a:pt x="3530727" y="9779"/>
                  </a:lnTo>
                  <a:lnTo>
                    <a:pt x="3482467" y="11938"/>
                  </a:lnTo>
                  <a:lnTo>
                    <a:pt x="3459099" y="11938"/>
                  </a:lnTo>
                  <a:lnTo>
                    <a:pt x="3394964" y="10414"/>
                  </a:lnTo>
                  <a:lnTo>
                    <a:pt x="3366897" y="10160"/>
                  </a:lnTo>
                  <a:lnTo>
                    <a:pt x="3170555" y="10160"/>
                  </a:lnTo>
                  <a:lnTo>
                    <a:pt x="3148965" y="10414"/>
                  </a:lnTo>
                  <a:lnTo>
                    <a:pt x="3096387" y="11938"/>
                  </a:lnTo>
                  <a:lnTo>
                    <a:pt x="3064764" y="13335"/>
                  </a:lnTo>
                  <a:lnTo>
                    <a:pt x="3005709" y="16637"/>
                  </a:lnTo>
                  <a:lnTo>
                    <a:pt x="2981198" y="18796"/>
                  </a:lnTo>
                  <a:lnTo>
                    <a:pt x="2958846" y="19431"/>
                  </a:lnTo>
                  <a:lnTo>
                    <a:pt x="2938399" y="21336"/>
                  </a:lnTo>
                  <a:lnTo>
                    <a:pt x="2916809" y="22352"/>
                  </a:lnTo>
                  <a:lnTo>
                    <a:pt x="2916809" y="166370"/>
                  </a:lnTo>
                  <a:lnTo>
                    <a:pt x="2988818" y="166370"/>
                  </a:lnTo>
                  <a:lnTo>
                    <a:pt x="3010408" y="165227"/>
                  </a:lnTo>
                  <a:lnTo>
                    <a:pt x="3030855" y="163449"/>
                  </a:lnTo>
                  <a:lnTo>
                    <a:pt x="3053207" y="162814"/>
                  </a:lnTo>
                  <a:lnTo>
                    <a:pt x="3107182" y="158750"/>
                  </a:lnTo>
                  <a:lnTo>
                    <a:pt x="3168396" y="155956"/>
                  </a:lnTo>
                  <a:lnTo>
                    <a:pt x="3220974" y="154432"/>
                  </a:lnTo>
                  <a:lnTo>
                    <a:pt x="3242564" y="154178"/>
                  </a:lnTo>
                  <a:lnTo>
                    <a:pt x="3294888" y="154178"/>
                  </a:lnTo>
                  <a:lnTo>
                    <a:pt x="3322955" y="154432"/>
                  </a:lnTo>
                  <a:lnTo>
                    <a:pt x="3387090" y="155956"/>
                  </a:lnTo>
                  <a:lnTo>
                    <a:pt x="3416173" y="156337"/>
                  </a:lnTo>
                  <a:lnTo>
                    <a:pt x="3513836" y="156337"/>
                  </a:lnTo>
                  <a:lnTo>
                    <a:pt x="3536061" y="155956"/>
                  </a:lnTo>
                  <a:lnTo>
                    <a:pt x="3554476" y="155956"/>
                  </a:lnTo>
                  <a:lnTo>
                    <a:pt x="3602736" y="153797"/>
                  </a:lnTo>
                  <a:lnTo>
                    <a:pt x="3624707" y="150876"/>
                  </a:lnTo>
                  <a:lnTo>
                    <a:pt x="3635502" y="149860"/>
                  </a:lnTo>
                  <a:lnTo>
                    <a:pt x="3647059" y="148336"/>
                  </a:lnTo>
                  <a:lnTo>
                    <a:pt x="3675126" y="146177"/>
                  </a:lnTo>
                  <a:lnTo>
                    <a:pt x="3689350" y="145542"/>
                  </a:lnTo>
                  <a:lnTo>
                    <a:pt x="3810127" y="150876"/>
                  </a:lnTo>
                  <a:lnTo>
                    <a:pt x="3899027" y="152654"/>
                  </a:lnTo>
                  <a:lnTo>
                    <a:pt x="4151503" y="152654"/>
                  </a:lnTo>
                  <a:lnTo>
                    <a:pt x="4161155" y="151638"/>
                  </a:lnTo>
                  <a:lnTo>
                    <a:pt x="4188968" y="147320"/>
                  </a:lnTo>
                  <a:lnTo>
                    <a:pt x="4197731" y="145669"/>
                  </a:lnTo>
                  <a:lnTo>
                    <a:pt x="4212717" y="146558"/>
                  </a:lnTo>
                  <a:lnTo>
                    <a:pt x="4228846" y="146558"/>
                  </a:lnTo>
                  <a:lnTo>
                    <a:pt x="4240784" y="146939"/>
                  </a:lnTo>
                  <a:lnTo>
                    <a:pt x="4324985" y="146939"/>
                  </a:lnTo>
                  <a:lnTo>
                    <a:pt x="4324985" y="2921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623048" y="3842003"/>
              <a:ext cx="1183005" cy="440055"/>
            </a:xfrm>
            <a:custGeom>
              <a:avLst/>
              <a:gdLst/>
              <a:ahLst/>
              <a:cxnLst/>
              <a:rect l="l" t="t" r="r" b="b"/>
              <a:pathLst>
                <a:path w="1183004" h="440054">
                  <a:moveTo>
                    <a:pt x="756285" y="272415"/>
                  </a:moveTo>
                  <a:lnTo>
                    <a:pt x="684276" y="272415"/>
                  </a:lnTo>
                  <a:lnTo>
                    <a:pt x="683133" y="273050"/>
                  </a:lnTo>
                  <a:lnTo>
                    <a:pt x="680339" y="273050"/>
                  </a:lnTo>
                  <a:lnTo>
                    <a:pt x="676275" y="273812"/>
                  </a:lnTo>
                  <a:lnTo>
                    <a:pt x="668782" y="273812"/>
                  </a:lnTo>
                  <a:lnTo>
                    <a:pt x="656463" y="275209"/>
                  </a:lnTo>
                  <a:lnTo>
                    <a:pt x="652907" y="275971"/>
                  </a:lnTo>
                  <a:lnTo>
                    <a:pt x="644652" y="277114"/>
                  </a:lnTo>
                  <a:lnTo>
                    <a:pt x="621919" y="279273"/>
                  </a:lnTo>
                  <a:lnTo>
                    <a:pt x="596011" y="280670"/>
                  </a:lnTo>
                  <a:lnTo>
                    <a:pt x="586105" y="281432"/>
                  </a:lnTo>
                  <a:lnTo>
                    <a:pt x="573532" y="281686"/>
                  </a:lnTo>
                  <a:lnTo>
                    <a:pt x="532130" y="284226"/>
                  </a:lnTo>
                  <a:lnTo>
                    <a:pt x="517271" y="285750"/>
                  </a:lnTo>
                  <a:lnTo>
                    <a:pt x="504698" y="286385"/>
                  </a:lnTo>
                  <a:lnTo>
                    <a:pt x="493522" y="287528"/>
                  </a:lnTo>
                  <a:lnTo>
                    <a:pt x="456438" y="288544"/>
                  </a:lnTo>
                  <a:lnTo>
                    <a:pt x="439547" y="288544"/>
                  </a:lnTo>
                  <a:lnTo>
                    <a:pt x="423418" y="289306"/>
                  </a:lnTo>
                  <a:lnTo>
                    <a:pt x="274320" y="289306"/>
                  </a:lnTo>
                  <a:lnTo>
                    <a:pt x="194945" y="290322"/>
                  </a:lnTo>
                  <a:lnTo>
                    <a:pt x="163195" y="291465"/>
                  </a:lnTo>
                  <a:lnTo>
                    <a:pt x="130429" y="291846"/>
                  </a:lnTo>
                  <a:lnTo>
                    <a:pt x="97282" y="293624"/>
                  </a:lnTo>
                  <a:lnTo>
                    <a:pt x="72898" y="293624"/>
                  </a:lnTo>
                  <a:lnTo>
                    <a:pt x="51943" y="295021"/>
                  </a:lnTo>
                  <a:lnTo>
                    <a:pt x="35052" y="295783"/>
                  </a:lnTo>
                  <a:lnTo>
                    <a:pt x="35052" y="439928"/>
                  </a:lnTo>
                  <a:lnTo>
                    <a:pt x="107061" y="439928"/>
                  </a:lnTo>
                  <a:lnTo>
                    <a:pt x="123952" y="439166"/>
                  </a:lnTo>
                  <a:lnTo>
                    <a:pt x="144907" y="437769"/>
                  </a:lnTo>
                  <a:lnTo>
                    <a:pt x="169291" y="437769"/>
                  </a:lnTo>
                  <a:lnTo>
                    <a:pt x="202311" y="435991"/>
                  </a:lnTo>
                  <a:lnTo>
                    <a:pt x="235077" y="435610"/>
                  </a:lnTo>
                  <a:lnTo>
                    <a:pt x="266827" y="434467"/>
                  </a:lnTo>
                  <a:lnTo>
                    <a:pt x="346329" y="433451"/>
                  </a:lnTo>
                  <a:lnTo>
                    <a:pt x="495427" y="433451"/>
                  </a:lnTo>
                  <a:lnTo>
                    <a:pt x="511556" y="432689"/>
                  </a:lnTo>
                  <a:lnTo>
                    <a:pt x="528447" y="432689"/>
                  </a:lnTo>
                  <a:lnTo>
                    <a:pt x="565531" y="431673"/>
                  </a:lnTo>
                  <a:lnTo>
                    <a:pt x="576707" y="430530"/>
                  </a:lnTo>
                  <a:lnTo>
                    <a:pt x="589280" y="429768"/>
                  </a:lnTo>
                  <a:lnTo>
                    <a:pt x="604012" y="428371"/>
                  </a:lnTo>
                  <a:lnTo>
                    <a:pt x="645414" y="425831"/>
                  </a:lnTo>
                  <a:lnTo>
                    <a:pt x="657987" y="425450"/>
                  </a:lnTo>
                  <a:lnTo>
                    <a:pt x="682117" y="424053"/>
                  </a:lnTo>
                  <a:lnTo>
                    <a:pt x="707263" y="422275"/>
                  </a:lnTo>
                  <a:lnTo>
                    <a:pt x="724916" y="420116"/>
                  </a:lnTo>
                  <a:lnTo>
                    <a:pt x="728472" y="419354"/>
                  </a:lnTo>
                  <a:lnTo>
                    <a:pt x="740791" y="417957"/>
                  </a:lnTo>
                  <a:lnTo>
                    <a:pt x="748284" y="417957"/>
                  </a:lnTo>
                  <a:lnTo>
                    <a:pt x="752221" y="417195"/>
                  </a:lnTo>
                  <a:lnTo>
                    <a:pt x="755142" y="417195"/>
                  </a:lnTo>
                  <a:lnTo>
                    <a:pt x="756285" y="416560"/>
                  </a:lnTo>
                  <a:lnTo>
                    <a:pt x="756285" y="272415"/>
                  </a:lnTo>
                  <a:close/>
                </a:path>
                <a:path w="1183004" h="440054">
                  <a:moveTo>
                    <a:pt x="1182624" y="8255"/>
                  </a:moveTo>
                  <a:lnTo>
                    <a:pt x="1124712" y="8255"/>
                  </a:lnTo>
                  <a:lnTo>
                    <a:pt x="1102741" y="7620"/>
                  </a:lnTo>
                  <a:lnTo>
                    <a:pt x="1089787" y="6858"/>
                  </a:lnTo>
                  <a:lnTo>
                    <a:pt x="1076833" y="6858"/>
                  </a:lnTo>
                  <a:lnTo>
                    <a:pt x="1065276" y="6477"/>
                  </a:lnTo>
                  <a:lnTo>
                    <a:pt x="1018794" y="6477"/>
                  </a:lnTo>
                  <a:lnTo>
                    <a:pt x="1008761" y="5842"/>
                  </a:lnTo>
                  <a:lnTo>
                    <a:pt x="999363" y="5842"/>
                  </a:lnTo>
                  <a:lnTo>
                    <a:pt x="989330" y="5461"/>
                  </a:lnTo>
                  <a:lnTo>
                    <a:pt x="920369" y="5461"/>
                  </a:lnTo>
                  <a:lnTo>
                    <a:pt x="883539" y="4699"/>
                  </a:lnTo>
                  <a:lnTo>
                    <a:pt x="846201" y="3302"/>
                  </a:lnTo>
                  <a:lnTo>
                    <a:pt x="827405" y="2921"/>
                  </a:lnTo>
                  <a:lnTo>
                    <a:pt x="808736" y="2159"/>
                  </a:lnTo>
                  <a:lnTo>
                    <a:pt x="788543" y="2159"/>
                  </a:lnTo>
                  <a:lnTo>
                    <a:pt x="768350" y="1778"/>
                  </a:lnTo>
                  <a:lnTo>
                    <a:pt x="747141" y="1778"/>
                  </a:lnTo>
                  <a:lnTo>
                    <a:pt x="726948" y="1143"/>
                  </a:lnTo>
                  <a:lnTo>
                    <a:pt x="674497" y="1143"/>
                  </a:lnTo>
                  <a:lnTo>
                    <a:pt x="657479" y="762"/>
                  </a:lnTo>
                  <a:lnTo>
                    <a:pt x="637032" y="762"/>
                  </a:lnTo>
                  <a:lnTo>
                    <a:pt x="615061" y="0"/>
                  </a:lnTo>
                  <a:lnTo>
                    <a:pt x="518287" y="0"/>
                  </a:lnTo>
                  <a:lnTo>
                    <a:pt x="496062" y="762"/>
                  </a:lnTo>
                  <a:lnTo>
                    <a:pt x="471170" y="762"/>
                  </a:lnTo>
                  <a:lnTo>
                    <a:pt x="427990" y="1778"/>
                  </a:lnTo>
                  <a:lnTo>
                    <a:pt x="407797" y="1778"/>
                  </a:lnTo>
                  <a:lnTo>
                    <a:pt x="387985" y="2921"/>
                  </a:lnTo>
                  <a:lnTo>
                    <a:pt x="369316" y="3302"/>
                  </a:lnTo>
                  <a:lnTo>
                    <a:pt x="348361" y="4699"/>
                  </a:lnTo>
                  <a:lnTo>
                    <a:pt x="328295" y="5080"/>
                  </a:lnTo>
                  <a:lnTo>
                    <a:pt x="279654" y="7493"/>
                  </a:lnTo>
                  <a:lnTo>
                    <a:pt x="258445" y="6477"/>
                  </a:lnTo>
                  <a:lnTo>
                    <a:pt x="239649" y="5842"/>
                  </a:lnTo>
                  <a:lnTo>
                    <a:pt x="220980" y="4699"/>
                  </a:lnTo>
                  <a:lnTo>
                    <a:pt x="182245" y="3937"/>
                  </a:lnTo>
                  <a:lnTo>
                    <a:pt x="150114" y="2921"/>
                  </a:lnTo>
                  <a:lnTo>
                    <a:pt x="47625" y="2921"/>
                  </a:lnTo>
                  <a:lnTo>
                    <a:pt x="0" y="3683"/>
                  </a:lnTo>
                  <a:lnTo>
                    <a:pt x="0" y="147701"/>
                  </a:lnTo>
                  <a:lnTo>
                    <a:pt x="72009" y="147701"/>
                  </a:lnTo>
                  <a:lnTo>
                    <a:pt x="91694" y="147447"/>
                  </a:lnTo>
                  <a:lnTo>
                    <a:pt x="110236" y="148082"/>
                  </a:lnTo>
                  <a:lnTo>
                    <a:pt x="149098" y="148844"/>
                  </a:lnTo>
                  <a:lnTo>
                    <a:pt x="167767" y="149860"/>
                  </a:lnTo>
                  <a:lnTo>
                    <a:pt x="218059" y="152019"/>
                  </a:lnTo>
                  <a:lnTo>
                    <a:pt x="245491" y="152400"/>
                  </a:lnTo>
                  <a:lnTo>
                    <a:pt x="317500" y="152400"/>
                  </a:lnTo>
                  <a:lnTo>
                    <a:pt x="358521" y="151384"/>
                  </a:lnTo>
                  <a:lnTo>
                    <a:pt x="400304" y="149225"/>
                  </a:lnTo>
                  <a:lnTo>
                    <a:pt x="420370" y="148844"/>
                  </a:lnTo>
                  <a:lnTo>
                    <a:pt x="441325" y="147447"/>
                  </a:lnTo>
                  <a:lnTo>
                    <a:pt x="459994" y="147066"/>
                  </a:lnTo>
                  <a:lnTo>
                    <a:pt x="479806" y="145923"/>
                  </a:lnTo>
                  <a:lnTo>
                    <a:pt x="499999" y="145923"/>
                  </a:lnTo>
                  <a:lnTo>
                    <a:pt x="543179" y="144907"/>
                  </a:lnTo>
                  <a:lnTo>
                    <a:pt x="585597" y="144907"/>
                  </a:lnTo>
                  <a:lnTo>
                    <a:pt x="602488" y="145288"/>
                  </a:lnTo>
                  <a:lnTo>
                    <a:pt x="654939" y="145288"/>
                  </a:lnTo>
                  <a:lnTo>
                    <a:pt x="675132" y="145923"/>
                  </a:lnTo>
                  <a:lnTo>
                    <a:pt x="696341" y="145923"/>
                  </a:lnTo>
                  <a:lnTo>
                    <a:pt x="716534" y="146304"/>
                  </a:lnTo>
                  <a:lnTo>
                    <a:pt x="736727" y="146304"/>
                  </a:lnTo>
                  <a:lnTo>
                    <a:pt x="755396" y="147066"/>
                  </a:lnTo>
                  <a:lnTo>
                    <a:pt x="774192" y="147447"/>
                  </a:lnTo>
                  <a:lnTo>
                    <a:pt x="811657" y="148844"/>
                  </a:lnTo>
                  <a:lnTo>
                    <a:pt x="848360" y="149606"/>
                  </a:lnTo>
                  <a:lnTo>
                    <a:pt x="917448" y="149606"/>
                  </a:lnTo>
                  <a:lnTo>
                    <a:pt x="936879" y="149860"/>
                  </a:lnTo>
                  <a:lnTo>
                    <a:pt x="946912" y="150622"/>
                  </a:lnTo>
                  <a:lnTo>
                    <a:pt x="993267" y="150622"/>
                  </a:lnTo>
                  <a:lnTo>
                    <a:pt x="1004824" y="151003"/>
                  </a:lnTo>
                  <a:lnTo>
                    <a:pt x="1017778" y="151003"/>
                  </a:lnTo>
                  <a:lnTo>
                    <a:pt x="1030732" y="151765"/>
                  </a:lnTo>
                  <a:lnTo>
                    <a:pt x="1052703" y="152400"/>
                  </a:lnTo>
                  <a:lnTo>
                    <a:pt x="1068832" y="152400"/>
                  </a:lnTo>
                  <a:lnTo>
                    <a:pt x="1074293" y="152781"/>
                  </a:lnTo>
                  <a:lnTo>
                    <a:pt x="1083310" y="152781"/>
                  </a:lnTo>
                  <a:lnTo>
                    <a:pt x="1091565" y="153162"/>
                  </a:lnTo>
                  <a:lnTo>
                    <a:pt x="1175766" y="153162"/>
                  </a:lnTo>
                  <a:lnTo>
                    <a:pt x="1182624" y="152400"/>
                  </a:lnTo>
                  <a:lnTo>
                    <a:pt x="1182624" y="8255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42176" y="4471415"/>
              <a:ext cx="510540" cy="47244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159251" y="4413758"/>
              <a:ext cx="466725" cy="518159"/>
            </a:xfrm>
            <a:custGeom>
              <a:avLst/>
              <a:gdLst/>
              <a:ahLst/>
              <a:cxnLst/>
              <a:rect l="l" t="t" r="r" b="b"/>
              <a:pathLst>
                <a:path w="466725" h="518160">
                  <a:moveTo>
                    <a:pt x="454278" y="0"/>
                  </a:moveTo>
                  <a:lnTo>
                    <a:pt x="394588" y="0"/>
                  </a:lnTo>
                  <a:lnTo>
                    <a:pt x="372618" y="2540"/>
                  </a:lnTo>
                  <a:lnTo>
                    <a:pt x="368935" y="3810"/>
                  </a:lnTo>
                  <a:lnTo>
                    <a:pt x="360680" y="3810"/>
                  </a:lnTo>
                  <a:lnTo>
                    <a:pt x="355981" y="5080"/>
                  </a:lnTo>
                  <a:lnTo>
                    <a:pt x="342011" y="7620"/>
                  </a:lnTo>
                  <a:lnTo>
                    <a:pt x="332232" y="10160"/>
                  </a:lnTo>
                  <a:lnTo>
                    <a:pt x="321437" y="11430"/>
                  </a:lnTo>
                  <a:lnTo>
                    <a:pt x="308863" y="15240"/>
                  </a:lnTo>
                  <a:lnTo>
                    <a:pt x="295148" y="17780"/>
                  </a:lnTo>
                  <a:lnTo>
                    <a:pt x="283718" y="20320"/>
                  </a:lnTo>
                  <a:lnTo>
                    <a:pt x="273558" y="21590"/>
                  </a:lnTo>
                  <a:lnTo>
                    <a:pt x="266700" y="22860"/>
                  </a:lnTo>
                  <a:lnTo>
                    <a:pt x="261365" y="24130"/>
                  </a:lnTo>
                  <a:lnTo>
                    <a:pt x="253111" y="26670"/>
                  </a:lnTo>
                  <a:lnTo>
                    <a:pt x="244094" y="31750"/>
                  </a:lnTo>
                  <a:lnTo>
                    <a:pt x="240157" y="34290"/>
                  </a:lnTo>
                  <a:lnTo>
                    <a:pt x="235076" y="36830"/>
                  </a:lnTo>
                  <a:lnTo>
                    <a:pt x="229997" y="40640"/>
                  </a:lnTo>
                  <a:lnTo>
                    <a:pt x="225298" y="45720"/>
                  </a:lnTo>
                  <a:lnTo>
                    <a:pt x="216662" y="53340"/>
                  </a:lnTo>
                  <a:lnTo>
                    <a:pt x="213487" y="57150"/>
                  </a:lnTo>
                  <a:lnTo>
                    <a:pt x="209803" y="60960"/>
                  </a:lnTo>
                  <a:lnTo>
                    <a:pt x="205232" y="64770"/>
                  </a:lnTo>
                  <a:lnTo>
                    <a:pt x="188975" y="81280"/>
                  </a:lnTo>
                  <a:lnTo>
                    <a:pt x="179577" y="91440"/>
                  </a:lnTo>
                  <a:lnTo>
                    <a:pt x="173100" y="100203"/>
                  </a:lnTo>
                  <a:lnTo>
                    <a:pt x="170561" y="102743"/>
                  </a:lnTo>
                  <a:lnTo>
                    <a:pt x="164084" y="112903"/>
                  </a:lnTo>
                  <a:lnTo>
                    <a:pt x="145796" y="138303"/>
                  </a:lnTo>
                  <a:lnTo>
                    <a:pt x="142494" y="142113"/>
                  </a:lnTo>
                  <a:lnTo>
                    <a:pt x="138937" y="144653"/>
                  </a:lnTo>
                  <a:lnTo>
                    <a:pt x="135382" y="149733"/>
                  </a:lnTo>
                  <a:lnTo>
                    <a:pt x="130683" y="154813"/>
                  </a:lnTo>
                  <a:lnTo>
                    <a:pt x="126364" y="159893"/>
                  </a:lnTo>
                  <a:lnTo>
                    <a:pt x="120269" y="166243"/>
                  </a:lnTo>
                  <a:lnTo>
                    <a:pt x="115950" y="171323"/>
                  </a:lnTo>
                  <a:lnTo>
                    <a:pt x="111251" y="177673"/>
                  </a:lnTo>
                  <a:lnTo>
                    <a:pt x="105156" y="190373"/>
                  </a:lnTo>
                  <a:lnTo>
                    <a:pt x="85343" y="224663"/>
                  </a:lnTo>
                  <a:lnTo>
                    <a:pt x="81661" y="229743"/>
                  </a:lnTo>
                  <a:lnTo>
                    <a:pt x="74549" y="237363"/>
                  </a:lnTo>
                  <a:lnTo>
                    <a:pt x="70485" y="241173"/>
                  </a:lnTo>
                  <a:lnTo>
                    <a:pt x="59436" y="255143"/>
                  </a:lnTo>
                  <a:lnTo>
                    <a:pt x="56134" y="258953"/>
                  </a:lnTo>
                  <a:lnTo>
                    <a:pt x="52959" y="264033"/>
                  </a:lnTo>
                  <a:lnTo>
                    <a:pt x="49656" y="267843"/>
                  </a:lnTo>
                  <a:lnTo>
                    <a:pt x="43180" y="278003"/>
                  </a:lnTo>
                  <a:lnTo>
                    <a:pt x="40640" y="280543"/>
                  </a:lnTo>
                  <a:lnTo>
                    <a:pt x="37084" y="285623"/>
                  </a:lnTo>
                  <a:lnTo>
                    <a:pt x="33400" y="289433"/>
                  </a:lnTo>
                  <a:lnTo>
                    <a:pt x="30225" y="294513"/>
                  </a:lnTo>
                  <a:lnTo>
                    <a:pt x="26289" y="299593"/>
                  </a:lnTo>
                  <a:lnTo>
                    <a:pt x="19812" y="309753"/>
                  </a:lnTo>
                  <a:lnTo>
                    <a:pt x="15875" y="314833"/>
                  </a:lnTo>
                  <a:lnTo>
                    <a:pt x="6096" y="330073"/>
                  </a:lnTo>
                  <a:lnTo>
                    <a:pt x="2540" y="337693"/>
                  </a:lnTo>
                  <a:lnTo>
                    <a:pt x="381" y="345313"/>
                  </a:lnTo>
                  <a:lnTo>
                    <a:pt x="0" y="349123"/>
                  </a:lnTo>
                  <a:lnTo>
                    <a:pt x="0" y="496316"/>
                  </a:lnTo>
                  <a:lnTo>
                    <a:pt x="1397" y="500126"/>
                  </a:lnTo>
                  <a:lnTo>
                    <a:pt x="5080" y="502666"/>
                  </a:lnTo>
                  <a:lnTo>
                    <a:pt x="11175" y="505206"/>
                  </a:lnTo>
                  <a:lnTo>
                    <a:pt x="19812" y="507746"/>
                  </a:lnTo>
                  <a:lnTo>
                    <a:pt x="29845" y="507746"/>
                  </a:lnTo>
                  <a:lnTo>
                    <a:pt x="49656" y="510286"/>
                  </a:lnTo>
                  <a:lnTo>
                    <a:pt x="56896" y="511556"/>
                  </a:lnTo>
                  <a:lnTo>
                    <a:pt x="61595" y="512826"/>
                  </a:lnTo>
                  <a:lnTo>
                    <a:pt x="64008" y="512826"/>
                  </a:lnTo>
                  <a:lnTo>
                    <a:pt x="76962" y="515366"/>
                  </a:lnTo>
                  <a:lnTo>
                    <a:pt x="88900" y="515366"/>
                  </a:lnTo>
                  <a:lnTo>
                    <a:pt x="110871" y="517906"/>
                  </a:lnTo>
                  <a:lnTo>
                    <a:pt x="127381" y="517906"/>
                  </a:lnTo>
                  <a:lnTo>
                    <a:pt x="127381" y="496316"/>
                  </a:lnTo>
                  <a:lnTo>
                    <a:pt x="72009" y="496316"/>
                  </a:lnTo>
                  <a:lnTo>
                    <a:pt x="72390" y="488696"/>
                  </a:lnTo>
                  <a:lnTo>
                    <a:pt x="74549" y="481076"/>
                  </a:lnTo>
                  <a:lnTo>
                    <a:pt x="78105" y="473456"/>
                  </a:lnTo>
                  <a:lnTo>
                    <a:pt x="81280" y="469646"/>
                  </a:lnTo>
                  <a:lnTo>
                    <a:pt x="98298" y="442976"/>
                  </a:lnTo>
                  <a:lnTo>
                    <a:pt x="102235" y="439166"/>
                  </a:lnTo>
                  <a:lnTo>
                    <a:pt x="105410" y="434086"/>
                  </a:lnTo>
                  <a:lnTo>
                    <a:pt x="109093" y="429006"/>
                  </a:lnTo>
                  <a:lnTo>
                    <a:pt x="112649" y="425196"/>
                  </a:lnTo>
                  <a:lnTo>
                    <a:pt x="115188" y="421386"/>
                  </a:lnTo>
                  <a:lnTo>
                    <a:pt x="118363" y="417576"/>
                  </a:lnTo>
                  <a:lnTo>
                    <a:pt x="121665" y="412496"/>
                  </a:lnTo>
                  <a:lnTo>
                    <a:pt x="124840" y="408686"/>
                  </a:lnTo>
                  <a:lnTo>
                    <a:pt x="127381" y="404876"/>
                  </a:lnTo>
                  <a:lnTo>
                    <a:pt x="127381" y="374523"/>
                  </a:lnTo>
                  <a:lnTo>
                    <a:pt x="138937" y="374523"/>
                  </a:lnTo>
                  <a:lnTo>
                    <a:pt x="144018" y="373253"/>
                  </a:lnTo>
                  <a:lnTo>
                    <a:pt x="149351" y="373253"/>
                  </a:lnTo>
                  <a:lnTo>
                    <a:pt x="154559" y="372237"/>
                  </a:lnTo>
                  <a:lnTo>
                    <a:pt x="155448" y="371348"/>
                  </a:lnTo>
                  <a:lnTo>
                    <a:pt x="148971" y="370713"/>
                  </a:lnTo>
                  <a:lnTo>
                    <a:pt x="142494" y="369443"/>
                  </a:lnTo>
                  <a:lnTo>
                    <a:pt x="133476" y="369443"/>
                  </a:lnTo>
                  <a:lnTo>
                    <a:pt x="128905" y="368173"/>
                  </a:lnTo>
                  <a:lnTo>
                    <a:pt x="121665" y="366903"/>
                  </a:lnTo>
                  <a:lnTo>
                    <a:pt x="83185" y="361823"/>
                  </a:lnTo>
                  <a:lnTo>
                    <a:pt x="72009" y="352933"/>
                  </a:lnTo>
                  <a:lnTo>
                    <a:pt x="169037" y="352933"/>
                  </a:lnTo>
                  <a:lnTo>
                    <a:pt x="172465" y="346583"/>
                  </a:lnTo>
                  <a:lnTo>
                    <a:pt x="177037" y="335153"/>
                  </a:lnTo>
                  <a:lnTo>
                    <a:pt x="180339" y="327533"/>
                  </a:lnTo>
                  <a:lnTo>
                    <a:pt x="183261" y="322453"/>
                  </a:lnTo>
                  <a:lnTo>
                    <a:pt x="187960" y="316103"/>
                  </a:lnTo>
                  <a:lnTo>
                    <a:pt x="192277" y="309753"/>
                  </a:lnTo>
                  <a:lnTo>
                    <a:pt x="198374" y="303403"/>
                  </a:lnTo>
                  <a:lnTo>
                    <a:pt x="202692" y="298323"/>
                  </a:lnTo>
                  <a:lnTo>
                    <a:pt x="207390" y="294513"/>
                  </a:lnTo>
                  <a:lnTo>
                    <a:pt x="210947" y="289433"/>
                  </a:lnTo>
                  <a:lnTo>
                    <a:pt x="221361" y="278003"/>
                  </a:lnTo>
                  <a:lnTo>
                    <a:pt x="224282" y="272923"/>
                  </a:lnTo>
                  <a:lnTo>
                    <a:pt x="227837" y="267843"/>
                  </a:lnTo>
                  <a:lnTo>
                    <a:pt x="230759" y="262763"/>
                  </a:lnTo>
                  <a:lnTo>
                    <a:pt x="233934" y="260223"/>
                  </a:lnTo>
                  <a:lnTo>
                    <a:pt x="236093" y="256413"/>
                  </a:lnTo>
                  <a:lnTo>
                    <a:pt x="238633" y="253873"/>
                  </a:lnTo>
                  <a:lnTo>
                    <a:pt x="242570" y="247523"/>
                  </a:lnTo>
                  <a:lnTo>
                    <a:pt x="245110" y="244983"/>
                  </a:lnTo>
                  <a:lnTo>
                    <a:pt x="248031" y="239903"/>
                  </a:lnTo>
                  <a:lnTo>
                    <a:pt x="256286" y="231013"/>
                  </a:lnTo>
                  <a:lnTo>
                    <a:pt x="260985" y="224663"/>
                  </a:lnTo>
                  <a:lnTo>
                    <a:pt x="277240" y="208153"/>
                  </a:lnTo>
                  <a:lnTo>
                    <a:pt x="281813" y="205613"/>
                  </a:lnTo>
                  <a:lnTo>
                    <a:pt x="285496" y="200533"/>
                  </a:lnTo>
                  <a:lnTo>
                    <a:pt x="288671" y="197993"/>
                  </a:lnTo>
                  <a:lnTo>
                    <a:pt x="297307" y="189103"/>
                  </a:lnTo>
                  <a:lnTo>
                    <a:pt x="302006" y="185293"/>
                  </a:lnTo>
                  <a:lnTo>
                    <a:pt x="307086" y="180213"/>
                  </a:lnTo>
                  <a:lnTo>
                    <a:pt x="312038" y="177673"/>
                  </a:lnTo>
                  <a:lnTo>
                    <a:pt x="316102" y="175133"/>
                  </a:lnTo>
                  <a:lnTo>
                    <a:pt x="320675" y="173863"/>
                  </a:lnTo>
                  <a:lnTo>
                    <a:pt x="325120" y="171323"/>
                  </a:lnTo>
                  <a:lnTo>
                    <a:pt x="329057" y="170053"/>
                  </a:lnTo>
                  <a:lnTo>
                    <a:pt x="367157" y="162433"/>
                  </a:lnTo>
                  <a:lnTo>
                    <a:pt x="380873" y="158623"/>
                  </a:lnTo>
                  <a:lnTo>
                    <a:pt x="393446" y="156083"/>
                  </a:lnTo>
                  <a:lnTo>
                    <a:pt x="414020" y="151003"/>
                  </a:lnTo>
                  <a:lnTo>
                    <a:pt x="420877" y="149733"/>
                  </a:lnTo>
                  <a:lnTo>
                    <a:pt x="427989" y="149733"/>
                  </a:lnTo>
                  <a:lnTo>
                    <a:pt x="437769" y="147193"/>
                  </a:lnTo>
                  <a:lnTo>
                    <a:pt x="440944" y="147193"/>
                  </a:lnTo>
                  <a:lnTo>
                    <a:pt x="444626" y="145923"/>
                  </a:lnTo>
                  <a:lnTo>
                    <a:pt x="461010" y="144018"/>
                  </a:lnTo>
                  <a:lnTo>
                    <a:pt x="466598" y="132715"/>
                  </a:lnTo>
                  <a:lnTo>
                    <a:pt x="466598" y="118999"/>
                  </a:lnTo>
                  <a:lnTo>
                    <a:pt x="465455" y="116713"/>
                  </a:lnTo>
                  <a:lnTo>
                    <a:pt x="462914" y="112903"/>
                  </a:lnTo>
                  <a:lnTo>
                    <a:pt x="460756" y="109093"/>
                  </a:lnTo>
                  <a:lnTo>
                    <a:pt x="457835" y="106553"/>
                  </a:lnTo>
                  <a:lnTo>
                    <a:pt x="454278" y="100203"/>
                  </a:lnTo>
                  <a:lnTo>
                    <a:pt x="454278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86632" y="4785359"/>
              <a:ext cx="72008" cy="146303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3316858" y="4541138"/>
              <a:ext cx="398145" cy="390525"/>
            </a:xfrm>
            <a:custGeom>
              <a:avLst/>
              <a:gdLst/>
              <a:ahLst/>
              <a:cxnLst/>
              <a:rect l="l" t="t" r="r" b="b"/>
              <a:pathLst>
                <a:path w="398145" h="390525">
                  <a:moveTo>
                    <a:pt x="312165" y="0"/>
                  </a:moveTo>
                  <a:lnTo>
                    <a:pt x="308990" y="5334"/>
                  </a:lnTo>
                  <a:lnTo>
                    <a:pt x="308990" y="16002"/>
                  </a:lnTo>
                  <a:lnTo>
                    <a:pt x="303402" y="16637"/>
                  </a:lnTo>
                  <a:lnTo>
                    <a:pt x="302513" y="18542"/>
                  </a:lnTo>
                  <a:lnTo>
                    <a:pt x="298830" y="24892"/>
                  </a:lnTo>
                  <a:lnTo>
                    <a:pt x="295910" y="31242"/>
                  </a:lnTo>
                  <a:lnTo>
                    <a:pt x="288798" y="43942"/>
                  </a:lnTo>
                  <a:lnTo>
                    <a:pt x="284099" y="49022"/>
                  </a:lnTo>
                  <a:lnTo>
                    <a:pt x="278638" y="56642"/>
                  </a:lnTo>
                  <a:lnTo>
                    <a:pt x="271906" y="62992"/>
                  </a:lnTo>
                  <a:lnTo>
                    <a:pt x="265049" y="70612"/>
                  </a:lnTo>
                  <a:lnTo>
                    <a:pt x="256793" y="78231"/>
                  </a:lnTo>
                  <a:lnTo>
                    <a:pt x="239394" y="90931"/>
                  </a:lnTo>
                  <a:lnTo>
                    <a:pt x="232282" y="97281"/>
                  </a:lnTo>
                  <a:lnTo>
                    <a:pt x="217550" y="111252"/>
                  </a:lnTo>
                  <a:lnTo>
                    <a:pt x="208533" y="118872"/>
                  </a:lnTo>
                  <a:lnTo>
                    <a:pt x="200532" y="125222"/>
                  </a:lnTo>
                  <a:lnTo>
                    <a:pt x="191262" y="131572"/>
                  </a:lnTo>
                  <a:lnTo>
                    <a:pt x="176149" y="144272"/>
                  </a:lnTo>
                  <a:lnTo>
                    <a:pt x="168910" y="150622"/>
                  </a:lnTo>
                  <a:lnTo>
                    <a:pt x="162432" y="156972"/>
                  </a:lnTo>
                  <a:lnTo>
                    <a:pt x="151256" y="168402"/>
                  </a:lnTo>
                  <a:lnTo>
                    <a:pt x="130682" y="186181"/>
                  </a:lnTo>
                  <a:lnTo>
                    <a:pt x="122427" y="191262"/>
                  </a:lnTo>
                  <a:lnTo>
                    <a:pt x="114173" y="197612"/>
                  </a:lnTo>
                  <a:lnTo>
                    <a:pt x="106299" y="202692"/>
                  </a:lnTo>
                  <a:lnTo>
                    <a:pt x="65150" y="224281"/>
                  </a:lnTo>
                  <a:lnTo>
                    <a:pt x="26669" y="238252"/>
                  </a:lnTo>
                  <a:lnTo>
                    <a:pt x="6223" y="242062"/>
                  </a:lnTo>
                  <a:lnTo>
                    <a:pt x="0" y="244221"/>
                  </a:lnTo>
                  <a:lnTo>
                    <a:pt x="14858" y="245872"/>
                  </a:lnTo>
                  <a:lnTo>
                    <a:pt x="25273" y="245872"/>
                  </a:lnTo>
                  <a:lnTo>
                    <a:pt x="34670" y="247142"/>
                  </a:lnTo>
                  <a:lnTo>
                    <a:pt x="41782" y="247142"/>
                  </a:lnTo>
                  <a:lnTo>
                    <a:pt x="41782" y="390525"/>
                  </a:lnTo>
                  <a:lnTo>
                    <a:pt x="58419" y="390525"/>
                  </a:lnTo>
                  <a:lnTo>
                    <a:pt x="63753" y="389255"/>
                  </a:lnTo>
                  <a:lnTo>
                    <a:pt x="78231" y="386715"/>
                  </a:lnTo>
                  <a:lnTo>
                    <a:pt x="87883" y="384175"/>
                  </a:lnTo>
                  <a:lnTo>
                    <a:pt x="137160" y="368935"/>
                  </a:lnTo>
                  <a:lnTo>
                    <a:pt x="157733" y="358775"/>
                  </a:lnTo>
                  <a:lnTo>
                    <a:pt x="165353" y="354965"/>
                  </a:lnTo>
                  <a:lnTo>
                    <a:pt x="178307" y="347344"/>
                  </a:lnTo>
                  <a:lnTo>
                    <a:pt x="186181" y="342265"/>
                  </a:lnTo>
                  <a:lnTo>
                    <a:pt x="202691" y="329565"/>
                  </a:lnTo>
                  <a:lnTo>
                    <a:pt x="211327" y="323215"/>
                  </a:lnTo>
                  <a:lnTo>
                    <a:pt x="223265" y="311785"/>
                  </a:lnTo>
                  <a:lnTo>
                    <a:pt x="240918" y="294005"/>
                  </a:lnTo>
                  <a:lnTo>
                    <a:pt x="248030" y="287655"/>
                  </a:lnTo>
                  <a:lnTo>
                    <a:pt x="263270" y="274955"/>
                  </a:lnTo>
                  <a:lnTo>
                    <a:pt x="272541" y="268605"/>
                  </a:lnTo>
                  <a:lnTo>
                    <a:pt x="280542" y="262255"/>
                  </a:lnTo>
                  <a:lnTo>
                    <a:pt x="289432" y="255905"/>
                  </a:lnTo>
                  <a:lnTo>
                    <a:pt x="296290" y="248412"/>
                  </a:lnTo>
                  <a:lnTo>
                    <a:pt x="304291" y="242062"/>
                  </a:lnTo>
                  <a:lnTo>
                    <a:pt x="311403" y="235712"/>
                  </a:lnTo>
                  <a:lnTo>
                    <a:pt x="320039" y="229362"/>
                  </a:lnTo>
                  <a:lnTo>
                    <a:pt x="328675" y="221742"/>
                  </a:lnTo>
                  <a:lnTo>
                    <a:pt x="356107" y="193802"/>
                  </a:lnTo>
                  <a:lnTo>
                    <a:pt x="367918" y="174752"/>
                  </a:lnTo>
                  <a:lnTo>
                    <a:pt x="374395" y="163322"/>
                  </a:lnTo>
                  <a:lnTo>
                    <a:pt x="376936" y="156972"/>
                  </a:lnTo>
                  <a:lnTo>
                    <a:pt x="380618" y="150622"/>
                  </a:lnTo>
                  <a:lnTo>
                    <a:pt x="387095" y="137922"/>
                  </a:lnTo>
                  <a:lnTo>
                    <a:pt x="390270" y="132842"/>
                  </a:lnTo>
                  <a:lnTo>
                    <a:pt x="392811" y="126492"/>
                  </a:lnTo>
                  <a:lnTo>
                    <a:pt x="396366" y="113792"/>
                  </a:lnTo>
                  <a:lnTo>
                    <a:pt x="396748" y="107442"/>
                  </a:lnTo>
                  <a:lnTo>
                    <a:pt x="397890" y="102362"/>
                  </a:lnTo>
                  <a:lnTo>
                    <a:pt x="325881" y="102362"/>
                  </a:lnTo>
                  <a:lnTo>
                    <a:pt x="325881" y="70612"/>
                  </a:lnTo>
                  <a:lnTo>
                    <a:pt x="324738" y="64262"/>
                  </a:lnTo>
                  <a:lnTo>
                    <a:pt x="324103" y="57912"/>
                  </a:lnTo>
                  <a:lnTo>
                    <a:pt x="321563" y="45212"/>
                  </a:lnTo>
                  <a:lnTo>
                    <a:pt x="319786" y="37592"/>
                  </a:lnTo>
                  <a:lnTo>
                    <a:pt x="318642" y="31242"/>
                  </a:lnTo>
                  <a:lnTo>
                    <a:pt x="316864" y="24892"/>
                  </a:lnTo>
                  <a:lnTo>
                    <a:pt x="316102" y="17272"/>
                  </a:lnTo>
                  <a:lnTo>
                    <a:pt x="312165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31260" y="4766690"/>
              <a:ext cx="97027" cy="14338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13530" y="4369308"/>
              <a:ext cx="101600" cy="27419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3235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200400" y="1293875"/>
            <a:ext cx="4925695" cy="5198745"/>
            <a:chOff x="3200400" y="1293875"/>
            <a:chExt cx="4925695" cy="519874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00400" y="1293875"/>
              <a:ext cx="4925567" cy="519836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05372" y="4149852"/>
              <a:ext cx="233172" cy="17983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995160" y="5893308"/>
              <a:ext cx="923290" cy="266700"/>
            </a:xfrm>
            <a:custGeom>
              <a:avLst/>
              <a:gdLst/>
              <a:ahLst/>
              <a:cxnLst/>
              <a:rect l="l" t="t" r="r" b="b"/>
              <a:pathLst>
                <a:path w="923290" h="266700">
                  <a:moveTo>
                    <a:pt x="607822" y="184912"/>
                  </a:moveTo>
                  <a:lnTo>
                    <a:pt x="564388" y="184912"/>
                  </a:lnTo>
                  <a:lnTo>
                    <a:pt x="564388" y="186182"/>
                  </a:lnTo>
                  <a:lnTo>
                    <a:pt x="554355" y="186182"/>
                  </a:lnTo>
                  <a:lnTo>
                    <a:pt x="554355" y="187452"/>
                  </a:lnTo>
                  <a:lnTo>
                    <a:pt x="524510" y="187452"/>
                  </a:lnTo>
                  <a:lnTo>
                    <a:pt x="524510" y="188722"/>
                  </a:lnTo>
                  <a:lnTo>
                    <a:pt x="483743" y="188722"/>
                  </a:lnTo>
                  <a:lnTo>
                    <a:pt x="483743" y="189992"/>
                  </a:lnTo>
                  <a:lnTo>
                    <a:pt x="478155" y="189992"/>
                  </a:lnTo>
                  <a:lnTo>
                    <a:pt x="478155" y="191262"/>
                  </a:lnTo>
                  <a:lnTo>
                    <a:pt x="467741" y="191262"/>
                  </a:lnTo>
                  <a:lnTo>
                    <a:pt x="467741" y="192532"/>
                  </a:lnTo>
                  <a:lnTo>
                    <a:pt x="409067" y="192532"/>
                  </a:lnTo>
                  <a:lnTo>
                    <a:pt x="409067" y="193802"/>
                  </a:lnTo>
                  <a:lnTo>
                    <a:pt x="363855" y="193802"/>
                  </a:lnTo>
                  <a:lnTo>
                    <a:pt x="363855" y="192532"/>
                  </a:lnTo>
                  <a:lnTo>
                    <a:pt x="350520" y="192532"/>
                  </a:lnTo>
                  <a:lnTo>
                    <a:pt x="350520" y="191262"/>
                  </a:lnTo>
                  <a:lnTo>
                    <a:pt x="313817" y="191262"/>
                  </a:lnTo>
                  <a:lnTo>
                    <a:pt x="313817" y="192532"/>
                  </a:lnTo>
                  <a:lnTo>
                    <a:pt x="313817" y="193802"/>
                  </a:lnTo>
                  <a:lnTo>
                    <a:pt x="313817" y="263652"/>
                  </a:lnTo>
                  <a:lnTo>
                    <a:pt x="317373" y="263652"/>
                  </a:lnTo>
                  <a:lnTo>
                    <a:pt x="317373" y="264922"/>
                  </a:lnTo>
                  <a:lnTo>
                    <a:pt x="335915" y="264922"/>
                  </a:lnTo>
                  <a:lnTo>
                    <a:pt x="335915" y="266192"/>
                  </a:lnTo>
                  <a:lnTo>
                    <a:pt x="433324" y="266192"/>
                  </a:lnTo>
                  <a:lnTo>
                    <a:pt x="433324" y="264922"/>
                  </a:lnTo>
                  <a:lnTo>
                    <a:pt x="499872" y="264922"/>
                  </a:lnTo>
                  <a:lnTo>
                    <a:pt x="499872" y="263652"/>
                  </a:lnTo>
                  <a:lnTo>
                    <a:pt x="513080" y="263652"/>
                  </a:lnTo>
                  <a:lnTo>
                    <a:pt x="513080" y="262382"/>
                  </a:lnTo>
                  <a:lnTo>
                    <a:pt x="517779" y="262382"/>
                  </a:lnTo>
                  <a:lnTo>
                    <a:pt x="517779" y="261112"/>
                  </a:lnTo>
                  <a:lnTo>
                    <a:pt x="557911" y="261112"/>
                  </a:lnTo>
                  <a:lnTo>
                    <a:pt x="557911" y="259842"/>
                  </a:lnTo>
                  <a:lnTo>
                    <a:pt x="588264" y="259842"/>
                  </a:lnTo>
                  <a:lnTo>
                    <a:pt x="588264" y="258572"/>
                  </a:lnTo>
                  <a:lnTo>
                    <a:pt x="597281" y="258572"/>
                  </a:lnTo>
                  <a:lnTo>
                    <a:pt x="597281" y="257302"/>
                  </a:lnTo>
                  <a:lnTo>
                    <a:pt x="607822" y="257302"/>
                  </a:lnTo>
                  <a:lnTo>
                    <a:pt x="607822" y="186182"/>
                  </a:lnTo>
                  <a:lnTo>
                    <a:pt x="607822" y="184912"/>
                  </a:lnTo>
                  <a:close/>
                </a:path>
                <a:path w="923290" h="266700">
                  <a:moveTo>
                    <a:pt x="923036" y="368"/>
                  </a:moveTo>
                  <a:lnTo>
                    <a:pt x="886968" y="368"/>
                  </a:lnTo>
                  <a:lnTo>
                    <a:pt x="886968" y="673"/>
                  </a:lnTo>
                  <a:lnTo>
                    <a:pt x="861822" y="0"/>
                  </a:lnTo>
                  <a:lnTo>
                    <a:pt x="825754" y="0"/>
                  </a:lnTo>
                  <a:lnTo>
                    <a:pt x="814959" y="368"/>
                  </a:lnTo>
                  <a:lnTo>
                    <a:pt x="805942" y="368"/>
                  </a:lnTo>
                  <a:lnTo>
                    <a:pt x="798068" y="723"/>
                  </a:lnTo>
                  <a:lnTo>
                    <a:pt x="779272" y="723"/>
                  </a:lnTo>
                  <a:lnTo>
                    <a:pt x="765810" y="1447"/>
                  </a:lnTo>
                  <a:lnTo>
                    <a:pt x="750697" y="1447"/>
                  </a:lnTo>
                  <a:lnTo>
                    <a:pt x="732663" y="1803"/>
                  </a:lnTo>
                  <a:lnTo>
                    <a:pt x="726567" y="1447"/>
                  </a:lnTo>
                  <a:lnTo>
                    <a:pt x="718947" y="1447"/>
                  </a:lnTo>
                  <a:lnTo>
                    <a:pt x="711454" y="1079"/>
                  </a:lnTo>
                  <a:lnTo>
                    <a:pt x="530733" y="1079"/>
                  </a:lnTo>
                  <a:lnTo>
                    <a:pt x="494030" y="0"/>
                  </a:lnTo>
                  <a:lnTo>
                    <a:pt x="386461" y="0"/>
                  </a:lnTo>
                  <a:lnTo>
                    <a:pt x="371348" y="723"/>
                  </a:lnTo>
                  <a:lnTo>
                    <a:pt x="356997" y="723"/>
                  </a:lnTo>
                  <a:lnTo>
                    <a:pt x="319532" y="2870"/>
                  </a:lnTo>
                  <a:lnTo>
                    <a:pt x="301117" y="3594"/>
                  </a:lnTo>
                  <a:lnTo>
                    <a:pt x="292862" y="3594"/>
                  </a:lnTo>
                  <a:lnTo>
                    <a:pt x="282829" y="3949"/>
                  </a:lnTo>
                  <a:lnTo>
                    <a:pt x="270891" y="4673"/>
                  </a:lnTo>
                  <a:lnTo>
                    <a:pt x="256159" y="4673"/>
                  </a:lnTo>
                  <a:lnTo>
                    <a:pt x="240665" y="5029"/>
                  </a:lnTo>
                  <a:lnTo>
                    <a:pt x="224409" y="5753"/>
                  </a:lnTo>
                  <a:lnTo>
                    <a:pt x="211201" y="5753"/>
                  </a:lnTo>
                  <a:lnTo>
                    <a:pt x="197104" y="6108"/>
                  </a:lnTo>
                  <a:lnTo>
                    <a:pt x="155321" y="6108"/>
                  </a:lnTo>
                  <a:lnTo>
                    <a:pt x="146177" y="5753"/>
                  </a:lnTo>
                  <a:lnTo>
                    <a:pt x="138176" y="5753"/>
                  </a:lnTo>
                  <a:lnTo>
                    <a:pt x="131699" y="5397"/>
                  </a:lnTo>
                  <a:lnTo>
                    <a:pt x="124460" y="5397"/>
                  </a:lnTo>
                  <a:lnTo>
                    <a:pt x="102870" y="4305"/>
                  </a:lnTo>
                  <a:lnTo>
                    <a:pt x="33782" y="4305"/>
                  </a:lnTo>
                  <a:lnTo>
                    <a:pt x="0" y="5397"/>
                  </a:lnTo>
                  <a:lnTo>
                    <a:pt x="0" y="77216"/>
                  </a:lnTo>
                  <a:lnTo>
                    <a:pt x="35941" y="77216"/>
                  </a:lnTo>
                  <a:lnTo>
                    <a:pt x="68199" y="76212"/>
                  </a:lnTo>
                  <a:lnTo>
                    <a:pt x="88519" y="77216"/>
                  </a:lnTo>
                  <a:lnTo>
                    <a:pt x="95758" y="77216"/>
                  </a:lnTo>
                  <a:lnTo>
                    <a:pt x="102235" y="77571"/>
                  </a:lnTo>
                  <a:lnTo>
                    <a:pt x="110109" y="77571"/>
                  </a:lnTo>
                  <a:lnTo>
                    <a:pt x="119507" y="77939"/>
                  </a:lnTo>
                  <a:lnTo>
                    <a:pt x="233172" y="77939"/>
                  </a:lnTo>
                  <a:lnTo>
                    <a:pt x="247142" y="77571"/>
                  </a:lnTo>
                  <a:lnTo>
                    <a:pt x="260477" y="77571"/>
                  </a:lnTo>
                  <a:lnTo>
                    <a:pt x="276606" y="76860"/>
                  </a:lnTo>
                  <a:lnTo>
                    <a:pt x="292100" y="76504"/>
                  </a:lnTo>
                  <a:lnTo>
                    <a:pt x="306959" y="76504"/>
                  </a:lnTo>
                  <a:lnTo>
                    <a:pt x="318770" y="75780"/>
                  </a:lnTo>
                  <a:lnTo>
                    <a:pt x="328930" y="75425"/>
                  </a:lnTo>
                  <a:lnTo>
                    <a:pt x="337185" y="75425"/>
                  </a:lnTo>
                  <a:lnTo>
                    <a:pt x="355473" y="74701"/>
                  </a:lnTo>
                  <a:lnTo>
                    <a:pt x="392938" y="72542"/>
                  </a:lnTo>
                  <a:lnTo>
                    <a:pt x="407289" y="72542"/>
                  </a:lnTo>
                  <a:lnTo>
                    <a:pt x="422529" y="71831"/>
                  </a:lnTo>
                  <a:lnTo>
                    <a:pt x="458089" y="71831"/>
                  </a:lnTo>
                  <a:lnTo>
                    <a:pt x="494665" y="72910"/>
                  </a:lnTo>
                  <a:lnTo>
                    <a:pt x="675386" y="72910"/>
                  </a:lnTo>
                  <a:lnTo>
                    <a:pt x="683006" y="73266"/>
                  </a:lnTo>
                  <a:lnTo>
                    <a:pt x="690499" y="73266"/>
                  </a:lnTo>
                  <a:lnTo>
                    <a:pt x="696722" y="73621"/>
                  </a:lnTo>
                  <a:lnTo>
                    <a:pt x="771398" y="73621"/>
                  </a:lnTo>
                  <a:lnTo>
                    <a:pt x="786511" y="73266"/>
                  </a:lnTo>
                  <a:lnTo>
                    <a:pt x="801624" y="73266"/>
                  </a:lnTo>
                  <a:lnTo>
                    <a:pt x="815340" y="72542"/>
                  </a:lnTo>
                  <a:lnTo>
                    <a:pt x="834009" y="72542"/>
                  </a:lnTo>
                  <a:lnTo>
                    <a:pt x="840994" y="72237"/>
                  </a:lnTo>
                  <a:lnTo>
                    <a:pt x="853440" y="72542"/>
                  </a:lnTo>
                  <a:lnTo>
                    <a:pt x="866775" y="73266"/>
                  </a:lnTo>
                  <a:lnTo>
                    <a:pt x="877951" y="73621"/>
                  </a:lnTo>
                  <a:lnTo>
                    <a:pt x="919353" y="73621"/>
                  </a:lnTo>
                  <a:lnTo>
                    <a:pt x="922655" y="73266"/>
                  </a:lnTo>
                  <a:lnTo>
                    <a:pt x="923036" y="72910"/>
                  </a:lnTo>
                  <a:lnTo>
                    <a:pt x="923036" y="368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57544" y="3785615"/>
              <a:ext cx="88900" cy="276225"/>
            </a:xfrm>
            <a:custGeom>
              <a:avLst/>
              <a:gdLst/>
              <a:ahLst/>
              <a:cxnLst/>
              <a:rect l="l" t="t" r="r" b="b"/>
              <a:pathLst>
                <a:path w="88900" h="276225">
                  <a:moveTo>
                    <a:pt x="88391" y="0"/>
                  </a:moveTo>
                  <a:lnTo>
                    <a:pt x="52704" y="0"/>
                  </a:lnTo>
                  <a:lnTo>
                    <a:pt x="44830" y="12191"/>
                  </a:lnTo>
                  <a:lnTo>
                    <a:pt x="40131" y="20700"/>
                  </a:lnTo>
                  <a:lnTo>
                    <a:pt x="39369" y="23240"/>
                  </a:lnTo>
                  <a:lnTo>
                    <a:pt x="37972" y="26542"/>
                  </a:lnTo>
                  <a:lnTo>
                    <a:pt x="37591" y="28701"/>
                  </a:lnTo>
                  <a:lnTo>
                    <a:pt x="32638" y="44068"/>
                  </a:lnTo>
                  <a:lnTo>
                    <a:pt x="30479" y="48386"/>
                  </a:lnTo>
                  <a:lnTo>
                    <a:pt x="26923" y="57657"/>
                  </a:lnTo>
                  <a:lnTo>
                    <a:pt x="25526" y="63118"/>
                  </a:lnTo>
                  <a:lnTo>
                    <a:pt x="22986" y="69214"/>
                  </a:lnTo>
                  <a:lnTo>
                    <a:pt x="20446" y="76453"/>
                  </a:lnTo>
                  <a:lnTo>
                    <a:pt x="18668" y="83946"/>
                  </a:lnTo>
                  <a:lnTo>
                    <a:pt x="17525" y="86359"/>
                  </a:lnTo>
                  <a:lnTo>
                    <a:pt x="16890" y="89280"/>
                  </a:lnTo>
                  <a:lnTo>
                    <a:pt x="15747" y="92074"/>
                  </a:lnTo>
                  <a:lnTo>
                    <a:pt x="14985" y="95376"/>
                  </a:lnTo>
                  <a:lnTo>
                    <a:pt x="13969" y="98551"/>
                  </a:lnTo>
                  <a:lnTo>
                    <a:pt x="13207" y="102234"/>
                  </a:lnTo>
                  <a:lnTo>
                    <a:pt x="12191" y="105028"/>
                  </a:lnTo>
                  <a:lnTo>
                    <a:pt x="11429" y="111505"/>
                  </a:lnTo>
                  <a:lnTo>
                    <a:pt x="10794" y="114045"/>
                  </a:lnTo>
                  <a:lnTo>
                    <a:pt x="10159" y="117982"/>
                  </a:lnTo>
                  <a:lnTo>
                    <a:pt x="9016" y="128396"/>
                  </a:lnTo>
                  <a:lnTo>
                    <a:pt x="8254" y="130809"/>
                  </a:lnTo>
                  <a:lnTo>
                    <a:pt x="7238" y="138810"/>
                  </a:lnTo>
                  <a:lnTo>
                    <a:pt x="7238" y="140969"/>
                  </a:lnTo>
                  <a:lnTo>
                    <a:pt x="6857" y="143509"/>
                  </a:lnTo>
                  <a:lnTo>
                    <a:pt x="6857" y="145287"/>
                  </a:lnTo>
                  <a:lnTo>
                    <a:pt x="6095" y="147065"/>
                  </a:lnTo>
                  <a:lnTo>
                    <a:pt x="6095" y="149605"/>
                  </a:lnTo>
                  <a:lnTo>
                    <a:pt x="5460" y="151764"/>
                  </a:lnTo>
                  <a:lnTo>
                    <a:pt x="5460" y="154812"/>
                  </a:lnTo>
                  <a:lnTo>
                    <a:pt x="5079" y="158114"/>
                  </a:lnTo>
                  <a:lnTo>
                    <a:pt x="5079" y="168528"/>
                  </a:lnTo>
                  <a:lnTo>
                    <a:pt x="4317" y="170306"/>
                  </a:lnTo>
                  <a:lnTo>
                    <a:pt x="3301" y="175005"/>
                  </a:lnTo>
                  <a:lnTo>
                    <a:pt x="3301" y="180466"/>
                  </a:lnTo>
                  <a:lnTo>
                    <a:pt x="2920" y="182244"/>
                  </a:lnTo>
                  <a:lnTo>
                    <a:pt x="2920" y="184022"/>
                  </a:lnTo>
                  <a:lnTo>
                    <a:pt x="2539" y="186943"/>
                  </a:lnTo>
                  <a:lnTo>
                    <a:pt x="2158" y="188340"/>
                  </a:lnTo>
                  <a:lnTo>
                    <a:pt x="1523" y="193928"/>
                  </a:lnTo>
                  <a:lnTo>
                    <a:pt x="0" y="201929"/>
                  </a:lnTo>
                  <a:lnTo>
                    <a:pt x="0" y="275843"/>
                  </a:lnTo>
                  <a:lnTo>
                    <a:pt x="35813" y="275843"/>
                  </a:lnTo>
                  <a:lnTo>
                    <a:pt x="35813" y="273684"/>
                  </a:lnTo>
                  <a:lnTo>
                    <a:pt x="36194" y="272160"/>
                  </a:lnTo>
                  <a:lnTo>
                    <a:pt x="36448" y="269620"/>
                  </a:lnTo>
                  <a:lnTo>
                    <a:pt x="37210" y="265683"/>
                  </a:lnTo>
                  <a:lnTo>
                    <a:pt x="37210" y="264286"/>
                  </a:lnTo>
                  <a:lnTo>
                    <a:pt x="38353" y="258571"/>
                  </a:lnTo>
                  <a:lnTo>
                    <a:pt x="38607" y="253999"/>
                  </a:lnTo>
                  <a:lnTo>
                    <a:pt x="38988" y="252221"/>
                  </a:lnTo>
                  <a:lnTo>
                    <a:pt x="38988" y="246760"/>
                  </a:lnTo>
                  <a:lnTo>
                    <a:pt x="40766" y="240283"/>
                  </a:lnTo>
                  <a:lnTo>
                    <a:pt x="40766" y="229869"/>
                  </a:lnTo>
                  <a:lnTo>
                    <a:pt x="41147" y="226567"/>
                  </a:lnTo>
                  <a:lnTo>
                    <a:pt x="41147" y="223519"/>
                  </a:lnTo>
                  <a:lnTo>
                    <a:pt x="41909" y="221360"/>
                  </a:lnTo>
                  <a:lnTo>
                    <a:pt x="41909" y="218820"/>
                  </a:lnTo>
                  <a:lnTo>
                    <a:pt x="42671" y="217042"/>
                  </a:lnTo>
                  <a:lnTo>
                    <a:pt x="42925" y="210565"/>
                  </a:lnTo>
                  <a:lnTo>
                    <a:pt x="44068" y="202564"/>
                  </a:lnTo>
                  <a:lnTo>
                    <a:pt x="44830" y="200151"/>
                  </a:lnTo>
                  <a:lnTo>
                    <a:pt x="45084" y="196087"/>
                  </a:lnTo>
                  <a:lnTo>
                    <a:pt x="45846" y="189610"/>
                  </a:lnTo>
                  <a:lnTo>
                    <a:pt x="47243" y="183260"/>
                  </a:lnTo>
                  <a:lnTo>
                    <a:pt x="48005" y="176783"/>
                  </a:lnTo>
                  <a:lnTo>
                    <a:pt x="49148" y="173989"/>
                  </a:lnTo>
                  <a:lnTo>
                    <a:pt x="49783" y="170306"/>
                  </a:lnTo>
                  <a:lnTo>
                    <a:pt x="50926" y="167131"/>
                  </a:lnTo>
                  <a:lnTo>
                    <a:pt x="51561" y="163829"/>
                  </a:lnTo>
                  <a:lnTo>
                    <a:pt x="52704" y="161035"/>
                  </a:lnTo>
                  <a:lnTo>
                    <a:pt x="53466" y="158114"/>
                  </a:lnTo>
                  <a:lnTo>
                    <a:pt x="54482" y="155574"/>
                  </a:lnTo>
                  <a:lnTo>
                    <a:pt x="55498" y="151764"/>
                  </a:lnTo>
                  <a:lnTo>
                    <a:pt x="56133" y="148081"/>
                  </a:lnTo>
                  <a:lnTo>
                    <a:pt x="58673" y="140969"/>
                  </a:lnTo>
                  <a:lnTo>
                    <a:pt x="61213" y="134873"/>
                  </a:lnTo>
                  <a:lnTo>
                    <a:pt x="62610" y="129412"/>
                  </a:lnTo>
                  <a:lnTo>
                    <a:pt x="66293" y="120141"/>
                  </a:lnTo>
                  <a:lnTo>
                    <a:pt x="68452" y="115823"/>
                  </a:lnTo>
                  <a:lnTo>
                    <a:pt x="70992" y="108330"/>
                  </a:lnTo>
                  <a:lnTo>
                    <a:pt x="73786" y="98170"/>
                  </a:lnTo>
                  <a:lnTo>
                    <a:pt x="75310" y="94995"/>
                  </a:lnTo>
                  <a:lnTo>
                    <a:pt x="75945" y="92455"/>
                  </a:lnTo>
                  <a:lnTo>
                    <a:pt x="80517" y="83946"/>
                  </a:lnTo>
                  <a:lnTo>
                    <a:pt x="88391" y="71754"/>
                  </a:lnTo>
                  <a:lnTo>
                    <a:pt x="88391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0592" y="3749040"/>
              <a:ext cx="123444" cy="14020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204460" y="1354835"/>
              <a:ext cx="2171700" cy="2633345"/>
            </a:xfrm>
            <a:custGeom>
              <a:avLst/>
              <a:gdLst/>
              <a:ahLst/>
              <a:cxnLst/>
              <a:rect l="l" t="t" r="r" b="b"/>
              <a:pathLst>
                <a:path w="2171700" h="2633345">
                  <a:moveTo>
                    <a:pt x="142240" y="2497201"/>
                  </a:moveTo>
                  <a:lnTo>
                    <a:pt x="141097" y="2489581"/>
                  </a:lnTo>
                  <a:lnTo>
                    <a:pt x="141097" y="2485263"/>
                  </a:lnTo>
                  <a:lnTo>
                    <a:pt x="140716" y="2483485"/>
                  </a:lnTo>
                  <a:lnTo>
                    <a:pt x="140716" y="2481326"/>
                  </a:lnTo>
                  <a:lnTo>
                    <a:pt x="140335" y="2479167"/>
                  </a:lnTo>
                  <a:lnTo>
                    <a:pt x="140081" y="2473452"/>
                  </a:lnTo>
                  <a:lnTo>
                    <a:pt x="138557" y="2465070"/>
                  </a:lnTo>
                  <a:lnTo>
                    <a:pt x="137922" y="2460117"/>
                  </a:lnTo>
                  <a:lnTo>
                    <a:pt x="136779" y="2454656"/>
                  </a:lnTo>
                  <a:lnTo>
                    <a:pt x="135382" y="2443480"/>
                  </a:lnTo>
                  <a:lnTo>
                    <a:pt x="132842" y="2432431"/>
                  </a:lnTo>
                  <a:lnTo>
                    <a:pt x="131699" y="2428748"/>
                  </a:lnTo>
                  <a:lnTo>
                    <a:pt x="131445" y="2425573"/>
                  </a:lnTo>
                  <a:lnTo>
                    <a:pt x="119888" y="2404237"/>
                  </a:lnTo>
                  <a:lnTo>
                    <a:pt x="110871" y="2392426"/>
                  </a:lnTo>
                  <a:lnTo>
                    <a:pt x="107950" y="2386711"/>
                  </a:lnTo>
                  <a:lnTo>
                    <a:pt x="101473" y="2376932"/>
                  </a:lnTo>
                  <a:lnTo>
                    <a:pt x="95377" y="2369693"/>
                  </a:lnTo>
                  <a:lnTo>
                    <a:pt x="91440" y="2366137"/>
                  </a:lnTo>
                  <a:lnTo>
                    <a:pt x="90043" y="2365756"/>
                  </a:lnTo>
                  <a:lnTo>
                    <a:pt x="87884" y="2364359"/>
                  </a:lnTo>
                  <a:lnTo>
                    <a:pt x="84201" y="2362835"/>
                  </a:lnTo>
                  <a:lnTo>
                    <a:pt x="70231" y="2354961"/>
                  </a:lnTo>
                  <a:lnTo>
                    <a:pt x="62230" y="2349627"/>
                  </a:lnTo>
                  <a:lnTo>
                    <a:pt x="54356" y="2345309"/>
                  </a:lnTo>
                  <a:lnTo>
                    <a:pt x="48641" y="2340991"/>
                  </a:lnTo>
                  <a:lnTo>
                    <a:pt x="43942" y="2338070"/>
                  </a:lnTo>
                  <a:lnTo>
                    <a:pt x="35941" y="2328291"/>
                  </a:lnTo>
                  <a:lnTo>
                    <a:pt x="0" y="2328291"/>
                  </a:lnTo>
                  <a:lnTo>
                    <a:pt x="0" y="2400300"/>
                  </a:lnTo>
                  <a:lnTo>
                    <a:pt x="7874" y="2410079"/>
                  </a:lnTo>
                  <a:lnTo>
                    <a:pt x="12573" y="2412873"/>
                  </a:lnTo>
                  <a:lnTo>
                    <a:pt x="18288" y="2417191"/>
                  </a:lnTo>
                  <a:lnTo>
                    <a:pt x="26289" y="2421509"/>
                  </a:lnTo>
                  <a:lnTo>
                    <a:pt x="34163" y="2426970"/>
                  </a:lnTo>
                  <a:lnTo>
                    <a:pt x="42164" y="2431288"/>
                  </a:lnTo>
                  <a:lnTo>
                    <a:pt x="48260" y="2434844"/>
                  </a:lnTo>
                  <a:lnTo>
                    <a:pt x="51816" y="2436368"/>
                  </a:lnTo>
                  <a:lnTo>
                    <a:pt x="53975" y="2437765"/>
                  </a:lnTo>
                  <a:lnTo>
                    <a:pt x="74803" y="2464435"/>
                  </a:lnTo>
                  <a:lnTo>
                    <a:pt x="88519" y="2482088"/>
                  </a:lnTo>
                  <a:lnTo>
                    <a:pt x="95758" y="2500757"/>
                  </a:lnTo>
                  <a:lnTo>
                    <a:pt x="96774" y="2504313"/>
                  </a:lnTo>
                  <a:lnTo>
                    <a:pt x="99314" y="2515489"/>
                  </a:lnTo>
                  <a:lnTo>
                    <a:pt x="100838" y="2526665"/>
                  </a:lnTo>
                  <a:lnTo>
                    <a:pt x="104013" y="2545461"/>
                  </a:lnTo>
                  <a:lnTo>
                    <a:pt x="104013" y="2547874"/>
                  </a:lnTo>
                  <a:lnTo>
                    <a:pt x="104775" y="2553335"/>
                  </a:lnTo>
                  <a:lnTo>
                    <a:pt x="104775" y="2555494"/>
                  </a:lnTo>
                  <a:lnTo>
                    <a:pt x="105156" y="2557272"/>
                  </a:lnTo>
                  <a:lnTo>
                    <a:pt x="105156" y="2561590"/>
                  </a:lnTo>
                  <a:lnTo>
                    <a:pt x="106172" y="2569210"/>
                  </a:lnTo>
                  <a:lnTo>
                    <a:pt x="106172" y="2633218"/>
                  </a:lnTo>
                  <a:lnTo>
                    <a:pt x="142240" y="2633218"/>
                  </a:lnTo>
                  <a:lnTo>
                    <a:pt x="142240" y="2497201"/>
                  </a:lnTo>
                  <a:close/>
                </a:path>
                <a:path w="2171700" h="2633345">
                  <a:moveTo>
                    <a:pt x="2171573" y="0"/>
                  </a:moveTo>
                  <a:lnTo>
                    <a:pt x="2099564" y="0"/>
                  </a:lnTo>
                  <a:lnTo>
                    <a:pt x="2092325" y="1143"/>
                  </a:lnTo>
                  <a:lnTo>
                    <a:pt x="2088388" y="1143"/>
                  </a:lnTo>
                  <a:lnTo>
                    <a:pt x="2083689" y="1778"/>
                  </a:lnTo>
                  <a:lnTo>
                    <a:pt x="2080768" y="1778"/>
                  </a:lnTo>
                  <a:lnTo>
                    <a:pt x="2076450" y="3302"/>
                  </a:lnTo>
                  <a:lnTo>
                    <a:pt x="2073656" y="3556"/>
                  </a:lnTo>
                  <a:lnTo>
                    <a:pt x="2061337" y="3556"/>
                  </a:lnTo>
                  <a:lnTo>
                    <a:pt x="2043049" y="4318"/>
                  </a:lnTo>
                  <a:lnTo>
                    <a:pt x="2030476" y="5080"/>
                  </a:lnTo>
                  <a:lnTo>
                    <a:pt x="2018157" y="5080"/>
                  </a:lnTo>
                  <a:lnTo>
                    <a:pt x="1995805" y="6096"/>
                  </a:lnTo>
                  <a:lnTo>
                    <a:pt x="1985772" y="6096"/>
                  </a:lnTo>
                  <a:lnTo>
                    <a:pt x="1975739" y="6477"/>
                  </a:lnTo>
                  <a:lnTo>
                    <a:pt x="1964563" y="6477"/>
                  </a:lnTo>
                  <a:lnTo>
                    <a:pt x="1954403" y="7239"/>
                  </a:lnTo>
                  <a:lnTo>
                    <a:pt x="1937385" y="7874"/>
                  </a:lnTo>
                  <a:lnTo>
                    <a:pt x="1929130" y="8636"/>
                  </a:lnTo>
                  <a:lnTo>
                    <a:pt x="1908556" y="9398"/>
                  </a:lnTo>
                  <a:lnTo>
                    <a:pt x="1897507" y="10414"/>
                  </a:lnTo>
                  <a:lnTo>
                    <a:pt x="1885188" y="11176"/>
                  </a:lnTo>
                  <a:lnTo>
                    <a:pt x="1873377" y="11557"/>
                  </a:lnTo>
                  <a:lnTo>
                    <a:pt x="1853946" y="11557"/>
                  </a:lnTo>
                  <a:lnTo>
                    <a:pt x="1847469" y="11938"/>
                  </a:lnTo>
                  <a:lnTo>
                    <a:pt x="1841246" y="11938"/>
                  </a:lnTo>
                  <a:lnTo>
                    <a:pt x="1834134" y="12954"/>
                  </a:lnTo>
                  <a:lnTo>
                    <a:pt x="1826514" y="12954"/>
                  </a:lnTo>
                  <a:lnTo>
                    <a:pt x="1819021" y="13208"/>
                  </a:lnTo>
                  <a:lnTo>
                    <a:pt x="1806067" y="12954"/>
                  </a:lnTo>
                  <a:lnTo>
                    <a:pt x="1786890" y="12954"/>
                  </a:lnTo>
                  <a:lnTo>
                    <a:pt x="1767840" y="12192"/>
                  </a:lnTo>
                  <a:lnTo>
                    <a:pt x="1637157" y="12192"/>
                  </a:lnTo>
                  <a:lnTo>
                    <a:pt x="1600454" y="11938"/>
                  </a:lnTo>
                  <a:lnTo>
                    <a:pt x="1582420" y="11176"/>
                  </a:lnTo>
                  <a:lnTo>
                    <a:pt x="1334643" y="11176"/>
                  </a:lnTo>
                  <a:lnTo>
                    <a:pt x="1291082" y="10033"/>
                  </a:lnTo>
                  <a:lnTo>
                    <a:pt x="1263396" y="9779"/>
                  </a:lnTo>
                  <a:lnTo>
                    <a:pt x="1233170" y="9017"/>
                  </a:lnTo>
                  <a:lnTo>
                    <a:pt x="1197102" y="9017"/>
                  </a:lnTo>
                  <a:lnTo>
                    <a:pt x="1168019" y="9779"/>
                  </a:lnTo>
                  <a:lnTo>
                    <a:pt x="1141349" y="9779"/>
                  </a:lnTo>
                  <a:lnTo>
                    <a:pt x="1117981" y="10414"/>
                  </a:lnTo>
                  <a:lnTo>
                    <a:pt x="1097026" y="10414"/>
                  </a:lnTo>
                  <a:lnTo>
                    <a:pt x="1097026" y="82423"/>
                  </a:lnTo>
                  <a:lnTo>
                    <a:pt x="1153922" y="82423"/>
                  </a:lnTo>
                  <a:lnTo>
                    <a:pt x="1177290" y="81788"/>
                  </a:lnTo>
                  <a:lnTo>
                    <a:pt x="1203960" y="81788"/>
                  </a:lnTo>
                  <a:lnTo>
                    <a:pt x="1215390" y="81534"/>
                  </a:lnTo>
                  <a:lnTo>
                    <a:pt x="1255141" y="82042"/>
                  </a:lnTo>
                  <a:lnTo>
                    <a:pt x="1298689" y="83185"/>
                  </a:lnTo>
                  <a:lnTo>
                    <a:pt x="1546479" y="83185"/>
                  </a:lnTo>
                  <a:lnTo>
                    <a:pt x="1564513" y="83947"/>
                  </a:lnTo>
                  <a:lnTo>
                    <a:pt x="1637157" y="84201"/>
                  </a:lnTo>
                  <a:lnTo>
                    <a:pt x="1731899" y="84201"/>
                  </a:lnTo>
                  <a:lnTo>
                    <a:pt x="1750949" y="84963"/>
                  </a:lnTo>
                  <a:lnTo>
                    <a:pt x="1769999" y="84963"/>
                  </a:lnTo>
                  <a:lnTo>
                    <a:pt x="1787271" y="85344"/>
                  </a:lnTo>
                  <a:lnTo>
                    <a:pt x="1852422" y="85344"/>
                  </a:lnTo>
                  <a:lnTo>
                    <a:pt x="1862582" y="84963"/>
                  </a:lnTo>
                  <a:lnTo>
                    <a:pt x="1870075" y="84963"/>
                  </a:lnTo>
                  <a:lnTo>
                    <a:pt x="1877314" y="83947"/>
                  </a:lnTo>
                  <a:lnTo>
                    <a:pt x="1883410" y="83947"/>
                  </a:lnTo>
                  <a:lnTo>
                    <a:pt x="1889887" y="83566"/>
                  </a:lnTo>
                  <a:lnTo>
                    <a:pt x="1909318" y="83566"/>
                  </a:lnTo>
                  <a:lnTo>
                    <a:pt x="1921256" y="83185"/>
                  </a:lnTo>
                  <a:lnTo>
                    <a:pt x="1933448" y="82423"/>
                  </a:lnTo>
                  <a:lnTo>
                    <a:pt x="1944624" y="81407"/>
                  </a:lnTo>
                  <a:lnTo>
                    <a:pt x="1965198" y="80645"/>
                  </a:lnTo>
                  <a:lnTo>
                    <a:pt x="1973580" y="79883"/>
                  </a:lnTo>
                  <a:lnTo>
                    <a:pt x="1990471" y="79248"/>
                  </a:lnTo>
                  <a:lnTo>
                    <a:pt x="2000504" y="78486"/>
                  </a:lnTo>
                  <a:lnTo>
                    <a:pt x="2011680" y="78486"/>
                  </a:lnTo>
                  <a:lnTo>
                    <a:pt x="2021840" y="78105"/>
                  </a:lnTo>
                  <a:lnTo>
                    <a:pt x="2031873" y="78105"/>
                  </a:lnTo>
                  <a:lnTo>
                    <a:pt x="2054225" y="77089"/>
                  </a:lnTo>
                  <a:lnTo>
                    <a:pt x="2066417" y="77089"/>
                  </a:lnTo>
                  <a:lnTo>
                    <a:pt x="2078990" y="76327"/>
                  </a:lnTo>
                  <a:lnTo>
                    <a:pt x="2097405" y="75565"/>
                  </a:lnTo>
                  <a:lnTo>
                    <a:pt x="2109597" y="75565"/>
                  </a:lnTo>
                  <a:lnTo>
                    <a:pt x="2112518" y="75311"/>
                  </a:lnTo>
                  <a:lnTo>
                    <a:pt x="2116836" y="73787"/>
                  </a:lnTo>
                  <a:lnTo>
                    <a:pt x="2119757" y="73787"/>
                  </a:lnTo>
                  <a:lnTo>
                    <a:pt x="2124329" y="73152"/>
                  </a:lnTo>
                  <a:lnTo>
                    <a:pt x="2128393" y="73152"/>
                  </a:lnTo>
                  <a:lnTo>
                    <a:pt x="2135505" y="72009"/>
                  </a:lnTo>
                  <a:lnTo>
                    <a:pt x="2171573" y="72009"/>
                  </a:lnTo>
                  <a:lnTo>
                    <a:pt x="2171573" y="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2473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57842"/>
            <a:ext cx="10317480" cy="204914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484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Lumbar</a:t>
            </a:r>
            <a:r>
              <a:rPr sz="2800" spc="-90" dirty="0">
                <a:cs typeface="Arial MT"/>
              </a:rPr>
              <a:t> </a:t>
            </a:r>
            <a:r>
              <a:rPr sz="2800" spc="-30" dirty="0">
                <a:cs typeface="Arial MT"/>
              </a:rPr>
              <a:t>Vertebrae</a:t>
            </a:r>
            <a:endParaRPr sz="28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3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Distinguishable</a:t>
            </a:r>
            <a:r>
              <a:rPr sz="2400" spc="7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by</a:t>
            </a:r>
            <a:r>
              <a:rPr sz="2400" spc="-5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large,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heavy</a:t>
            </a:r>
            <a:r>
              <a:rPr sz="2400" spc="-1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bodies.</a:t>
            </a:r>
            <a:endParaRPr sz="2400" dirty="0">
              <a:cs typeface="Arial MT"/>
            </a:endParaRPr>
          </a:p>
          <a:p>
            <a:pPr marL="698500" marR="5080" lvl="1" indent="-342900">
              <a:lnSpc>
                <a:spcPts val="2590"/>
              </a:lnSpc>
              <a:spcBef>
                <a:spcPts val="64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dirty="0">
                <a:cs typeface="Arial MT"/>
              </a:rPr>
              <a:t>Many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muscles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surrounding</a:t>
            </a:r>
            <a:r>
              <a:rPr sz="2400" spc="5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and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supporting</a:t>
            </a:r>
            <a:r>
              <a:rPr sz="2400" spc="1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L1-L5,</a:t>
            </a:r>
            <a:r>
              <a:rPr sz="2400" spc="-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supports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much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of</a:t>
            </a:r>
            <a:r>
              <a:rPr sz="2400" spc="-15" dirty="0">
                <a:cs typeface="Arial MT"/>
              </a:rPr>
              <a:t> </a:t>
            </a:r>
            <a:r>
              <a:rPr sz="2400" dirty="0">
                <a:cs typeface="Arial MT"/>
              </a:rPr>
              <a:t>the </a:t>
            </a:r>
            <a:r>
              <a:rPr sz="2400" spc="-6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body </a:t>
            </a:r>
            <a:r>
              <a:rPr sz="2400" spc="-15" dirty="0">
                <a:cs typeface="Arial MT"/>
              </a:rPr>
              <a:t>weight.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275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spc="-5" dirty="0">
                <a:cs typeface="Arial MT"/>
              </a:rPr>
              <a:t>Short,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blunt</a:t>
            </a:r>
            <a:r>
              <a:rPr sz="2400" spc="-35" dirty="0">
                <a:cs typeface="Arial MT"/>
              </a:rPr>
              <a:t> </a:t>
            </a:r>
            <a:r>
              <a:rPr sz="2400" dirty="0">
                <a:cs typeface="Arial MT"/>
              </a:rPr>
              <a:t>spinous</a:t>
            </a:r>
            <a:r>
              <a:rPr sz="2400" spc="-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processes.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171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5200" y="1524000"/>
            <a:ext cx="5334000" cy="49682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9425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57842"/>
            <a:ext cx="9932670" cy="429895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84"/>
              </a:spcBef>
              <a:buChar char="•"/>
              <a:tabLst>
                <a:tab pos="24193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Intervertebral</a:t>
            </a:r>
            <a:r>
              <a:rPr sz="2800" u="heavy" spc="-10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Arial MT"/>
              </a:rPr>
              <a:t>discs</a:t>
            </a:r>
            <a:endParaRPr sz="2800" dirty="0">
              <a:cs typeface="Arial MT"/>
            </a:endParaRPr>
          </a:p>
          <a:p>
            <a:pPr marL="367665" indent="-343535">
              <a:lnSpc>
                <a:spcPts val="2735"/>
              </a:lnSpc>
              <a:spcBef>
                <a:spcPts val="330"/>
              </a:spcBef>
              <a:buFont typeface="Arial MT"/>
              <a:buChar char="•"/>
              <a:tabLst>
                <a:tab pos="367665" algn="l"/>
                <a:tab pos="368300" algn="l"/>
              </a:tabLst>
            </a:pPr>
            <a:r>
              <a:rPr sz="2400" i="1" spc="-10" dirty="0">
                <a:cs typeface="Arial"/>
              </a:rPr>
              <a:t>Fibrocartilaginous</a:t>
            </a:r>
            <a:r>
              <a:rPr sz="2400" i="1" spc="60" dirty="0">
                <a:cs typeface="Arial"/>
              </a:rPr>
              <a:t> </a:t>
            </a:r>
            <a:r>
              <a:rPr sz="2400" i="1" spc="-5" dirty="0">
                <a:cs typeface="Arial"/>
              </a:rPr>
              <a:t>pads</a:t>
            </a:r>
            <a:r>
              <a:rPr sz="2400" i="1" dirty="0">
                <a:cs typeface="Arial"/>
              </a:rPr>
              <a:t> </a:t>
            </a:r>
            <a:r>
              <a:rPr sz="2400" spc="-5" dirty="0">
                <a:cs typeface="Arial MT"/>
              </a:rPr>
              <a:t>between</a:t>
            </a:r>
            <a:r>
              <a:rPr sz="2400" spc="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vertebral</a:t>
            </a:r>
            <a:r>
              <a:rPr sz="2400" spc="-4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bodies</a:t>
            </a:r>
            <a:r>
              <a:rPr sz="2400" spc="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classified as</a:t>
            </a:r>
            <a:endParaRPr sz="2400" dirty="0">
              <a:cs typeface="Arial MT"/>
            </a:endParaRPr>
          </a:p>
          <a:p>
            <a:pPr marL="367665">
              <a:lnSpc>
                <a:spcPts val="2735"/>
              </a:lnSpc>
            </a:pPr>
            <a:r>
              <a:rPr sz="2400" i="1" spc="-10" dirty="0">
                <a:cs typeface="Arial"/>
              </a:rPr>
              <a:t>symphysis</a:t>
            </a:r>
            <a:r>
              <a:rPr sz="2400" i="1" spc="15" dirty="0">
                <a:cs typeface="Arial"/>
              </a:rPr>
              <a:t> </a:t>
            </a:r>
            <a:r>
              <a:rPr sz="2400" i="1" spc="-15" dirty="0">
                <a:cs typeface="Arial"/>
              </a:rPr>
              <a:t>joints</a:t>
            </a:r>
            <a:r>
              <a:rPr sz="2400" spc="-15" dirty="0">
                <a:cs typeface="Arial MT"/>
              </a:rPr>
              <a:t>.</a:t>
            </a:r>
            <a:endParaRPr sz="2400" dirty="0">
              <a:cs typeface="Arial MT"/>
            </a:endParaRPr>
          </a:p>
          <a:p>
            <a:pPr marL="451484" indent="-427355">
              <a:lnSpc>
                <a:spcPct val="100000"/>
              </a:lnSpc>
              <a:spcBef>
                <a:spcPts val="540"/>
              </a:spcBef>
              <a:buSzPct val="116666"/>
              <a:buChar char="•"/>
              <a:tabLst>
                <a:tab pos="451484" algn="l"/>
                <a:tab pos="452120" algn="l"/>
              </a:tabLst>
            </a:pPr>
            <a:r>
              <a:rPr sz="2400" spc="-5" dirty="0">
                <a:cs typeface="Arial MT"/>
              </a:rPr>
              <a:t>Each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disc has</a:t>
            </a:r>
            <a:r>
              <a:rPr sz="2400" spc="10" dirty="0">
                <a:cs typeface="Arial MT"/>
              </a:rPr>
              <a:t> </a:t>
            </a:r>
            <a:r>
              <a:rPr sz="2400" dirty="0">
                <a:cs typeface="Arial MT"/>
              </a:rPr>
              <a:t>a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soft</a:t>
            </a:r>
            <a:r>
              <a:rPr sz="2400" spc="-3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central</a:t>
            </a:r>
            <a:r>
              <a:rPr sz="2400" dirty="0">
                <a:cs typeface="Arial MT"/>
              </a:rPr>
              <a:t> core,</a:t>
            </a:r>
            <a:r>
              <a:rPr sz="2400" spc="-5" dirty="0">
                <a:cs typeface="Arial MT"/>
              </a:rPr>
              <a:t> called</a:t>
            </a:r>
            <a:r>
              <a:rPr sz="2400" spc="45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5" dirty="0">
                <a:cs typeface="Arial MT"/>
              </a:rPr>
              <a:t> </a:t>
            </a:r>
            <a:r>
              <a:rPr sz="2400" i="1" spc="-20" dirty="0">
                <a:cs typeface="Arial"/>
              </a:rPr>
              <a:t>nucleus</a:t>
            </a:r>
            <a:r>
              <a:rPr sz="2400" i="1" spc="35" dirty="0">
                <a:cs typeface="Arial"/>
              </a:rPr>
              <a:t> </a:t>
            </a:r>
            <a:r>
              <a:rPr sz="2400" i="1" spc="-20" dirty="0">
                <a:cs typeface="Arial"/>
              </a:rPr>
              <a:t>pulposis.</a:t>
            </a:r>
            <a:endParaRPr sz="2400" dirty="0">
              <a:cs typeface="Arial"/>
            </a:endParaRPr>
          </a:p>
          <a:p>
            <a:pPr marL="710565" lvl="1" indent="-343535">
              <a:lnSpc>
                <a:spcPct val="100000"/>
              </a:lnSpc>
              <a:spcBef>
                <a:spcPts val="475"/>
              </a:spcBef>
              <a:buChar char="◦"/>
              <a:tabLst>
                <a:tab pos="710565" algn="l"/>
                <a:tab pos="711200" algn="l"/>
              </a:tabLst>
            </a:pPr>
            <a:r>
              <a:rPr sz="2000" dirty="0">
                <a:cs typeface="Arial MT"/>
              </a:rPr>
              <a:t>Acts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as</a:t>
            </a:r>
            <a:r>
              <a:rPr sz="2000" spc="-30" dirty="0">
                <a:cs typeface="Arial MT"/>
              </a:rPr>
              <a:t> </a:t>
            </a:r>
            <a:r>
              <a:rPr sz="2000" dirty="0">
                <a:cs typeface="Arial MT"/>
              </a:rPr>
              <a:t>a</a:t>
            </a:r>
            <a:r>
              <a:rPr sz="2000" spc="-35" dirty="0">
                <a:cs typeface="Arial MT"/>
              </a:rPr>
              <a:t> </a:t>
            </a:r>
            <a:r>
              <a:rPr sz="2000" dirty="0">
                <a:cs typeface="Arial MT"/>
              </a:rPr>
              <a:t>shock</a:t>
            </a:r>
            <a:r>
              <a:rPr sz="2000" spc="-6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absorber</a:t>
            </a:r>
            <a:r>
              <a:rPr sz="2000" spc="-85" dirty="0">
                <a:cs typeface="Arial MT"/>
              </a:rPr>
              <a:t> </a:t>
            </a:r>
            <a:r>
              <a:rPr sz="2000" dirty="0">
                <a:cs typeface="Arial MT"/>
              </a:rPr>
              <a:t>and</a:t>
            </a:r>
            <a:r>
              <a:rPr sz="2000" spc="-35" dirty="0">
                <a:cs typeface="Arial MT"/>
              </a:rPr>
              <a:t> </a:t>
            </a:r>
            <a:r>
              <a:rPr sz="2000" dirty="0">
                <a:cs typeface="Arial MT"/>
              </a:rPr>
              <a:t>a</a:t>
            </a:r>
            <a:r>
              <a:rPr sz="2000" spc="-3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ball</a:t>
            </a:r>
            <a:r>
              <a:rPr sz="2000" spc="-1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bearing</a:t>
            </a:r>
            <a:r>
              <a:rPr sz="2000" spc="-5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during</a:t>
            </a:r>
            <a:r>
              <a:rPr sz="2000" spc="-45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flexion,</a:t>
            </a:r>
            <a:endParaRPr sz="2000" dirty="0">
              <a:cs typeface="Arial MT"/>
            </a:endParaRPr>
          </a:p>
          <a:p>
            <a:pPr marL="710565" lvl="2" indent="-229235">
              <a:lnSpc>
                <a:spcPct val="100000"/>
              </a:lnSpc>
              <a:spcBef>
                <a:spcPts val="755"/>
              </a:spcBef>
              <a:buChar char="•"/>
              <a:tabLst>
                <a:tab pos="710565" algn="l"/>
                <a:tab pos="711200" algn="l"/>
              </a:tabLst>
            </a:pPr>
            <a:r>
              <a:rPr sz="2000" spc="-5" dirty="0">
                <a:cs typeface="Arial MT"/>
              </a:rPr>
              <a:t>extension</a:t>
            </a:r>
            <a:r>
              <a:rPr sz="2000" spc="-75" dirty="0">
                <a:cs typeface="Arial MT"/>
              </a:rPr>
              <a:t> </a:t>
            </a:r>
            <a:r>
              <a:rPr sz="2000" dirty="0">
                <a:cs typeface="Arial MT"/>
              </a:rPr>
              <a:t>and</a:t>
            </a:r>
            <a:r>
              <a:rPr sz="2000" spc="-4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lateral</a:t>
            </a:r>
            <a:r>
              <a:rPr sz="2000" spc="-5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bending</a:t>
            </a:r>
            <a:r>
              <a:rPr sz="2000" spc="-65" dirty="0">
                <a:cs typeface="Arial MT"/>
              </a:rPr>
              <a:t> </a:t>
            </a:r>
            <a:r>
              <a:rPr sz="2000" dirty="0">
                <a:cs typeface="Arial MT"/>
              </a:rPr>
              <a:t>of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the</a:t>
            </a:r>
            <a:r>
              <a:rPr sz="2000" spc="-55" dirty="0">
                <a:cs typeface="Arial MT"/>
              </a:rPr>
              <a:t> </a:t>
            </a:r>
            <a:r>
              <a:rPr sz="2000" spc="-10" dirty="0">
                <a:cs typeface="Arial MT"/>
              </a:rPr>
              <a:t>spine.</a:t>
            </a:r>
            <a:endParaRPr sz="2000" dirty="0">
              <a:cs typeface="Arial MT"/>
            </a:endParaRPr>
          </a:p>
          <a:p>
            <a:pPr marL="451484" indent="-427355">
              <a:lnSpc>
                <a:spcPct val="100000"/>
              </a:lnSpc>
              <a:spcBef>
                <a:spcPts val="535"/>
              </a:spcBef>
              <a:buSzPct val="116666"/>
              <a:buChar char="•"/>
              <a:tabLst>
                <a:tab pos="451484" algn="l"/>
                <a:tab pos="452120" algn="l"/>
              </a:tabLst>
            </a:pPr>
            <a:r>
              <a:rPr sz="2400" spc="-5" dirty="0">
                <a:cs typeface="Arial MT"/>
              </a:rPr>
              <a:t>Each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disc</a:t>
            </a:r>
            <a:r>
              <a:rPr sz="2400" spc="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has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a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firm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outer </a:t>
            </a:r>
            <a:r>
              <a:rPr sz="2400" dirty="0">
                <a:cs typeface="Arial MT"/>
              </a:rPr>
              <a:t>ring,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called</a:t>
            </a:r>
            <a:r>
              <a:rPr sz="2400" spc="3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10" dirty="0">
                <a:cs typeface="Arial MT"/>
              </a:rPr>
              <a:t> </a:t>
            </a:r>
            <a:r>
              <a:rPr sz="2400" i="1" spc="-15" dirty="0">
                <a:cs typeface="Arial"/>
              </a:rPr>
              <a:t>anulus</a:t>
            </a:r>
            <a:r>
              <a:rPr sz="2400" i="1" spc="5" dirty="0">
                <a:cs typeface="Arial"/>
              </a:rPr>
              <a:t> </a:t>
            </a:r>
            <a:r>
              <a:rPr sz="2400" i="1" spc="-15" dirty="0">
                <a:cs typeface="Arial"/>
              </a:rPr>
              <a:t>fibrosus</a:t>
            </a:r>
            <a:r>
              <a:rPr sz="2400" spc="-15" dirty="0">
                <a:cs typeface="Arial MT"/>
              </a:rPr>
              <a:t>.</a:t>
            </a:r>
            <a:endParaRPr sz="2400" dirty="0">
              <a:cs typeface="Arial MT"/>
            </a:endParaRPr>
          </a:p>
          <a:p>
            <a:pPr marL="710565" marR="5080" lvl="1" indent="-342900">
              <a:lnSpc>
                <a:spcPts val="2160"/>
              </a:lnSpc>
              <a:spcBef>
                <a:spcPts val="745"/>
              </a:spcBef>
              <a:buChar char="◦"/>
              <a:tabLst>
                <a:tab pos="710565" algn="l"/>
                <a:tab pos="711200" algn="l"/>
              </a:tabLst>
            </a:pPr>
            <a:r>
              <a:rPr sz="2000" dirty="0">
                <a:cs typeface="Arial MT"/>
              </a:rPr>
              <a:t>Composed</a:t>
            </a:r>
            <a:r>
              <a:rPr sz="2000" spc="-80" dirty="0">
                <a:cs typeface="Arial MT"/>
              </a:rPr>
              <a:t> </a:t>
            </a:r>
            <a:r>
              <a:rPr sz="2000" dirty="0">
                <a:cs typeface="Arial MT"/>
              </a:rPr>
              <a:t>of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rings</a:t>
            </a:r>
            <a:r>
              <a:rPr sz="2000" spc="-40" dirty="0">
                <a:cs typeface="Arial MT"/>
              </a:rPr>
              <a:t> </a:t>
            </a:r>
            <a:r>
              <a:rPr sz="2000" dirty="0">
                <a:cs typeface="Arial MT"/>
              </a:rPr>
              <a:t>of</a:t>
            </a:r>
            <a:r>
              <a:rPr sz="2000" spc="-35" dirty="0">
                <a:cs typeface="Arial MT"/>
              </a:rPr>
              <a:t> </a:t>
            </a:r>
            <a:r>
              <a:rPr sz="2000" dirty="0">
                <a:cs typeface="Arial MT"/>
              </a:rPr>
              <a:t>fibrocartilage</a:t>
            </a:r>
            <a:r>
              <a:rPr sz="2000" spc="-80" dirty="0">
                <a:cs typeface="Arial MT"/>
              </a:rPr>
              <a:t> </a:t>
            </a:r>
            <a:r>
              <a:rPr sz="2000" dirty="0">
                <a:cs typeface="Arial MT"/>
              </a:rPr>
              <a:t>that</a:t>
            </a:r>
            <a:r>
              <a:rPr sz="2000" spc="-60" dirty="0">
                <a:cs typeface="Arial MT"/>
              </a:rPr>
              <a:t> </a:t>
            </a:r>
            <a:r>
              <a:rPr sz="2000" dirty="0">
                <a:cs typeface="Arial MT"/>
              </a:rPr>
              <a:t>run</a:t>
            </a:r>
            <a:r>
              <a:rPr sz="2000" spc="-4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obliquely</a:t>
            </a:r>
            <a:r>
              <a:rPr sz="2000" spc="-10" dirty="0">
                <a:cs typeface="Arial MT"/>
              </a:rPr>
              <a:t> </a:t>
            </a:r>
            <a:r>
              <a:rPr sz="2000" spc="-20" dirty="0">
                <a:cs typeface="Arial MT"/>
              </a:rPr>
              <a:t>from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one</a:t>
            </a:r>
            <a:r>
              <a:rPr sz="2000" spc="-40" dirty="0">
                <a:cs typeface="Arial MT"/>
              </a:rPr>
              <a:t> </a:t>
            </a:r>
            <a:r>
              <a:rPr sz="2000" dirty="0">
                <a:cs typeface="Arial MT"/>
              </a:rPr>
              <a:t>vertebra</a:t>
            </a:r>
            <a:r>
              <a:rPr sz="2000" spc="-7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to</a:t>
            </a:r>
            <a:r>
              <a:rPr sz="2000" spc="-30" dirty="0">
                <a:cs typeface="Arial MT"/>
              </a:rPr>
              <a:t> </a:t>
            </a:r>
            <a:r>
              <a:rPr sz="2000" dirty="0">
                <a:cs typeface="Arial MT"/>
              </a:rPr>
              <a:t>the</a:t>
            </a:r>
            <a:r>
              <a:rPr sz="2000" spc="-4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next </a:t>
            </a:r>
            <a:r>
              <a:rPr sz="2000" spc="-54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to</a:t>
            </a:r>
            <a:r>
              <a:rPr sz="2000" spc="-35" dirty="0">
                <a:cs typeface="Arial MT"/>
              </a:rPr>
              <a:t> </a:t>
            </a:r>
            <a:r>
              <a:rPr sz="2000" dirty="0">
                <a:cs typeface="Arial MT"/>
              </a:rPr>
              <a:t>form</a:t>
            </a:r>
            <a:r>
              <a:rPr sz="2000" spc="-55" dirty="0">
                <a:cs typeface="Arial MT"/>
              </a:rPr>
              <a:t> </a:t>
            </a:r>
            <a:r>
              <a:rPr sz="2000" dirty="0">
                <a:cs typeface="Arial MT"/>
              </a:rPr>
              <a:t>strong</a:t>
            </a:r>
            <a:r>
              <a:rPr sz="2000" spc="-7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bonds.</a:t>
            </a:r>
            <a:endParaRPr sz="2000" dirty="0">
              <a:cs typeface="Arial MT"/>
            </a:endParaRPr>
          </a:p>
          <a:p>
            <a:pPr marL="367665" marR="223520" indent="-343535">
              <a:lnSpc>
                <a:spcPts val="2780"/>
              </a:lnSpc>
              <a:spcBef>
                <a:spcPts val="680"/>
              </a:spcBef>
              <a:buSzPct val="116666"/>
              <a:buFont typeface="Arial MT"/>
              <a:buChar char="•"/>
              <a:tabLst>
                <a:tab pos="434975" algn="l"/>
                <a:tab pos="435609" algn="l"/>
              </a:tabLst>
            </a:pPr>
            <a:r>
              <a:rPr dirty="0"/>
              <a:t>	</a:t>
            </a:r>
            <a:r>
              <a:rPr sz="2400" dirty="0">
                <a:cs typeface="Arial MT"/>
              </a:rPr>
              <a:t>A</a:t>
            </a:r>
            <a:r>
              <a:rPr sz="2400" spc="-300" dirty="0">
                <a:cs typeface="Arial MT"/>
              </a:rPr>
              <a:t> </a:t>
            </a:r>
            <a:r>
              <a:rPr sz="2400" i="1" spc="-5" dirty="0">
                <a:cs typeface="Arial"/>
              </a:rPr>
              <a:t>hern</a:t>
            </a:r>
            <a:r>
              <a:rPr sz="2400" i="1" spc="-10" dirty="0">
                <a:cs typeface="Arial"/>
              </a:rPr>
              <a:t>i</a:t>
            </a:r>
            <a:r>
              <a:rPr sz="2400" i="1" spc="-5" dirty="0">
                <a:cs typeface="Arial"/>
              </a:rPr>
              <a:t>ate</a:t>
            </a:r>
            <a:r>
              <a:rPr sz="2400" i="1" dirty="0">
                <a:cs typeface="Arial"/>
              </a:rPr>
              <a:t>d</a:t>
            </a:r>
            <a:r>
              <a:rPr sz="2400" i="1" spc="15" dirty="0">
                <a:cs typeface="Arial"/>
              </a:rPr>
              <a:t> </a:t>
            </a:r>
            <a:r>
              <a:rPr sz="2400" i="1" spc="-5" dirty="0">
                <a:cs typeface="Arial"/>
              </a:rPr>
              <a:t>d</a:t>
            </a:r>
            <a:r>
              <a:rPr sz="2400" i="1" spc="-10" dirty="0">
                <a:cs typeface="Arial"/>
              </a:rPr>
              <a:t>i</a:t>
            </a:r>
            <a:r>
              <a:rPr sz="2400" i="1" dirty="0">
                <a:cs typeface="Arial"/>
              </a:rPr>
              <a:t>sc</a:t>
            </a:r>
            <a:r>
              <a:rPr sz="2400" i="1" spc="5" dirty="0">
                <a:cs typeface="Arial"/>
              </a:rPr>
              <a:t> </a:t>
            </a:r>
            <a:r>
              <a:rPr sz="2400" spc="-5" dirty="0">
                <a:cs typeface="Arial MT"/>
              </a:rPr>
              <a:t>occur</a:t>
            </a:r>
            <a:r>
              <a:rPr sz="2400" dirty="0">
                <a:cs typeface="Arial MT"/>
              </a:rPr>
              <a:t>s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w</a:t>
            </a:r>
            <a:r>
              <a:rPr sz="2400" spc="-10" dirty="0">
                <a:cs typeface="Arial MT"/>
              </a:rPr>
              <a:t>h</a:t>
            </a:r>
            <a:r>
              <a:rPr sz="2400" spc="-5" dirty="0">
                <a:cs typeface="Arial MT"/>
              </a:rPr>
              <a:t>e</a:t>
            </a:r>
            <a:r>
              <a:rPr sz="2400" dirty="0">
                <a:cs typeface="Arial MT"/>
              </a:rPr>
              <a:t>n the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nuc</a:t>
            </a:r>
            <a:r>
              <a:rPr sz="2400" spc="-10" dirty="0">
                <a:cs typeface="Arial MT"/>
              </a:rPr>
              <a:t>l</a:t>
            </a:r>
            <a:r>
              <a:rPr sz="2400" spc="-5" dirty="0">
                <a:cs typeface="Arial MT"/>
              </a:rPr>
              <a:t>eu</a:t>
            </a:r>
            <a:r>
              <a:rPr sz="2400" dirty="0">
                <a:cs typeface="Arial MT"/>
              </a:rPr>
              <a:t>s</a:t>
            </a:r>
            <a:r>
              <a:rPr sz="2400" spc="3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pu</a:t>
            </a:r>
            <a:r>
              <a:rPr sz="2400" spc="-20" dirty="0">
                <a:cs typeface="Arial MT"/>
              </a:rPr>
              <a:t>l</a:t>
            </a:r>
            <a:r>
              <a:rPr sz="2400" spc="-15" dirty="0">
                <a:cs typeface="Arial MT"/>
              </a:rPr>
              <a:t>pos</a:t>
            </a:r>
            <a:r>
              <a:rPr sz="2400" spc="-20" dirty="0">
                <a:cs typeface="Arial MT"/>
              </a:rPr>
              <a:t>i</a:t>
            </a:r>
            <a:r>
              <a:rPr sz="2400" dirty="0">
                <a:cs typeface="Arial MT"/>
              </a:rPr>
              <a:t>s</a:t>
            </a:r>
            <a:r>
              <a:rPr sz="2400" spc="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prot</a:t>
            </a:r>
            <a:r>
              <a:rPr sz="2400" spc="5" dirty="0">
                <a:cs typeface="Arial MT"/>
              </a:rPr>
              <a:t>r</a:t>
            </a:r>
            <a:r>
              <a:rPr sz="2400" spc="-5" dirty="0">
                <a:cs typeface="Arial MT"/>
              </a:rPr>
              <a:t>ud</a:t>
            </a:r>
            <a:r>
              <a:rPr sz="2400" spc="-10" dirty="0">
                <a:cs typeface="Arial MT"/>
              </a:rPr>
              <a:t>e</a:t>
            </a:r>
            <a:r>
              <a:rPr sz="2400" dirty="0">
                <a:cs typeface="Arial MT"/>
              </a:rPr>
              <a:t>s</a:t>
            </a:r>
            <a:r>
              <a:rPr sz="2400" spc="-30" dirty="0">
                <a:cs typeface="Arial MT"/>
              </a:rPr>
              <a:t> </a:t>
            </a:r>
            <a:r>
              <a:rPr sz="2400" dirty="0">
                <a:cs typeface="Arial MT"/>
              </a:rPr>
              <a:t>th</a:t>
            </a:r>
            <a:r>
              <a:rPr sz="2400" spc="5" dirty="0">
                <a:cs typeface="Arial MT"/>
              </a:rPr>
              <a:t>r</a:t>
            </a:r>
            <a:r>
              <a:rPr sz="2400" spc="-5" dirty="0">
                <a:cs typeface="Arial MT"/>
              </a:rPr>
              <a:t>ou</a:t>
            </a:r>
            <a:r>
              <a:rPr sz="2400" spc="-10" dirty="0">
                <a:cs typeface="Arial MT"/>
              </a:rPr>
              <a:t>g</a:t>
            </a:r>
            <a:r>
              <a:rPr sz="2400" dirty="0">
                <a:cs typeface="Arial MT"/>
              </a:rPr>
              <a:t>h  the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outer</a:t>
            </a:r>
            <a:r>
              <a:rPr sz="2400" spc="-3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ring.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4759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751076" y="1548383"/>
            <a:ext cx="8691880" cy="4944110"/>
            <a:chOff x="1751076" y="1548383"/>
            <a:chExt cx="8691880" cy="49441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51076" y="1548383"/>
              <a:ext cx="8691372" cy="494385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946392" y="2695955"/>
              <a:ext cx="1830070" cy="177165"/>
            </a:xfrm>
            <a:custGeom>
              <a:avLst/>
              <a:gdLst/>
              <a:ahLst/>
              <a:cxnLst/>
              <a:rect l="l" t="t" r="r" b="b"/>
              <a:pathLst>
                <a:path w="1830070" h="177164">
                  <a:moveTo>
                    <a:pt x="238887" y="1270"/>
                  </a:moveTo>
                  <a:lnTo>
                    <a:pt x="185928" y="1270"/>
                  </a:lnTo>
                  <a:lnTo>
                    <a:pt x="155702" y="2540"/>
                  </a:lnTo>
                  <a:lnTo>
                    <a:pt x="120142" y="2540"/>
                  </a:lnTo>
                  <a:lnTo>
                    <a:pt x="89916" y="3810"/>
                  </a:lnTo>
                  <a:lnTo>
                    <a:pt x="64389" y="6350"/>
                  </a:lnTo>
                  <a:lnTo>
                    <a:pt x="44958" y="8890"/>
                  </a:lnTo>
                  <a:lnTo>
                    <a:pt x="0" y="13970"/>
                  </a:lnTo>
                  <a:lnTo>
                    <a:pt x="0" y="159004"/>
                  </a:lnTo>
                  <a:lnTo>
                    <a:pt x="72009" y="159004"/>
                  </a:lnTo>
                  <a:lnTo>
                    <a:pt x="95377" y="155194"/>
                  </a:lnTo>
                  <a:lnTo>
                    <a:pt x="136271" y="150114"/>
                  </a:lnTo>
                  <a:lnTo>
                    <a:pt x="227711" y="146304"/>
                  </a:lnTo>
                  <a:lnTo>
                    <a:pt x="238887" y="146304"/>
                  </a:lnTo>
                  <a:lnTo>
                    <a:pt x="238887" y="1270"/>
                  </a:lnTo>
                  <a:close/>
                </a:path>
                <a:path w="1830070" h="177164">
                  <a:moveTo>
                    <a:pt x="980440" y="8890"/>
                  </a:moveTo>
                  <a:lnTo>
                    <a:pt x="921004" y="6350"/>
                  </a:lnTo>
                  <a:lnTo>
                    <a:pt x="890524" y="3810"/>
                  </a:lnTo>
                  <a:lnTo>
                    <a:pt x="796290" y="0"/>
                  </a:lnTo>
                  <a:lnTo>
                    <a:pt x="796290" y="145034"/>
                  </a:lnTo>
                  <a:lnTo>
                    <a:pt x="754507" y="145034"/>
                  </a:lnTo>
                  <a:lnTo>
                    <a:pt x="785495" y="146304"/>
                  </a:lnTo>
                  <a:lnTo>
                    <a:pt x="849122" y="151384"/>
                  </a:lnTo>
                  <a:lnTo>
                    <a:pt x="908431" y="153924"/>
                  </a:lnTo>
                  <a:lnTo>
                    <a:pt x="935456" y="153924"/>
                  </a:lnTo>
                  <a:lnTo>
                    <a:pt x="935456" y="8940"/>
                  </a:lnTo>
                  <a:lnTo>
                    <a:pt x="908431" y="8940"/>
                  </a:lnTo>
                  <a:lnTo>
                    <a:pt x="980440" y="8890"/>
                  </a:lnTo>
                  <a:close/>
                </a:path>
                <a:path w="1830070" h="177164">
                  <a:moveTo>
                    <a:pt x="1007465" y="8940"/>
                  </a:moveTo>
                  <a:lnTo>
                    <a:pt x="980440" y="8940"/>
                  </a:lnTo>
                  <a:lnTo>
                    <a:pt x="980440" y="9144"/>
                  </a:lnTo>
                  <a:lnTo>
                    <a:pt x="935482" y="9144"/>
                  </a:lnTo>
                  <a:lnTo>
                    <a:pt x="935482" y="10414"/>
                  </a:lnTo>
                  <a:lnTo>
                    <a:pt x="935482" y="153924"/>
                  </a:lnTo>
                  <a:lnTo>
                    <a:pt x="959231" y="153924"/>
                  </a:lnTo>
                  <a:lnTo>
                    <a:pt x="980427" y="153924"/>
                  </a:lnTo>
                  <a:lnTo>
                    <a:pt x="980427" y="10414"/>
                  </a:lnTo>
                  <a:lnTo>
                    <a:pt x="980440" y="153924"/>
                  </a:lnTo>
                  <a:lnTo>
                    <a:pt x="1007465" y="153924"/>
                  </a:lnTo>
                  <a:lnTo>
                    <a:pt x="1007465" y="8940"/>
                  </a:lnTo>
                  <a:close/>
                </a:path>
                <a:path w="1830070" h="177164">
                  <a:moveTo>
                    <a:pt x="1140777" y="10210"/>
                  </a:moveTo>
                  <a:lnTo>
                    <a:pt x="1031113" y="10210"/>
                  </a:lnTo>
                  <a:lnTo>
                    <a:pt x="1007491" y="8890"/>
                  </a:lnTo>
                  <a:lnTo>
                    <a:pt x="1007491" y="153924"/>
                  </a:lnTo>
                  <a:lnTo>
                    <a:pt x="1031113" y="153924"/>
                  </a:lnTo>
                  <a:lnTo>
                    <a:pt x="1140777" y="153924"/>
                  </a:lnTo>
                  <a:lnTo>
                    <a:pt x="1140777" y="10210"/>
                  </a:lnTo>
                  <a:close/>
                </a:path>
                <a:path w="1830070" h="177164">
                  <a:moveTo>
                    <a:pt x="1168628" y="10210"/>
                  </a:moveTo>
                  <a:lnTo>
                    <a:pt x="1140841" y="10210"/>
                  </a:lnTo>
                  <a:lnTo>
                    <a:pt x="1140841" y="153924"/>
                  </a:lnTo>
                  <a:lnTo>
                    <a:pt x="1168628" y="153924"/>
                  </a:lnTo>
                  <a:lnTo>
                    <a:pt x="1168628" y="10210"/>
                  </a:lnTo>
                  <a:close/>
                </a:path>
                <a:path w="1830070" h="177164">
                  <a:moveTo>
                    <a:pt x="1190231" y="10210"/>
                  </a:moveTo>
                  <a:lnTo>
                    <a:pt x="1168654" y="10210"/>
                  </a:lnTo>
                  <a:lnTo>
                    <a:pt x="1168654" y="153924"/>
                  </a:lnTo>
                  <a:lnTo>
                    <a:pt x="1190231" y="153924"/>
                  </a:lnTo>
                  <a:lnTo>
                    <a:pt x="1190231" y="10210"/>
                  </a:lnTo>
                  <a:close/>
                </a:path>
                <a:path w="1830070" h="177164">
                  <a:moveTo>
                    <a:pt x="1732394" y="30530"/>
                  </a:moveTo>
                  <a:lnTo>
                    <a:pt x="1724025" y="30530"/>
                  </a:lnTo>
                  <a:lnTo>
                    <a:pt x="1724025" y="175514"/>
                  </a:lnTo>
                  <a:lnTo>
                    <a:pt x="1732394" y="175514"/>
                  </a:lnTo>
                  <a:lnTo>
                    <a:pt x="1732394" y="30530"/>
                  </a:lnTo>
                  <a:close/>
                </a:path>
                <a:path w="1830070" h="177164">
                  <a:moveTo>
                    <a:pt x="1753616" y="30480"/>
                  </a:moveTo>
                  <a:lnTo>
                    <a:pt x="1734820" y="29210"/>
                  </a:lnTo>
                  <a:lnTo>
                    <a:pt x="1710944" y="27940"/>
                  </a:lnTo>
                  <a:lnTo>
                    <a:pt x="1689227" y="27940"/>
                  </a:lnTo>
                  <a:lnTo>
                    <a:pt x="1668399" y="25400"/>
                  </a:lnTo>
                  <a:lnTo>
                    <a:pt x="1648206" y="24130"/>
                  </a:lnTo>
                  <a:lnTo>
                    <a:pt x="1637030" y="24130"/>
                  </a:lnTo>
                  <a:lnTo>
                    <a:pt x="1628394" y="22860"/>
                  </a:lnTo>
                  <a:lnTo>
                    <a:pt x="1628394" y="167894"/>
                  </a:lnTo>
                  <a:lnTo>
                    <a:pt x="1628381" y="22910"/>
                  </a:lnTo>
                  <a:lnTo>
                    <a:pt x="1622679" y="22910"/>
                  </a:lnTo>
                  <a:lnTo>
                    <a:pt x="1622679" y="167894"/>
                  </a:lnTo>
                  <a:lnTo>
                    <a:pt x="1622640" y="22910"/>
                  </a:lnTo>
                  <a:lnTo>
                    <a:pt x="1610525" y="22910"/>
                  </a:lnTo>
                  <a:lnTo>
                    <a:pt x="1610525" y="21844"/>
                  </a:lnTo>
                  <a:lnTo>
                    <a:pt x="1592630" y="21844"/>
                  </a:lnTo>
                  <a:lnTo>
                    <a:pt x="1592630" y="20574"/>
                  </a:lnTo>
                  <a:lnTo>
                    <a:pt x="1565262" y="20574"/>
                  </a:lnTo>
                  <a:lnTo>
                    <a:pt x="1565262" y="18034"/>
                  </a:lnTo>
                  <a:lnTo>
                    <a:pt x="1505242" y="18034"/>
                  </a:lnTo>
                  <a:lnTo>
                    <a:pt x="1505242" y="14224"/>
                  </a:lnTo>
                  <a:lnTo>
                    <a:pt x="1448181" y="14224"/>
                  </a:lnTo>
                  <a:lnTo>
                    <a:pt x="1448181" y="18034"/>
                  </a:lnTo>
                  <a:lnTo>
                    <a:pt x="1448181" y="20574"/>
                  </a:lnTo>
                  <a:lnTo>
                    <a:pt x="1448181" y="21844"/>
                  </a:lnTo>
                  <a:lnTo>
                    <a:pt x="1448181" y="23114"/>
                  </a:lnTo>
                  <a:lnTo>
                    <a:pt x="1448181" y="157734"/>
                  </a:lnTo>
                  <a:lnTo>
                    <a:pt x="1448155" y="14020"/>
                  </a:lnTo>
                  <a:lnTo>
                    <a:pt x="1417574" y="14020"/>
                  </a:lnTo>
                  <a:lnTo>
                    <a:pt x="1387729" y="12700"/>
                  </a:lnTo>
                  <a:lnTo>
                    <a:pt x="1387729" y="12954"/>
                  </a:lnTo>
                  <a:lnTo>
                    <a:pt x="1366901" y="12954"/>
                  </a:lnTo>
                  <a:lnTo>
                    <a:pt x="1366901" y="12700"/>
                  </a:lnTo>
                  <a:lnTo>
                    <a:pt x="1348867" y="11430"/>
                  </a:lnTo>
                  <a:lnTo>
                    <a:pt x="1348867" y="11684"/>
                  </a:lnTo>
                  <a:lnTo>
                    <a:pt x="1325499" y="11684"/>
                  </a:lnTo>
                  <a:lnTo>
                    <a:pt x="1313180" y="11684"/>
                  </a:lnTo>
                  <a:lnTo>
                    <a:pt x="1313180" y="12954"/>
                  </a:lnTo>
                  <a:lnTo>
                    <a:pt x="1313180" y="155194"/>
                  </a:lnTo>
                  <a:lnTo>
                    <a:pt x="1313167" y="11480"/>
                  </a:lnTo>
                  <a:lnTo>
                    <a:pt x="1300226" y="11480"/>
                  </a:lnTo>
                  <a:lnTo>
                    <a:pt x="1300226" y="11684"/>
                  </a:lnTo>
                  <a:lnTo>
                    <a:pt x="1276858" y="11684"/>
                  </a:lnTo>
                  <a:lnTo>
                    <a:pt x="1276858" y="12954"/>
                  </a:lnTo>
                  <a:lnTo>
                    <a:pt x="1276858" y="153924"/>
                  </a:lnTo>
                  <a:lnTo>
                    <a:pt x="1262126" y="153924"/>
                  </a:lnTo>
                  <a:lnTo>
                    <a:pt x="1262126" y="11684"/>
                  </a:lnTo>
                  <a:lnTo>
                    <a:pt x="1253617" y="11684"/>
                  </a:lnTo>
                  <a:lnTo>
                    <a:pt x="1253617" y="11430"/>
                  </a:lnTo>
                  <a:lnTo>
                    <a:pt x="1241298" y="11430"/>
                  </a:lnTo>
                  <a:lnTo>
                    <a:pt x="1241298" y="11684"/>
                  </a:lnTo>
                  <a:lnTo>
                    <a:pt x="1240663" y="11684"/>
                  </a:lnTo>
                  <a:lnTo>
                    <a:pt x="1240663" y="10414"/>
                  </a:lnTo>
                  <a:lnTo>
                    <a:pt x="1212850" y="10414"/>
                  </a:lnTo>
                  <a:lnTo>
                    <a:pt x="1190244" y="10414"/>
                  </a:lnTo>
                  <a:lnTo>
                    <a:pt x="1190244" y="153924"/>
                  </a:lnTo>
                  <a:lnTo>
                    <a:pt x="1200658" y="153924"/>
                  </a:lnTo>
                  <a:lnTo>
                    <a:pt x="1200658" y="155194"/>
                  </a:lnTo>
                  <a:lnTo>
                    <a:pt x="1228344" y="155194"/>
                  </a:lnTo>
                  <a:lnTo>
                    <a:pt x="1241298" y="155194"/>
                  </a:lnTo>
                  <a:lnTo>
                    <a:pt x="1253617" y="156464"/>
                  </a:lnTo>
                  <a:lnTo>
                    <a:pt x="1330629" y="156464"/>
                  </a:lnTo>
                  <a:lnTo>
                    <a:pt x="1330629" y="157734"/>
                  </a:lnTo>
                  <a:lnTo>
                    <a:pt x="1345565" y="157734"/>
                  </a:lnTo>
                  <a:lnTo>
                    <a:pt x="1376172" y="157734"/>
                  </a:lnTo>
                  <a:lnTo>
                    <a:pt x="1477010" y="161544"/>
                  </a:lnTo>
                  <a:lnTo>
                    <a:pt x="1504188" y="164084"/>
                  </a:lnTo>
                  <a:lnTo>
                    <a:pt x="1527683" y="165354"/>
                  </a:lnTo>
                  <a:lnTo>
                    <a:pt x="1543177" y="166624"/>
                  </a:lnTo>
                  <a:lnTo>
                    <a:pt x="1550670" y="167894"/>
                  </a:lnTo>
                  <a:lnTo>
                    <a:pt x="1556372" y="167894"/>
                  </a:lnTo>
                  <a:lnTo>
                    <a:pt x="1556372" y="23114"/>
                  </a:lnTo>
                  <a:lnTo>
                    <a:pt x="1556385" y="167894"/>
                  </a:lnTo>
                  <a:lnTo>
                    <a:pt x="1565148" y="167894"/>
                  </a:lnTo>
                  <a:lnTo>
                    <a:pt x="1576197" y="169164"/>
                  </a:lnTo>
                  <a:lnTo>
                    <a:pt x="1663065" y="174244"/>
                  </a:lnTo>
                  <a:lnTo>
                    <a:pt x="1681734" y="174244"/>
                  </a:lnTo>
                  <a:lnTo>
                    <a:pt x="1697596" y="174244"/>
                  </a:lnTo>
                  <a:lnTo>
                    <a:pt x="1697596" y="30530"/>
                  </a:lnTo>
                  <a:lnTo>
                    <a:pt x="1681734" y="30530"/>
                  </a:lnTo>
                  <a:lnTo>
                    <a:pt x="1697609" y="30480"/>
                  </a:lnTo>
                  <a:lnTo>
                    <a:pt x="1697609" y="174244"/>
                  </a:lnTo>
                  <a:lnTo>
                    <a:pt x="1705864" y="175514"/>
                  </a:lnTo>
                  <a:lnTo>
                    <a:pt x="1717294" y="175514"/>
                  </a:lnTo>
                  <a:lnTo>
                    <a:pt x="1724012" y="175514"/>
                  </a:lnTo>
                  <a:lnTo>
                    <a:pt x="1724012" y="30530"/>
                  </a:lnTo>
                  <a:lnTo>
                    <a:pt x="1717408" y="30530"/>
                  </a:lnTo>
                  <a:lnTo>
                    <a:pt x="1705864" y="30530"/>
                  </a:lnTo>
                  <a:lnTo>
                    <a:pt x="1753616" y="30480"/>
                  </a:lnTo>
                  <a:close/>
                </a:path>
                <a:path w="1830070" h="177164">
                  <a:moveTo>
                    <a:pt x="1824469" y="33070"/>
                  </a:moveTo>
                  <a:lnTo>
                    <a:pt x="1821688" y="33070"/>
                  </a:lnTo>
                  <a:lnTo>
                    <a:pt x="1821688" y="33274"/>
                  </a:lnTo>
                  <a:lnTo>
                    <a:pt x="1819617" y="33274"/>
                  </a:lnTo>
                  <a:lnTo>
                    <a:pt x="1819617" y="32004"/>
                  </a:lnTo>
                  <a:lnTo>
                    <a:pt x="1809127" y="32004"/>
                  </a:lnTo>
                  <a:lnTo>
                    <a:pt x="1809127" y="30734"/>
                  </a:lnTo>
                  <a:lnTo>
                    <a:pt x="1804416" y="30734"/>
                  </a:lnTo>
                  <a:lnTo>
                    <a:pt x="1804416" y="32004"/>
                  </a:lnTo>
                  <a:lnTo>
                    <a:pt x="1804416" y="33274"/>
                  </a:lnTo>
                  <a:lnTo>
                    <a:pt x="1804416" y="175514"/>
                  </a:lnTo>
                  <a:lnTo>
                    <a:pt x="1804403" y="30530"/>
                  </a:lnTo>
                  <a:lnTo>
                    <a:pt x="1796034" y="30530"/>
                  </a:lnTo>
                  <a:lnTo>
                    <a:pt x="1796034" y="175514"/>
                  </a:lnTo>
                  <a:lnTo>
                    <a:pt x="1796021" y="30530"/>
                  </a:lnTo>
                  <a:lnTo>
                    <a:pt x="1789176" y="30530"/>
                  </a:lnTo>
                  <a:lnTo>
                    <a:pt x="1789176" y="175514"/>
                  </a:lnTo>
                  <a:lnTo>
                    <a:pt x="1789163" y="30530"/>
                  </a:lnTo>
                  <a:lnTo>
                    <a:pt x="1777746" y="30530"/>
                  </a:lnTo>
                  <a:lnTo>
                    <a:pt x="1777746" y="174244"/>
                  </a:lnTo>
                  <a:lnTo>
                    <a:pt x="1777733" y="30530"/>
                  </a:lnTo>
                  <a:lnTo>
                    <a:pt x="1769491" y="30530"/>
                  </a:lnTo>
                  <a:lnTo>
                    <a:pt x="1769491" y="174244"/>
                  </a:lnTo>
                  <a:lnTo>
                    <a:pt x="1769478" y="30530"/>
                  </a:lnTo>
                  <a:lnTo>
                    <a:pt x="1753616" y="30530"/>
                  </a:lnTo>
                  <a:lnTo>
                    <a:pt x="1753616" y="30734"/>
                  </a:lnTo>
                  <a:lnTo>
                    <a:pt x="1732407" y="30734"/>
                  </a:lnTo>
                  <a:lnTo>
                    <a:pt x="1732407" y="33274"/>
                  </a:lnTo>
                  <a:lnTo>
                    <a:pt x="1732407" y="175514"/>
                  </a:lnTo>
                  <a:lnTo>
                    <a:pt x="1740979" y="175514"/>
                  </a:lnTo>
                  <a:lnTo>
                    <a:pt x="1740979" y="176784"/>
                  </a:lnTo>
                  <a:lnTo>
                    <a:pt x="1749679" y="176784"/>
                  </a:lnTo>
                  <a:lnTo>
                    <a:pt x="1752460" y="176784"/>
                  </a:lnTo>
                  <a:lnTo>
                    <a:pt x="1752460" y="33274"/>
                  </a:lnTo>
                  <a:lnTo>
                    <a:pt x="1752473" y="174244"/>
                  </a:lnTo>
                  <a:lnTo>
                    <a:pt x="1752473" y="175514"/>
                  </a:lnTo>
                  <a:lnTo>
                    <a:pt x="1752473" y="176784"/>
                  </a:lnTo>
                  <a:lnTo>
                    <a:pt x="1821688" y="176784"/>
                  </a:lnTo>
                  <a:lnTo>
                    <a:pt x="1824469" y="176784"/>
                  </a:lnTo>
                  <a:lnTo>
                    <a:pt x="1824469" y="33070"/>
                  </a:lnTo>
                  <a:close/>
                </a:path>
                <a:path w="1830070" h="177164">
                  <a:moveTo>
                    <a:pt x="1829930" y="33070"/>
                  </a:moveTo>
                  <a:lnTo>
                    <a:pt x="1824482" y="33070"/>
                  </a:lnTo>
                  <a:lnTo>
                    <a:pt x="1824482" y="176784"/>
                  </a:lnTo>
                  <a:lnTo>
                    <a:pt x="1829930" y="176784"/>
                  </a:lnTo>
                  <a:lnTo>
                    <a:pt x="1829930" y="3307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185279" y="2695955"/>
              <a:ext cx="1038225" cy="154305"/>
            </a:xfrm>
            <a:custGeom>
              <a:avLst/>
              <a:gdLst/>
              <a:ahLst/>
              <a:cxnLst/>
              <a:rect l="l" t="t" r="r" b="b"/>
              <a:pathLst>
                <a:path w="1038225" h="154305">
                  <a:moveTo>
                    <a:pt x="22339" y="1320"/>
                  </a:moveTo>
                  <a:lnTo>
                    <a:pt x="0" y="1320"/>
                  </a:lnTo>
                  <a:lnTo>
                    <a:pt x="0" y="146304"/>
                  </a:lnTo>
                  <a:lnTo>
                    <a:pt x="22339" y="146304"/>
                  </a:lnTo>
                  <a:lnTo>
                    <a:pt x="22339" y="1320"/>
                  </a:lnTo>
                  <a:close/>
                </a:path>
                <a:path w="1038225" h="154305">
                  <a:moveTo>
                    <a:pt x="43167" y="1320"/>
                  </a:moveTo>
                  <a:lnTo>
                    <a:pt x="22352" y="1320"/>
                  </a:lnTo>
                  <a:lnTo>
                    <a:pt x="22352" y="146304"/>
                  </a:lnTo>
                  <a:lnTo>
                    <a:pt x="43167" y="146304"/>
                  </a:lnTo>
                  <a:lnTo>
                    <a:pt x="43167" y="1320"/>
                  </a:lnTo>
                  <a:close/>
                </a:path>
                <a:path w="1038225" h="154305">
                  <a:moveTo>
                    <a:pt x="94348" y="1320"/>
                  </a:moveTo>
                  <a:lnTo>
                    <a:pt x="72009" y="1320"/>
                  </a:lnTo>
                  <a:lnTo>
                    <a:pt x="72009" y="1524"/>
                  </a:lnTo>
                  <a:lnTo>
                    <a:pt x="43180" y="1524"/>
                  </a:lnTo>
                  <a:lnTo>
                    <a:pt x="43180" y="2794"/>
                  </a:lnTo>
                  <a:lnTo>
                    <a:pt x="43180" y="146304"/>
                  </a:lnTo>
                  <a:lnTo>
                    <a:pt x="60071" y="146304"/>
                  </a:lnTo>
                  <a:lnTo>
                    <a:pt x="71996" y="146304"/>
                  </a:lnTo>
                  <a:lnTo>
                    <a:pt x="71996" y="2794"/>
                  </a:lnTo>
                  <a:lnTo>
                    <a:pt x="72009" y="146304"/>
                  </a:lnTo>
                  <a:lnTo>
                    <a:pt x="94348" y="146304"/>
                  </a:lnTo>
                  <a:lnTo>
                    <a:pt x="94348" y="1320"/>
                  </a:lnTo>
                  <a:close/>
                </a:path>
                <a:path w="1038225" h="154305">
                  <a:moveTo>
                    <a:pt x="557352" y="50"/>
                  </a:moveTo>
                  <a:lnTo>
                    <a:pt x="485394" y="50"/>
                  </a:lnTo>
                  <a:lnTo>
                    <a:pt x="454406" y="0"/>
                  </a:lnTo>
                  <a:lnTo>
                    <a:pt x="404368" y="1270"/>
                  </a:lnTo>
                  <a:lnTo>
                    <a:pt x="384175" y="2540"/>
                  </a:lnTo>
                  <a:lnTo>
                    <a:pt x="362966" y="2540"/>
                  </a:lnTo>
                  <a:lnTo>
                    <a:pt x="341757" y="3810"/>
                  </a:lnTo>
                  <a:lnTo>
                    <a:pt x="299085" y="3810"/>
                  </a:lnTo>
                  <a:lnTo>
                    <a:pt x="283845" y="4699"/>
                  </a:lnTo>
                  <a:lnTo>
                    <a:pt x="283845" y="4064"/>
                  </a:lnTo>
                  <a:lnTo>
                    <a:pt x="224510" y="4064"/>
                  </a:lnTo>
                  <a:lnTo>
                    <a:pt x="224510" y="2794"/>
                  </a:lnTo>
                  <a:lnTo>
                    <a:pt x="175514" y="2794"/>
                  </a:lnTo>
                  <a:lnTo>
                    <a:pt x="175514" y="4064"/>
                  </a:lnTo>
                  <a:lnTo>
                    <a:pt x="175514" y="5334"/>
                  </a:lnTo>
                  <a:lnTo>
                    <a:pt x="175514" y="146304"/>
                  </a:lnTo>
                  <a:lnTo>
                    <a:pt x="175488" y="2603"/>
                  </a:lnTo>
                  <a:lnTo>
                    <a:pt x="131953" y="2603"/>
                  </a:lnTo>
                  <a:lnTo>
                    <a:pt x="115062" y="1270"/>
                  </a:lnTo>
                  <a:lnTo>
                    <a:pt x="115062" y="1524"/>
                  </a:lnTo>
                  <a:lnTo>
                    <a:pt x="94361" y="1524"/>
                  </a:lnTo>
                  <a:lnTo>
                    <a:pt x="94361" y="2794"/>
                  </a:lnTo>
                  <a:lnTo>
                    <a:pt x="94361" y="146304"/>
                  </a:lnTo>
                  <a:lnTo>
                    <a:pt x="103505" y="146304"/>
                  </a:lnTo>
                  <a:lnTo>
                    <a:pt x="115062" y="146304"/>
                  </a:lnTo>
                  <a:lnTo>
                    <a:pt x="117906" y="146304"/>
                  </a:lnTo>
                  <a:lnTo>
                    <a:pt x="117906" y="147574"/>
                  </a:lnTo>
                  <a:lnTo>
                    <a:pt x="176657" y="147574"/>
                  </a:lnTo>
                  <a:lnTo>
                    <a:pt x="176657" y="148844"/>
                  </a:lnTo>
                  <a:lnTo>
                    <a:pt x="221615" y="148844"/>
                  </a:lnTo>
                  <a:lnTo>
                    <a:pt x="293624" y="148844"/>
                  </a:lnTo>
                  <a:lnTo>
                    <a:pt x="348234" y="148844"/>
                  </a:lnTo>
                  <a:lnTo>
                    <a:pt x="393192" y="147574"/>
                  </a:lnTo>
                  <a:lnTo>
                    <a:pt x="413766" y="147574"/>
                  </a:lnTo>
                  <a:lnTo>
                    <a:pt x="434975" y="146304"/>
                  </a:lnTo>
                  <a:lnTo>
                    <a:pt x="456184" y="146304"/>
                  </a:lnTo>
                  <a:lnTo>
                    <a:pt x="476377" y="145034"/>
                  </a:lnTo>
                  <a:lnTo>
                    <a:pt x="485394" y="145034"/>
                  </a:lnTo>
                  <a:lnTo>
                    <a:pt x="557352" y="145034"/>
                  </a:lnTo>
                  <a:lnTo>
                    <a:pt x="557352" y="50"/>
                  </a:lnTo>
                  <a:close/>
                </a:path>
                <a:path w="1038225" h="154305">
                  <a:moveTo>
                    <a:pt x="1037971" y="11684"/>
                  </a:moveTo>
                  <a:lnTo>
                    <a:pt x="1037805" y="11684"/>
                  </a:lnTo>
                  <a:lnTo>
                    <a:pt x="1037805" y="10414"/>
                  </a:lnTo>
                  <a:lnTo>
                    <a:pt x="1023239" y="10414"/>
                  </a:lnTo>
                  <a:lnTo>
                    <a:pt x="1001776" y="10414"/>
                  </a:lnTo>
                  <a:lnTo>
                    <a:pt x="1001776" y="11684"/>
                  </a:lnTo>
                  <a:lnTo>
                    <a:pt x="1001776" y="153924"/>
                  </a:lnTo>
                  <a:lnTo>
                    <a:pt x="1002411" y="153924"/>
                  </a:lnTo>
                  <a:lnTo>
                    <a:pt x="1002411" y="11684"/>
                  </a:lnTo>
                  <a:lnTo>
                    <a:pt x="1023239" y="11684"/>
                  </a:lnTo>
                  <a:lnTo>
                    <a:pt x="1023239" y="153924"/>
                  </a:lnTo>
                  <a:lnTo>
                    <a:pt x="1037971" y="153924"/>
                  </a:lnTo>
                  <a:lnTo>
                    <a:pt x="1037971" y="11684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48200" y="3005327"/>
              <a:ext cx="3880485" cy="812165"/>
            </a:xfrm>
            <a:custGeom>
              <a:avLst/>
              <a:gdLst/>
              <a:ahLst/>
              <a:cxnLst/>
              <a:rect l="l" t="t" r="r" b="b"/>
              <a:pathLst>
                <a:path w="3880484" h="812164">
                  <a:moveTo>
                    <a:pt x="475996" y="479679"/>
                  </a:moveTo>
                  <a:lnTo>
                    <a:pt x="462915" y="479298"/>
                  </a:lnTo>
                  <a:lnTo>
                    <a:pt x="424815" y="477520"/>
                  </a:lnTo>
                  <a:lnTo>
                    <a:pt x="416179" y="477520"/>
                  </a:lnTo>
                  <a:lnTo>
                    <a:pt x="407543" y="476758"/>
                  </a:lnTo>
                  <a:lnTo>
                    <a:pt x="389509" y="476758"/>
                  </a:lnTo>
                  <a:lnTo>
                    <a:pt x="383032" y="476504"/>
                  </a:lnTo>
                  <a:lnTo>
                    <a:pt x="374015" y="475742"/>
                  </a:lnTo>
                  <a:lnTo>
                    <a:pt x="284099" y="463169"/>
                  </a:lnTo>
                  <a:lnTo>
                    <a:pt x="274320" y="462026"/>
                  </a:lnTo>
                  <a:lnTo>
                    <a:pt x="268986" y="461010"/>
                  </a:lnTo>
                  <a:lnTo>
                    <a:pt x="266827" y="461010"/>
                  </a:lnTo>
                  <a:lnTo>
                    <a:pt x="263525" y="460629"/>
                  </a:lnTo>
                  <a:lnTo>
                    <a:pt x="257048" y="460629"/>
                  </a:lnTo>
                  <a:lnTo>
                    <a:pt x="250571" y="459867"/>
                  </a:lnTo>
                  <a:lnTo>
                    <a:pt x="229362" y="458851"/>
                  </a:lnTo>
                  <a:lnTo>
                    <a:pt x="224282" y="458851"/>
                  </a:lnTo>
                  <a:lnTo>
                    <a:pt x="220726" y="458470"/>
                  </a:lnTo>
                  <a:lnTo>
                    <a:pt x="211328" y="458470"/>
                  </a:lnTo>
                  <a:lnTo>
                    <a:pt x="187960" y="457327"/>
                  </a:lnTo>
                  <a:lnTo>
                    <a:pt x="170688" y="457327"/>
                  </a:lnTo>
                  <a:lnTo>
                    <a:pt x="163830" y="456946"/>
                  </a:lnTo>
                  <a:lnTo>
                    <a:pt x="159131" y="456946"/>
                  </a:lnTo>
                  <a:lnTo>
                    <a:pt x="156972" y="456311"/>
                  </a:lnTo>
                  <a:lnTo>
                    <a:pt x="151892" y="455930"/>
                  </a:lnTo>
                  <a:lnTo>
                    <a:pt x="149733" y="455549"/>
                  </a:lnTo>
                  <a:lnTo>
                    <a:pt x="72390" y="455549"/>
                  </a:lnTo>
                  <a:lnTo>
                    <a:pt x="62992" y="456692"/>
                  </a:lnTo>
                  <a:lnTo>
                    <a:pt x="62992" y="557911"/>
                  </a:lnTo>
                  <a:lnTo>
                    <a:pt x="61468" y="558165"/>
                  </a:lnTo>
                  <a:lnTo>
                    <a:pt x="58928" y="558165"/>
                  </a:lnTo>
                  <a:lnTo>
                    <a:pt x="50292" y="558800"/>
                  </a:lnTo>
                  <a:lnTo>
                    <a:pt x="33401" y="558800"/>
                  </a:lnTo>
                  <a:lnTo>
                    <a:pt x="29464" y="559193"/>
                  </a:lnTo>
                  <a:lnTo>
                    <a:pt x="24003" y="559193"/>
                  </a:lnTo>
                  <a:lnTo>
                    <a:pt x="24003" y="590677"/>
                  </a:lnTo>
                  <a:lnTo>
                    <a:pt x="18415" y="591058"/>
                  </a:lnTo>
                  <a:lnTo>
                    <a:pt x="0" y="591058"/>
                  </a:lnTo>
                  <a:lnTo>
                    <a:pt x="0" y="735076"/>
                  </a:lnTo>
                  <a:lnTo>
                    <a:pt x="90424" y="735076"/>
                  </a:lnTo>
                  <a:lnTo>
                    <a:pt x="96520" y="734695"/>
                  </a:lnTo>
                  <a:lnTo>
                    <a:pt x="101981" y="734695"/>
                  </a:lnTo>
                  <a:lnTo>
                    <a:pt x="106934" y="733679"/>
                  </a:lnTo>
                  <a:lnTo>
                    <a:pt x="110617" y="733298"/>
                  </a:lnTo>
                  <a:lnTo>
                    <a:pt x="114173" y="732155"/>
                  </a:lnTo>
                  <a:lnTo>
                    <a:pt x="117348" y="732155"/>
                  </a:lnTo>
                  <a:lnTo>
                    <a:pt x="119507" y="731774"/>
                  </a:lnTo>
                  <a:lnTo>
                    <a:pt x="195834" y="731774"/>
                  </a:lnTo>
                  <a:lnTo>
                    <a:pt x="202057" y="731520"/>
                  </a:lnTo>
                  <a:lnTo>
                    <a:pt x="207772" y="731774"/>
                  </a:lnTo>
                  <a:lnTo>
                    <a:pt x="218948" y="731774"/>
                  </a:lnTo>
                  <a:lnTo>
                    <a:pt x="222123" y="732155"/>
                  </a:lnTo>
                  <a:lnTo>
                    <a:pt x="226441" y="732155"/>
                  </a:lnTo>
                  <a:lnTo>
                    <a:pt x="233299" y="733298"/>
                  </a:lnTo>
                  <a:lnTo>
                    <a:pt x="244856" y="733933"/>
                  </a:lnTo>
                  <a:lnTo>
                    <a:pt x="252095" y="735076"/>
                  </a:lnTo>
                  <a:lnTo>
                    <a:pt x="259588" y="735076"/>
                  </a:lnTo>
                  <a:lnTo>
                    <a:pt x="266827" y="735838"/>
                  </a:lnTo>
                  <a:lnTo>
                    <a:pt x="280543" y="736473"/>
                  </a:lnTo>
                  <a:lnTo>
                    <a:pt x="404749" y="736473"/>
                  </a:lnTo>
                  <a:lnTo>
                    <a:pt x="410845" y="736092"/>
                  </a:lnTo>
                  <a:lnTo>
                    <a:pt x="421640" y="734695"/>
                  </a:lnTo>
                  <a:lnTo>
                    <a:pt x="432816" y="732917"/>
                  </a:lnTo>
                  <a:lnTo>
                    <a:pt x="432816" y="706247"/>
                  </a:lnTo>
                  <a:lnTo>
                    <a:pt x="439801" y="706120"/>
                  </a:lnTo>
                  <a:lnTo>
                    <a:pt x="457835" y="704596"/>
                  </a:lnTo>
                  <a:lnTo>
                    <a:pt x="473964" y="702818"/>
                  </a:lnTo>
                  <a:lnTo>
                    <a:pt x="473964" y="623697"/>
                  </a:lnTo>
                  <a:lnTo>
                    <a:pt x="475996" y="623697"/>
                  </a:lnTo>
                  <a:lnTo>
                    <a:pt x="475996" y="479679"/>
                  </a:lnTo>
                  <a:close/>
                </a:path>
                <a:path w="3880484" h="812164">
                  <a:moveTo>
                    <a:pt x="1783588" y="584200"/>
                  </a:moveTo>
                  <a:lnTo>
                    <a:pt x="1747901" y="584200"/>
                  </a:lnTo>
                  <a:lnTo>
                    <a:pt x="1747901" y="459740"/>
                  </a:lnTo>
                  <a:lnTo>
                    <a:pt x="1675892" y="459740"/>
                  </a:lnTo>
                  <a:lnTo>
                    <a:pt x="1672336" y="460121"/>
                  </a:lnTo>
                  <a:lnTo>
                    <a:pt x="1669161" y="460121"/>
                  </a:lnTo>
                  <a:lnTo>
                    <a:pt x="1664843" y="460883"/>
                  </a:lnTo>
                  <a:lnTo>
                    <a:pt x="1653286" y="462280"/>
                  </a:lnTo>
                  <a:lnTo>
                    <a:pt x="1645412" y="463677"/>
                  </a:lnTo>
                  <a:lnTo>
                    <a:pt x="1641348" y="463677"/>
                  </a:lnTo>
                  <a:lnTo>
                    <a:pt x="1633855" y="464439"/>
                  </a:lnTo>
                  <a:lnTo>
                    <a:pt x="1629918" y="464439"/>
                  </a:lnTo>
                  <a:lnTo>
                    <a:pt x="1626235" y="464820"/>
                  </a:lnTo>
                  <a:lnTo>
                    <a:pt x="1621917" y="465582"/>
                  </a:lnTo>
                  <a:lnTo>
                    <a:pt x="1617599" y="465582"/>
                  </a:lnTo>
                  <a:lnTo>
                    <a:pt x="1605788" y="467360"/>
                  </a:lnTo>
                  <a:lnTo>
                    <a:pt x="1597406" y="469138"/>
                  </a:lnTo>
                  <a:lnTo>
                    <a:pt x="1594993" y="469900"/>
                  </a:lnTo>
                  <a:lnTo>
                    <a:pt x="1590929" y="470154"/>
                  </a:lnTo>
                  <a:lnTo>
                    <a:pt x="1582674" y="471297"/>
                  </a:lnTo>
                  <a:lnTo>
                    <a:pt x="1572260" y="472313"/>
                  </a:lnTo>
                  <a:lnTo>
                    <a:pt x="1542415" y="473075"/>
                  </a:lnTo>
                  <a:lnTo>
                    <a:pt x="1528318" y="473075"/>
                  </a:lnTo>
                  <a:lnTo>
                    <a:pt x="1517142" y="473837"/>
                  </a:lnTo>
                  <a:lnTo>
                    <a:pt x="1512189" y="473837"/>
                  </a:lnTo>
                  <a:lnTo>
                    <a:pt x="1408811" y="467741"/>
                  </a:lnTo>
                  <a:lnTo>
                    <a:pt x="1336802" y="467741"/>
                  </a:lnTo>
                  <a:lnTo>
                    <a:pt x="1336802" y="611632"/>
                  </a:lnTo>
                  <a:lnTo>
                    <a:pt x="1410589" y="616077"/>
                  </a:lnTo>
                  <a:lnTo>
                    <a:pt x="1410589" y="664337"/>
                  </a:lnTo>
                  <a:lnTo>
                    <a:pt x="1355979" y="668020"/>
                  </a:lnTo>
                  <a:lnTo>
                    <a:pt x="1355979" y="811911"/>
                  </a:lnTo>
                  <a:lnTo>
                    <a:pt x="1427861" y="811911"/>
                  </a:lnTo>
                  <a:lnTo>
                    <a:pt x="1458849" y="809752"/>
                  </a:lnTo>
                  <a:lnTo>
                    <a:pt x="1489456" y="807974"/>
                  </a:lnTo>
                  <a:lnTo>
                    <a:pt x="1520444" y="805815"/>
                  </a:lnTo>
                  <a:lnTo>
                    <a:pt x="1551051" y="804037"/>
                  </a:lnTo>
                  <a:lnTo>
                    <a:pt x="1646047" y="797560"/>
                  </a:lnTo>
                  <a:lnTo>
                    <a:pt x="1678178" y="795782"/>
                  </a:lnTo>
                  <a:lnTo>
                    <a:pt x="1774571" y="789305"/>
                  </a:lnTo>
                  <a:lnTo>
                    <a:pt x="1774571" y="728599"/>
                  </a:lnTo>
                  <a:lnTo>
                    <a:pt x="1780667" y="728472"/>
                  </a:lnTo>
                  <a:lnTo>
                    <a:pt x="1783588" y="728218"/>
                  </a:lnTo>
                  <a:lnTo>
                    <a:pt x="1783588" y="584200"/>
                  </a:lnTo>
                  <a:close/>
                </a:path>
                <a:path w="3880484" h="812164">
                  <a:moveTo>
                    <a:pt x="3879977" y="29210"/>
                  </a:moveTo>
                  <a:lnTo>
                    <a:pt x="3744595" y="29210"/>
                  </a:lnTo>
                  <a:lnTo>
                    <a:pt x="3729101" y="27940"/>
                  </a:lnTo>
                  <a:lnTo>
                    <a:pt x="3706749" y="26670"/>
                  </a:lnTo>
                  <a:lnTo>
                    <a:pt x="3669665" y="26670"/>
                  </a:lnTo>
                  <a:lnTo>
                    <a:pt x="3658235" y="24130"/>
                  </a:lnTo>
                  <a:lnTo>
                    <a:pt x="3643376" y="24130"/>
                  </a:lnTo>
                  <a:lnTo>
                    <a:pt x="3638804" y="22860"/>
                  </a:lnTo>
                  <a:lnTo>
                    <a:pt x="3591941" y="22860"/>
                  </a:lnTo>
                  <a:lnTo>
                    <a:pt x="3566033" y="21590"/>
                  </a:lnTo>
                  <a:lnTo>
                    <a:pt x="3538982" y="21590"/>
                  </a:lnTo>
                  <a:lnTo>
                    <a:pt x="3505200" y="20320"/>
                  </a:lnTo>
                  <a:lnTo>
                    <a:pt x="3437128" y="20320"/>
                  </a:lnTo>
                  <a:lnTo>
                    <a:pt x="3401822" y="19050"/>
                  </a:lnTo>
                  <a:lnTo>
                    <a:pt x="3333115" y="19050"/>
                  </a:lnTo>
                  <a:lnTo>
                    <a:pt x="3274060" y="16510"/>
                  </a:lnTo>
                  <a:lnTo>
                    <a:pt x="3221228" y="16510"/>
                  </a:lnTo>
                  <a:lnTo>
                    <a:pt x="3160776" y="13970"/>
                  </a:lnTo>
                  <a:lnTo>
                    <a:pt x="3133471" y="13970"/>
                  </a:lnTo>
                  <a:lnTo>
                    <a:pt x="3079496" y="10160"/>
                  </a:lnTo>
                  <a:lnTo>
                    <a:pt x="3042031" y="10160"/>
                  </a:lnTo>
                  <a:lnTo>
                    <a:pt x="3004566" y="7620"/>
                  </a:lnTo>
                  <a:lnTo>
                    <a:pt x="2757297" y="7620"/>
                  </a:lnTo>
                  <a:lnTo>
                    <a:pt x="2702560" y="6350"/>
                  </a:lnTo>
                  <a:lnTo>
                    <a:pt x="2646680" y="6350"/>
                  </a:lnTo>
                  <a:lnTo>
                    <a:pt x="2620137" y="5080"/>
                  </a:lnTo>
                  <a:lnTo>
                    <a:pt x="2594102" y="5080"/>
                  </a:lnTo>
                  <a:lnTo>
                    <a:pt x="2568575" y="3810"/>
                  </a:lnTo>
                  <a:lnTo>
                    <a:pt x="2533015" y="3810"/>
                  </a:lnTo>
                  <a:lnTo>
                    <a:pt x="2498725" y="2540"/>
                  </a:lnTo>
                  <a:lnTo>
                    <a:pt x="2468880" y="2540"/>
                  </a:lnTo>
                  <a:lnTo>
                    <a:pt x="2440813" y="1270"/>
                  </a:lnTo>
                  <a:lnTo>
                    <a:pt x="2418842" y="1270"/>
                  </a:lnTo>
                  <a:lnTo>
                    <a:pt x="2398268" y="0"/>
                  </a:lnTo>
                  <a:lnTo>
                    <a:pt x="2291080" y="0"/>
                  </a:lnTo>
                  <a:lnTo>
                    <a:pt x="2291080" y="144780"/>
                  </a:lnTo>
                  <a:lnTo>
                    <a:pt x="2368804" y="144780"/>
                  </a:lnTo>
                  <a:lnTo>
                    <a:pt x="2426716" y="147320"/>
                  </a:lnTo>
                  <a:lnTo>
                    <a:pt x="2461006" y="147320"/>
                  </a:lnTo>
                  <a:lnTo>
                    <a:pt x="2496566" y="148590"/>
                  </a:lnTo>
                  <a:lnTo>
                    <a:pt x="2548128" y="148590"/>
                  </a:lnTo>
                  <a:lnTo>
                    <a:pt x="2574671" y="149860"/>
                  </a:lnTo>
                  <a:lnTo>
                    <a:pt x="2630551" y="149860"/>
                  </a:lnTo>
                  <a:lnTo>
                    <a:pt x="2685288" y="151130"/>
                  </a:lnTo>
                  <a:lnTo>
                    <a:pt x="2867025" y="151130"/>
                  </a:lnTo>
                  <a:lnTo>
                    <a:pt x="2890774" y="152400"/>
                  </a:lnTo>
                  <a:lnTo>
                    <a:pt x="2951607" y="152400"/>
                  </a:lnTo>
                  <a:lnTo>
                    <a:pt x="2970022" y="153670"/>
                  </a:lnTo>
                  <a:lnTo>
                    <a:pt x="2988310" y="153670"/>
                  </a:lnTo>
                  <a:lnTo>
                    <a:pt x="3007487" y="154940"/>
                  </a:lnTo>
                  <a:lnTo>
                    <a:pt x="3026156" y="154940"/>
                  </a:lnTo>
                  <a:lnTo>
                    <a:pt x="3061462" y="157480"/>
                  </a:lnTo>
                  <a:lnTo>
                    <a:pt x="3088767" y="158750"/>
                  </a:lnTo>
                  <a:lnTo>
                    <a:pt x="3120517" y="158750"/>
                  </a:lnTo>
                  <a:lnTo>
                    <a:pt x="3149219" y="160020"/>
                  </a:lnTo>
                  <a:lnTo>
                    <a:pt x="3202178" y="161290"/>
                  </a:lnTo>
                  <a:lnTo>
                    <a:pt x="3230626" y="161290"/>
                  </a:lnTo>
                  <a:lnTo>
                    <a:pt x="3288411" y="163830"/>
                  </a:lnTo>
                  <a:lnTo>
                    <a:pt x="3401187" y="163830"/>
                  </a:lnTo>
                  <a:lnTo>
                    <a:pt x="3466973" y="166370"/>
                  </a:lnTo>
                  <a:lnTo>
                    <a:pt x="3539363" y="166370"/>
                  </a:lnTo>
                  <a:lnTo>
                    <a:pt x="3551936" y="167640"/>
                  </a:lnTo>
                  <a:lnTo>
                    <a:pt x="3571494" y="167640"/>
                  </a:lnTo>
                  <a:lnTo>
                    <a:pt x="3578225" y="168910"/>
                  </a:lnTo>
                  <a:lnTo>
                    <a:pt x="3586226" y="168910"/>
                  </a:lnTo>
                  <a:lnTo>
                    <a:pt x="3597656" y="170180"/>
                  </a:lnTo>
                  <a:lnTo>
                    <a:pt x="3608451" y="170180"/>
                  </a:lnTo>
                  <a:lnTo>
                    <a:pt x="3618992" y="171450"/>
                  </a:lnTo>
                  <a:lnTo>
                    <a:pt x="3641979" y="171450"/>
                  </a:lnTo>
                  <a:lnTo>
                    <a:pt x="3672586" y="172720"/>
                  </a:lnTo>
                  <a:lnTo>
                    <a:pt x="3689858" y="173990"/>
                  </a:lnTo>
                  <a:lnTo>
                    <a:pt x="3700272" y="175260"/>
                  </a:lnTo>
                  <a:lnTo>
                    <a:pt x="3809365" y="175260"/>
                  </a:lnTo>
                  <a:lnTo>
                    <a:pt x="3815207" y="173990"/>
                  </a:lnTo>
                  <a:lnTo>
                    <a:pt x="3879977" y="173990"/>
                  </a:lnTo>
                  <a:lnTo>
                    <a:pt x="3879977" y="2921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152644" y="3515867"/>
              <a:ext cx="768350" cy="271145"/>
            </a:xfrm>
            <a:custGeom>
              <a:avLst/>
              <a:gdLst/>
              <a:ahLst/>
              <a:cxnLst/>
              <a:rect l="l" t="t" r="r" b="b"/>
              <a:pathLst>
                <a:path w="768350" h="271145">
                  <a:moveTo>
                    <a:pt x="520572" y="0"/>
                  </a:moveTo>
                  <a:lnTo>
                    <a:pt x="421766" y="0"/>
                  </a:lnTo>
                  <a:lnTo>
                    <a:pt x="415289" y="381"/>
                  </a:lnTo>
                  <a:lnTo>
                    <a:pt x="408431" y="381"/>
                  </a:lnTo>
                  <a:lnTo>
                    <a:pt x="401954" y="1143"/>
                  </a:lnTo>
                  <a:lnTo>
                    <a:pt x="365632" y="1397"/>
                  </a:lnTo>
                  <a:lnTo>
                    <a:pt x="349122" y="2540"/>
                  </a:lnTo>
                  <a:lnTo>
                    <a:pt x="332358" y="2540"/>
                  </a:lnTo>
                  <a:lnTo>
                    <a:pt x="314705" y="2921"/>
                  </a:lnTo>
                  <a:lnTo>
                    <a:pt x="305688" y="3556"/>
                  </a:lnTo>
                  <a:lnTo>
                    <a:pt x="297052" y="3556"/>
                  </a:lnTo>
                  <a:lnTo>
                    <a:pt x="296036" y="3937"/>
                  </a:lnTo>
                  <a:lnTo>
                    <a:pt x="287019" y="3556"/>
                  </a:lnTo>
                  <a:lnTo>
                    <a:pt x="214883" y="3556"/>
                  </a:lnTo>
                  <a:lnTo>
                    <a:pt x="199008" y="4318"/>
                  </a:lnTo>
                  <a:lnTo>
                    <a:pt x="184657" y="4318"/>
                  </a:lnTo>
                  <a:lnTo>
                    <a:pt x="165607" y="5715"/>
                  </a:lnTo>
                  <a:lnTo>
                    <a:pt x="159511" y="6858"/>
                  </a:lnTo>
                  <a:lnTo>
                    <a:pt x="117601" y="10414"/>
                  </a:lnTo>
                  <a:lnTo>
                    <a:pt x="107822" y="11937"/>
                  </a:lnTo>
                  <a:lnTo>
                    <a:pt x="99186" y="12954"/>
                  </a:lnTo>
                  <a:lnTo>
                    <a:pt x="83057" y="15875"/>
                  </a:lnTo>
                  <a:lnTo>
                    <a:pt x="76580" y="16510"/>
                  </a:lnTo>
                  <a:lnTo>
                    <a:pt x="71119" y="17653"/>
                  </a:lnTo>
                  <a:lnTo>
                    <a:pt x="67563" y="17653"/>
                  </a:lnTo>
                  <a:lnTo>
                    <a:pt x="63626" y="18415"/>
                  </a:lnTo>
                  <a:lnTo>
                    <a:pt x="59308" y="18415"/>
                  </a:lnTo>
                  <a:lnTo>
                    <a:pt x="54228" y="19050"/>
                  </a:lnTo>
                  <a:lnTo>
                    <a:pt x="35305" y="20193"/>
                  </a:lnTo>
                  <a:lnTo>
                    <a:pt x="21335" y="21590"/>
                  </a:lnTo>
                  <a:lnTo>
                    <a:pt x="21335" y="87757"/>
                  </a:lnTo>
                  <a:lnTo>
                    <a:pt x="0" y="87757"/>
                  </a:lnTo>
                  <a:lnTo>
                    <a:pt x="0" y="231902"/>
                  </a:lnTo>
                  <a:lnTo>
                    <a:pt x="10921" y="232156"/>
                  </a:lnTo>
                  <a:lnTo>
                    <a:pt x="26288" y="234315"/>
                  </a:lnTo>
                  <a:lnTo>
                    <a:pt x="32511" y="235458"/>
                  </a:lnTo>
                  <a:lnTo>
                    <a:pt x="38607" y="235839"/>
                  </a:lnTo>
                  <a:lnTo>
                    <a:pt x="45465" y="236855"/>
                  </a:lnTo>
                  <a:lnTo>
                    <a:pt x="52450" y="236855"/>
                  </a:lnTo>
                  <a:lnTo>
                    <a:pt x="58927" y="237236"/>
                  </a:lnTo>
                  <a:lnTo>
                    <a:pt x="66801" y="237236"/>
                  </a:lnTo>
                  <a:lnTo>
                    <a:pt x="86613" y="238379"/>
                  </a:lnTo>
                  <a:lnTo>
                    <a:pt x="226694" y="238379"/>
                  </a:lnTo>
                  <a:lnTo>
                    <a:pt x="247776" y="237236"/>
                  </a:lnTo>
                  <a:lnTo>
                    <a:pt x="303783" y="237236"/>
                  </a:lnTo>
                  <a:lnTo>
                    <a:pt x="329438" y="238633"/>
                  </a:lnTo>
                  <a:lnTo>
                    <a:pt x="334517" y="239776"/>
                  </a:lnTo>
                  <a:lnTo>
                    <a:pt x="340740" y="239776"/>
                  </a:lnTo>
                  <a:lnTo>
                    <a:pt x="346201" y="240157"/>
                  </a:lnTo>
                  <a:lnTo>
                    <a:pt x="353694" y="240157"/>
                  </a:lnTo>
                  <a:lnTo>
                    <a:pt x="371347" y="240792"/>
                  </a:lnTo>
                  <a:lnTo>
                    <a:pt x="382142" y="241554"/>
                  </a:lnTo>
                  <a:lnTo>
                    <a:pt x="391921" y="241554"/>
                  </a:lnTo>
                  <a:lnTo>
                    <a:pt x="401954" y="242697"/>
                  </a:lnTo>
                  <a:lnTo>
                    <a:pt x="409828" y="242697"/>
                  </a:lnTo>
                  <a:lnTo>
                    <a:pt x="492759" y="254508"/>
                  </a:lnTo>
                  <a:lnTo>
                    <a:pt x="511175" y="258064"/>
                  </a:lnTo>
                  <a:lnTo>
                    <a:pt x="541146" y="262382"/>
                  </a:lnTo>
                  <a:lnTo>
                    <a:pt x="563498" y="264922"/>
                  </a:lnTo>
                  <a:lnTo>
                    <a:pt x="574675" y="266827"/>
                  </a:lnTo>
                  <a:lnTo>
                    <a:pt x="599566" y="270002"/>
                  </a:lnTo>
                  <a:lnTo>
                    <a:pt x="612520" y="270764"/>
                  </a:lnTo>
                  <a:lnTo>
                    <a:pt x="684529" y="270764"/>
                  </a:lnTo>
                  <a:lnTo>
                    <a:pt x="728979" y="267081"/>
                  </a:lnTo>
                  <a:lnTo>
                    <a:pt x="743711" y="257429"/>
                  </a:lnTo>
                  <a:lnTo>
                    <a:pt x="747013" y="252730"/>
                  </a:lnTo>
                  <a:lnTo>
                    <a:pt x="753490" y="241173"/>
                  </a:lnTo>
                  <a:lnTo>
                    <a:pt x="757046" y="235458"/>
                  </a:lnTo>
                  <a:lnTo>
                    <a:pt x="761745" y="225425"/>
                  </a:lnTo>
                  <a:lnTo>
                    <a:pt x="767841" y="213487"/>
                  </a:lnTo>
                  <a:lnTo>
                    <a:pt x="767841" y="69342"/>
                  </a:lnTo>
                  <a:lnTo>
                    <a:pt x="757808" y="69342"/>
                  </a:lnTo>
                  <a:lnTo>
                    <a:pt x="757808" y="33909"/>
                  </a:lnTo>
                  <a:lnTo>
                    <a:pt x="756792" y="33528"/>
                  </a:lnTo>
                  <a:lnTo>
                    <a:pt x="750951" y="32385"/>
                  </a:lnTo>
                  <a:lnTo>
                    <a:pt x="739775" y="30987"/>
                  </a:lnTo>
                  <a:lnTo>
                    <a:pt x="724026" y="27432"/>
                  </a:lnTo>
                  <a:lnTo>
                    <a:pt x="713104" y="25908"/>
                  </a:lnTo>
                  <a:lnTo>
                    <a:pt x="704722" y="23368"/>
                  </a:lnTo>
                  <a:lnTo>
                    <a:pt x="695451" y="22352"/>
                  </a:lnTo>
                  <a:lnTo>
                    <a:pt x="686053" y="20828"/>
                  </a:lnTo>
                  <a:lnTo>
                    <a:pt x="666241" y="18034"/>
                  </a:lnTo>
                  <a:lnTo>
                    <a:pt x="656843" y="16256"/>
                  </a:lnTo>
                  <a:lnTo>
                    <a:pt x="650366" y="15494"/>
                  </a:lnTo>
                  <a:lnTo>
                    <a:pt x="645413" y="14351"/>
                  </a:lnTo>
                  <a:lnTo>
                    <a:pt x="641095" y="13716"/>
                  </a:lnTo>
                  <a:lnTo>
                    <a:pt x="632078" y="11176"/>
                  </a:lnTo>
                  <a:lnTo>
                    <a:pt x="629157" y="9779"/>
                  </a:lnTo>
                  <a:lnTo>
                    <a:pt x="624839" y="8255"/>
                  </a:lnTo>
                  <a:lnTo>
                    <a:pt x="622553" y="7874"/>
                  </a:lnTo>
                  <a:lnTo>
                    <a:pt x="602741" y="7239"/>
                  </a:lnTo>
                  <a:lnTo>
                    <a:pt x="594486" y="6096"/>
                  </a:lnTo>
                  <a:lnTo>
                    <a:pt x="589026" y="5715"/>
                  </a:lnTo>
                  <a:lnTo>
                    <a:pt x="584707" y="5080"/>
                  </a:lnTo>
                  <a:lnTo>
                    <a:pt x="581913" y="5080"/>
                  </a:lnTo>
                  <a:lnTo>
                    <a:pt x="573277" y="3556"/>
                  </a:lnTo>
                  <a:lnTo>
                    <a:pt x="567816" y="3302"/>
                  </a:lnTo>
                  <a:lnTo>
                    <a:pt x="559561" y="2540"/>
                  </a:lnTo>
                  <a:lnTo>
                    <a:pt x="552068" y="2159"/>
                  </a:lnTo>
                  <a:lnTo>
                    <a:pt x="543305" y="1397"/>
                  </a:lnTo>
                  <a:lnTo>
                    <a:pt x="535813" y="1143"/>
                  </a:lnTo>
                  <a:lnTo>
                    <a:pt x="528573" y="381"/>
                  </a:lnTo>
                  <a:lnTo>
                    <a:pt x="520572" y="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089275" y="1471930"/>
            <a:ext cx="6605905" cy="4720590"/>
            <a:chOff x="3089275" y="1471930"/>
            <a:chExt cx="6605905" cy="472059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89275" y="1483054"/>
              <a:ext cx="6605587" cy="470897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274308" y="1471929"/>
              <a:ext cx="633730" cy="379730"/>
            </a:xfrm>
            <a:custGeom>
              <a:avLst/>
              <a:gdLst/>
              <a:ahLst/>
              <a:cxnLst/>
              <a:rect l="l" t="t" r="r" b="b"/>
              <a:pathLst>
                <a:path w="633729" h="379730">
                  <a:moveTo>
                    <a:pt x="259689" y="369570"/>
                  </a:moveTo>
                  <a:lnTo>
                    <a:pt x="247015" y="369570"/>
                  </a:lnTo>
                  <a:lnTo>
                    <a:pt x="247015" y="226060"/>
                  </a:lnTo>
                  <a:lnTo>
                    <a:pt x="236220" y="226060"/>
                  </a:lnTo>
                  <a:lnTo>
                    <a:pt x="236220" y="224790"/>
                  </a:lnTo>
                  <a:lnTo>
                    <a:pt x="204660" y="224790"/>
                  </a:lnTo>
                  <a:lnTo>
                    <a:pt x="204660" y="226060"/>
                  </a:lnTo>
                  <a:lnTo>
                    <a:pt x="178968" y="226060"/>
                  </a:lnTo>
                  <a:lnTo>
                    <a:pt x="178968" y="227330"/>
                  </a:lnTo>
                  <a:lnTo>
                    <a:pt x="150876" y="227330"/>
                  </a:lnTo>
                  <a:lnTo>
                    <a:pt x="150876" y="368300"/>
                  </a:lnTo>
                  <a:lnTo>
                    <a:pt x="120269" y="368300"/>
                  </a:lnTo>
                  <a:lnTo>
                    <a:pt x="120269" y="224790"/>
                  </a:lnTo>
                  <a:lnTo>
                    <a:pt x="48260" y="224790"/>
                  </a:lnTo>
                  <a:lnTo>
                    <a:pt x="48260" y="368300"/>
                  </a:lnTo>
                  <a:lnTo>
                    <a:pt x="93129" y="368300"/>
                  </a:lnTo>
                  <a:lnTo>
                    <a:pt x="93129" y="369570"/>
                  </a:lnTo>
                  <a:lnTo>
                    <a:pt x="130187" y="369570"/>
                  </a:lnTo>
                  <a:lnTo>
                    <a:pt x="130187" y="370840"/>
                  </a:lnTo>
                  <a:lnTo>
                    <a:pt x="150876" y="370840"/>
                  </a:lnTo>
                  <a:lnTo>
                    <a:pt x="222885" y="370840"/>
                  </a:lnTo>
                  <a:lnTo>
                    <a:pt x="259689" y="370840"/>
                  </a:lnTo>
                  <a:lnTo>
                    <a:pt x="259689" y="369570"/>
                  </a:lnTo>
                  <a:close/>
                </a:path>
                <a:path w="633729" h="379730">
                  <a:moveTo>
                    <a:pt x="533273" y="233680"/>
                  </a:moveTo>
                  <a:lnTo>
                    <a:pt x="460629" y="233680"/>
                  </a:lnTo>
                  <a:lnTo>
                    <a:pt x="460629" y="234950"/>
                  </a:lnTo>
                  <a:lnTo>
                    <a:pt x="460629" y="235331"/>
                  </a:lnTo>
                  <a:lnTo>
                    <a:pt x="460629" y="378206"/>
                  </a:lnTo>
                  <a:lnTo>
                    <a:pt x="460629" y="378460"/>
                  </a:lnTo>
                  <a:lnTo>
                    <a:pt x="443357" y="378460"/>
                  </a:lnTo>
                  <a:lnTo>
                    <a:pt x="443357" y="378206"/>
                  </a:lnTo>
                  <a:lnTo>
                    <a:pt x="447929" y="378206"/>
                  </a:lnTo>
                  <a:lnTo>
                    <a:pt x="460629" y="378206"/>
                  </a:lnTo>
                  <a:lnTo>
                    <a:pt x="460629" y="235331"/>
                  </a:lnTo>
                  <a:lnTo>
                    <a:pt x="455866" y="234950"/>
                  </a:lnTo>
                  <a:lnTo>
                    <a:pt x="460629" y="234950"/>
                  </a:lnTo>
                  <a:lnTo>
                    <a:pt x="460629" y="233680"/>
                  </a:lnTo>
                  <a:lnTo>
                    <a:pt x="446532" y="233680"/>
                  </a:lnTo>
                  <a:lnTo>
                    <a:pt x="446532" y="234302"/>
                  </a:lnTo>
                  <a:lnTo>
                    <a:pt x="443357" y="234302"/>
                  </a:lnTo>
                  <a:lnTo>
                    <a:pt x="443357" y="234950"/>
                  </a:lnTo>
                  <a:lnTo>
                    <a:pt x="388620" y="234950"/>
                  </a:lnTo>
                  <a:lnTo>
                    <a:pt x="375920" y="234950"/>
                  </a:lnTo>
                  <a:lnTo>
                    <a:pt x="375920" y="234302"/>
                  </a:lnTo>
                  <a:lnTo>
                    <a:pt x="371348" y="234302"/>
                  </a:lnTo>
                  <a:lnTo>
                    <a:pt x="371348" y="369951"/>
                  </a:lnTo>
                  <a:lnTo>
                    <a:pt x="319138" y="369951"/>
                  </a:lnTo>
                  <a:lnTo>
                    <a:pt x="319138" y="226060"/>
                  </a:lnTo>
                  <a:lnTo>
                    <a:pt x="308356" y="225298"/>
                  </a:lnTo>
                  <a:lnTo>
                    <a:pt x="308356" y="226060"/>
                  </a:lnTo>
                  <a:lnTo>
                    <a:pt x="260464" y="226060"/>
                  </a:lnTo>
                  <a:lnTo>
                    <a:pt x="260464" y="369951"/>
                  </a:lnTo>
                  <a:lnTo>
                    <a:pt x="262890" y="370078"/>
                  </a:lnTo>
                  <a:lnTo>
                    <a:pt x="275590" y="370586"/>
                  </a:lnTo>
                  <a:lnTo>
                    <a:pt x="307962" y="372364"/>
                  </a:lnTo>
                  <a:lnTo>
                    <a:pt x="339217" y="375285"/>
                  </a:lnTo>
                  <a:lnTo>
                    <a:pt x="353314" y="377063"/>
                  </a:lnTo>
                  <a:lnTo>
                    <a:pt x="362966" y="377825"/>
                  </a:lnTo>
                  <a:lnTo>
                    <a:pt x="371348" y="378206"/>
                  </a:lnTo>
                  <a:lnTo>
                    <a:pt x="375920" y="378206"/>
                  </a:lnTo>
                  <a:lnTo>
                    <a:pt x="375920" y="378460"/>
                  </a:lnTo>
                  <a:lnTo>
                    <a:pt x="387032" y="378460"/>
                  </a:lnTo>
                  <a:lnTo>
                    <a:pt x="387032" y="379730"/>
                  </a:lnTo>
                  <a:lnTo>
                    <a:pt x="388620" y="379730"/>
                  </a:lnTo>
                  <a:lnTo>
                    <a:pt x="460629" y="379730"/>
                  </a:lnTo>
                  <a:lnTo>
                    <a:pt x="485978" y="379730"/>
                  </a:lnTo>
                  <a:lnTo>
                    <a:pt x="485978" y="378460"/>
                  </a:lnTo>
                  <a:lnTo>
                    <a:pt x="522097" y="378460"/>
                  </a:lnTo>
                  <a:lnTo>
                    <a:pt x="522097" y="377190"/>
                  </a:lnTo>
                  <a:lnTo>
                    <a:pt x="533273" y="377190"/>
                  </a:lnTo>
                  <a:lnTo>
                    <a:pt x="533273" y="234950"/>
                  </a:lnTo>
                  <a:lnTo>
                    <a:pt x="533273" y="233680"/>
                  </a:lnTo>
                  <a:close/>
                </a:path>
                <a:path w="633729" h="379730">
                  <a:moveTo>
                    <a:pt x="633476" y="6350"/>
                  </a:moveTo>
                  <a:lnTo>
                    <a:pt x="595757" y="6350"/>
                  </a:lnTo>
                  <a:lnTo>
                    <a:pt x="595757" y="8890"/>
                  </a:lnTo>
                  <a:lnTo>
                    <a:pt x="595757" y="9271"/>
                  </a:lnTo>
                  <a:lnTo>
                    <a:pt x="591820" y="8890"/>
                  </a:lnTo>
                  <a:lnTo>
                    <a:pt x="595757" y="8890"/>
                  </a:lnTo>
                  <a:lnTo>
                    <a:pt x="595757" y="6350"/>
                  </a:lnTo>
                  <a:lnTo>
                    <a:pt x="558393" y="6350"/>
                  </a:lnTo>
                  <a:lnTo>
                    <a:pt x="558393" y="7620"/>
                  </a:lnTo>
                  <a:lnTo>
                    <a:pt x="545769" y="7620"/>
                  </a:lnTo>
                  <a:lnTo>
                    <a:pt x="539000" y="7124"/>
                  </a:lnTo>
                  <a:lnTo>
                    <a:pt x="539000" y="8267"/>
                  </a:lnTo>
                  <a:lnTo>
                    <a:pt x="539000" y="8890"/>
                  </a:lnTo>
                  <a:lnTo>
                    <a:pt x="532765" y="8890"/>
                  </a:lnTo>
                  <a:lnTo>
                    <a:pt x="539000" y="8267"/>
                  </a:lnTo>
                  <a:lnTo>
                    <a:pt x="539000" y="7124"/>
                  </a:lnTo>
                  <a:lnTo>
                    <a:pt x="538861" y="7112"/>
                  </a:lnTo>
                  <a:lnTo>
                    <a:pt x="525526" y="5715"/>
                  </a:lnTo>
                  <a:lnTo>
                    <a:pt x="519811" y="4864"/>
                  </a:lnTo>
                  <a:lnTo>
                    <a:pt x="519811" y="8890"/>
                  </a:lnTo>
                  <a:lnTo>
                    <a:pt x="511429" y="8940"/>
                  </a:lnTo>
                  <a:lnTo>
                    <a:pt x="519811" y="8890"/>
                  </a:lnTo>
                  <a:lnTo>
                    <a:pt x="519811" y="4864"/>
                  </a:lnTo>
                  <a:lnTo>
                    <a:pt x="508635" y="3175"/>
                  </a:lnTo>
                  <a:lnTo>
                    <a:pt x="501396" y="2794"/>
                  </a:lnTo>
                  <a:lnTo>
                    <a:pt x="501396" y="4572"/>
                  </a:lnTo>
                  <a:lnTo>
                    <a:pt x="501396" y="5080"/>
                  </a:lnTo>
                  <a:lnTo>
                    <a:pt x="501396" y="147320"/>
                  </a:lnTo>
                  <a:lnTo>
                    <a:pt x="501396" y="147701"/>
                  </a:lnTo>
                  <a:lnTo>
                    <a:pt x="498767" y="147967"/>
                  </a:lnTo>
                  <a:lnTo>
                    <a:pt x="498767" y="147320"/>
                  </a:lnTo>
                  <a:lnTo>
                    <a:pt x="501396" y="147320"/>
                  </a:lnTo>
                  <a:lnTo>
                    <a:pt x="501396" y="5080"/>
                  </a:lnTo>
                  <a:lnTo>
                    <a:pt x="489800" y="5080"/>
                  </a:lnTo>
                  <a:lnTo>
                    <a:pt x="489800" y="148590"/>
                  </a:lnTo>
                  <a:lnTo>
                    <a:pt x="487832" y="149237"/>
                  </a:lnTo>
                  <a:lnTo>
                    <a:pt x="487832" y="148590"/>
                  </a:lnTo>
                  <a:lnTo>
                    <a:pt x="489800" y="148590"/>
                  </a:lnTo>
                  <a:lnTo>
                    <a:pt x="489800" y="5080"/>
                  </a:lnTo>
                  <a:lnTo>
                    <a:pt x="480949" y="5080"/>
                  </a:lnTo>
                  <a:lnTo>
                    <a:pt x="480949" y="149860"/>
                  </a:lnTo>
                  <a:lnTo>
                    <a:pt x="476631" y="150495"/>
                  </a:lnTo>
                  <a:lnTo>
                    <a:pt x="476631" y="149860"/>
                  </a:lnTo>
                  <a:lnTo>
                    <a:pt x="480949" y="149860"/>
                  </a:lnTo>
                  <a:lnTo>
                    <a:pt x="480949" y="5080"/>
                  </a:lnTo>
                  <a:lnTo>
                    <a:pt x="467106" y="5080"/>
                  </a:lnTo>
                  <a:lnTo>
                    <a:pt x="467106" y="5715"/>
                  </a:lnTo>
                  <a:lnTo>
                    <a:pt x="463804" y="4572"/>
                  </a:lnTo>
                  <a:lnTo>
                    <a:pt x="501396" y="4572"/>
                  </a:lnTo>
                  <a:lnTo>
                    <a:pt x="501396" y="2794"/>
                  </a:lnTo>
                  <a:lnTo>
                    <a:pt x="452501" y="2794"/>
                  </a:lnTo>
                  <a:lnTo>
                    <a:pt x="458089" y="4572"/>
                  </a:lnTo>
                  <a:lnTo>
                    <a:pt x="451231" y="2413"/>
                  </a:lnTo>
                  <a:lnTo>
                    <a:pt x="446151" y="2032"/>
                  </a:lnTo>
                  <a:lnTo>
                    <a:pt x="439420" y="254"/>
                  </a:lnTo>
                  <a:lnTo>
                    <a:pt x="429260" y="254"/>
                  </a:lnTo>
                  <a:lnTo>
                    <a:pt x="429260" y="145669"/>
                  </a:lnTo>
                  <a:lnTo>
                    <a:pt x="425704" y="145923"/>
                  </a:lnTo>
                  <a:lnTo>
                    <a:pt x="417068" y="146177"/>
                  </a:lnTo>
                  <a:lnTo>
                    <a:pt x="429260" y="145669"/>
                  </a:lnTo>
                  <a:lnTo>
                    <a:pt x="429260" y="254"/>
                  </a:lnTo>
                  <a:lnTo>
                    <a:pt x="414909" y="254"/>
                  </a:lnTo>
                  <a:lnTo>
                    <a:pt x="414909" y="4572"/>
                  </a:lnTo>
                  <a:lnTo>
                    <a:pt x="408813" y="4953"/>
                  </a:lnTo>
                  <a:lnTo>
                    <a:pt x="404495" y="5715"/>
                  </a:lnTo>
                  <a:lnTo>
                    <a:pt x="395097" y="5715"/>
                  </a:lnTo>
                  <a:lnTo>
                    <a:pt x="395097" y="5080"/>
                  </a:lnTo>
                  <a:lnTo>
                    <a:pt x="391795" y="5080"/>
                  </a:lnTo>
                  <a:lnTo>
                    <a:pt x="391795" y="4572"/>
                  </a:lnTo>
                  <a:lnTo>
                    <a:pt x="414909" y="4572"/>
                  </a:lnTo>
                  <a:lnTo>
                    <a:pt x="414909" y="254"/>
                  </a:lnTo>
                  <a:lnTo>
                    <a:pt x="367411" y="254"/>
                  </a:lnTo>
                  <a:lnTo>
                    <a:pt x="367411" y="0"/>
                  </a:lnTo>
                  <a:lnTo>
                    <a:pt x="358267" y="0"/>
                  </a:lnTo>
                  <a:lnTo>
                    <a:pt x="358267" y="1270"/>
                  </a:lnTo>
                  <a:lnTo>
                    <a:pt x="293433" y="1270"/>
                  </a:lnTo>
                  <a:lnTo>
                    <a:pt x="293433" y="2540"/>
                  </a:lnTo>
                  <a:lnTo>
                    <a:pt x="268732" y="2540"/>
                  </a:lnTo>
                  <a:lnTo>
                    <a:pt x="268732" y="3810"/>
                  </a:lnTo>
                  <a:lnTo>
                    <a:pt x="215557" y="3810"/>
                  </a:lnTo>
                  <a:lnTo>
                    <a:pt x="215557" y="5080"/>
                  </a:lnTo>
                  <a:lnTo>
                    <a:pt x="131445" y="5080"/>
                  </a:lnTo>
                  <a:lnTo>
                    <a:pt x="131445" y="5334"/>
                  </a:lnTo>
                  <a:lnTo>
                    <a:pt x="122047" y="4953"/>
                  </a:lnTo>
                  <a:lnTo>
                    <a:pt x="113792" y="5003"/>
                  </a:lnTo>
                  <a:lnTo>
                    <a:pt x="109499" y="4953"/>
                  </a:lnTo>
                  <a:lnTo>
                    <a:pt x="109499" y="3810"/>
                  </a:lnTo>
                  <a:lnTo>
                    <a:pt x="83096" y="3810"/>
                  </a:lnTo>
                  <a:lnTo>
                    <a:pt x="83096" y="2540"/>
                  </a:lnTo>
                  <a:lnTo>
                    <a:pt x="0" y="2540"/>
                  </a:lnTo>
                  <a:lnTo>
                    <a:pt x="0" y="3810"/>
                  </a:lnTo>
                  <a:lnTo>
                    <a:pt x="0" y="5080"/>
                  </a:lnTo>
                  <a:lnTo>
                    <a:pt x="0" y="147320"/>
                  </a:lnTo>
                  <a:lnTo>
                    <a:pt x="10388" y="147320"/>
                  </a:lnTo>
                  <a:lnTo>
                    <a:pt x="10388" y="148590"/>
                  </a:lnTo>
                  <a:lnTo>
                    <a:pt x="36410" y="148590"/>
                  </a:lnTo>
                  <a:lnTo>
                    <a:pt x="36410" y="149860"/>
                  </a:lnTo>
                  <a:lnTo>
                    <a:pt x="41783" y="149860"/>
                  </a:lnTo>
                  <a:lnTo>
                    <a:pt x="50038" y="149860"/>
                  </a:lnTo>
                  <a:lnTo>
                    <a:pt x="59436" y="150241"/>
                  </a:lnTo>
                  <a:lnTo>
                    <a:pt x="131445" y="150241"/>
                  </a:lnTo>
                  <a:lnTo>
                    <a:pt x="131445" y="149860"/>
                  </a:lnTo>
                  <a:lnTo>
                    <a:pt x="293446" y="149860"/>
                  </a:lnTo>
                  <a:lnTo>
                    <a:pt x="293446" y="148590"/>
                  </a:lnTo>
                  <a:lnTo>
                    <a:pt x="341757" y="148590"/>
                  </a:lnTo>
                  <a:lnTo>
                    <a:pt x="341757" y="147320"/>
                  </a:lnTo>
                  <a:lnTo>
                    <a:pt x="366496" y="147320"/>
                  </a:lnTo>
                  <a:lnTo>
                    <a:pt x="366496" y="146050"/>
                  </a:lnTo>
                  <a:lnTo>
                    <a:pt x="368376" y="146050"/>
                  </a:lnTo>
                  <a:lnTo>
                    <a:pt x="368376" y="145427"/>
                  </a:lnTo>
                  <a:lnTo>
                    <a:pt x="374142" y="146939"/>
                  </a:lnTo>
                  <a:lnTo>
                    <a:pt x="379222" y="147320"/>
                  </a:lnTo>
                  <a:lnTo>
                    <a:pt x="386080" y="149479"/>
                  </a:lnTo>
                  <a:lnTo>
                    <a:pt x="391795" y="149479"/>
                  </a:lnTo>
                  <a:lnTo>
                    <a:pt x="391795" y="149860"/>
                  </a:lnTo>
                  <a:lnTo>
                    <a:pt x="395097" y="149860"/>
                  </a:lnTo>
                  <a:lnTo>
                    <a:pt x="395097" y="150495"/>
                  </a:lnTo>
                  <a:lnTo>
                    <a:pt x="453390" y="150495"/>
                  </a:lnTo>
                  <a:lnTo>
                    <a:pt x="466725" y="152019"/>
                  </a:lnTo>
                  <a:lnTo>
                    <a:pt x="481965" y="153035"/>
                  </a:lnTo>
                  <a:lnTo>
                    <a:pt x="511429" y="153797"/>
                  </a:lnTo>
                  <a:lnTo>
                    <a:pt x="519811" y="153797"/>
                  </a:lnTo>
                  <a:lnTo>
                    <a:pt x="523748" y="154178"/>
                  </a:lnTo>
                  <a:lnTo>
                    <a:pt x="523748" y="153670"/>
                  </a:lnTo>
                  <a:lnTo>
                    <a:pt x="583438" y="153670"/>
                  </a:lnTo>
                  <a:lnTo>
                    <a:pt x="591820" y="153670"/>
                  </a:lnTo>
                  <a:lnTo>
                    <a:pt x="591820" y="153797"/>
                  </a:lnTo>
                  <a:lnTo>
                    <a:pt x="595757" y="153797"/>
                  </a:lnTo>
                  <a:lnTo>
                    <a:pt x="595757" y="153670"/>
                  </a:lnTo>
                  <a:lnTo>
                    <a:pt x="612267" y="153670"/>
                  </a:lnTo>
                  <a:lnTo>
                    <a:pt x="612267" y="152400"/>
                  </a:lnTo>
                  <a:lnTo>
                    <a:pt x="630885" y="152400"/>
                  </a:lnTo>
                  <a:lnTo>
                    <a:pt x="630885" y="151130"/>
                  </a:lnTo>
                  <a:lnTo>
                    <a:pt x="633476" y="151130"/>
                  </a:lnTo>
                  <a:lnTo>
                    <a:pt x="633476" y="8890"/>
                  </a:lnTo>
                  <a:lnTo>
                    <a:pt x="633476" y="7620"/>
                  </a:lnTo>
                  <a:lnTo>
                    <a:pt x="633476" y="6350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254496" y="1696199"/>
              <a:ext cx="463550" cy="146050"/>
            </a:xfrm>
            <a:custGeom>
              <a:avLst/>
              <a:gdLst/>
              <a:ahLst/>
              <a:cxnLst/>
              <a:rect l="l" t="t" r="r" b="b"/>
              <a:pathLst>
                <a:path w="463550" h="146050">
                  <a:moveTo>
                    <a:pt x="68084" y="0"/>
                  </a:moveTo>
                  <a:lnTo>
                    <a:pt x="0" y="0"/>
                  </a:lnTo>
                  <a:lnTo>
                    <a:pt x="0" y="143776"/>
                  </a:lnTo>
                  <a:lnTo>
                    <a:pt x="68084" y="143776"/>
                  </a:lnTo>
                  <a:lnTo>
                    <a:pt x="68084" y="0"/>
                  </a:lnTo>
                  <a:close/>
                </a:path>
                <a:path w="463550" h="146050">
                  <a:moveTo>
                    <a:pt x="198780" y="1790"/>
                  </a:moveTo>
                  <a:lnTo>
                    <a:pt x="197040" y="1790"/>
                  </a:lnTo>
                  <a:lnTo>
                    <a:pt x="197040" y="520"/>
                  </a:lnTo>
                  <a:lnTo>
                    <a:pt x="140081" y="520"/>
                  </a:lnTo>
                  <a:lnTo>
                    <a:pt x="140081" y="1790"/>
                  </a:lnTo>
                  <a:lnTo>
                    <a:pt x="140081" y="3060"/>
                  </a:lnTo>
                  <a:lnTo>
                    <a:pt x="140081" y="144030"/>
                  </a:lnTo>
                  <a:lnTo>
                    <a:pt x="170688" y="144030"/>
                  </a:lnTo>
                  <a:lnTo>
                    <a:pt x="170688" y="3060"/>
                  </a:lnTo>
                  <a:lnTo>
                    <a:pt x="198780" y="3060"/>
                  </a:lnTo>
                  <a:lnTo>
                    <a:pt x="198780" y="1790"/>
                  </a:lnTo>
                  <a:close/>
                </a:path>
                <a:path w="463550" h="146050">
                  <a:moveTo>
                    <a:pt x="328168" y="520"/>
                  </a:moveTo>
                  <a:lnTo>
                    <a:pt x="256032" y="520"/>
                  </a:lnTo>
                  <a:lnTo>
                    <a:pt x="256032" y="1790"/>
                  </a:lnTo>
                  <a:lnTo>
                    <a:pt x="256032" y="145300"/>
                  </a:lnTo>
                  <a:lnTo>
                    <a:pt x="266827" y="145300"/>
                  </a:lnTo>
                  <a:lnTo>
                    <a:pt x="266827" y="145681"/>
                  </a:lnTo>
                  <a:lnTo>
                    <a:pt x="280162" y="145681"/>
                  </a:lnTo>
                  <a:lnTo>
                    <a:pt x="280162" y="1790"/>
                  </a:lnTo>
                  <a:lnTo>
                    <a:pt x="328168" y="1790"/>
                  </a:lnTo>
                  <a:lnTo>
                    <a:pt x="328168" y="520"/>
                  </a:lnTo>
                  <a:close/>
                </a:path>
                <a:path w="463550" h="146050">
                  <a:moveTo>
                    <a:pt x="463169" y="10045"/>
                  </a:moveTo>
                  <a:lnTo>
                    <a:pt x="454787" y="9664"/>
                  </a:lnTo>
                  <a:lnTo>
                    <a:pt x="445135" y="8902"/>
                  </a:lnTo>
                  <a:lnTo>
                    <a:pt x="431038" y="7124"/>
                  </a:lnTo>
                  <a:lnTo>
                    <a:pt x="399796" y="4330"/>
                  </a:lnTo>
                  <a:lnTo>
                    <a:pt x="382524" y="3187"/>
                  </a:lnTo>
                  <a:lnTo>
                    <a:pt x="352171" y="1790"/>
                  </a:lnTo>
                  <a:lnTo>
                    <a:pt x="338950" y="1778"/>
                  </a:lnTo>
                  <a:lnTo>
                    <a:pt x="338950" y="145681"/>
                  </a:lnTo>
                  <a:lnTo>
                    <a:pt x="352171" y="145681"/>
                  </a:lnTo>
                  <a:lnTo>
                    <a:pt x="391160" y="145681"/>
                  </a:lnTo>
                  <a:lnTo>
                    <a:pt x="391160" y="10045"/>
                  </a:lnTo>
                  <a:lnTo>
                    <a:pt x="463169" y="10045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772400" y="1528571"/>
              <a:ext cx="749935" cy="322580"/>
            </a:xfrm>
            <a:custGeom>
              <a:avLst/>
              <a:gdLst/>
              <a:ahLst/>
              <a:cxnLst/>
              <a:rect l="l" t="t" r="r" b="b"/>
              <a:pathLst>
                <a:path w="749934" h="322580">
                  <a:moveTo>
                    <a:pt x="625348" y="177165"/>
                  </a:moveTo>
                  <a:lnTo>
                    <a:pt x="621411" y="177165"/>
                  </a:lnTo>
                  <a:lnTo>
                    <a:pt x="616331" y="176149"/>
                  </a:lnTo>
                  <a:lnTo>
                    <a:pt x="607314" y="176149"/>
                  </a:lnTo>
                  <a:lnTo>
                    <a:pt x="599440" y="174625"/>
                  </a:lnTo>
                  <a:lnTo>
                    <a:pt x="591820" y="174625"/>
                  </a:lnTo>
                  <a:lnTo>
                    <a:pt x="585343" y="174244"/>
                  </a:lnTo>
                  <a:lnTo>
                    <a:pt x="476631" y="174244"/>
                  </a:lnTo>
                  <a:lnTo>
                    <a:pt x="411734" y="175768"/>
                  </a:lnTo>
                  <a:lnTo>
                    <a:pt x="397637" y="175768"/>
                  </a:lnTo>
                  <a:lnTo>
                    <a:pt x="382143" y="176784"/>
                  </a:lnTo>
                  <a:lnTo>
                    <a:pt x="366014" y="176784"/>
                  </a:lnTo>
                  <a:lnTo>
                    <a:pt x="342900" y="177927"/>
                  </a:lnTo>
                  <a:lnTo>
                    <a:pt x="317119" y="178308"/>
                  </a:lnTo>
                  <a:lnTo>
                    <a:pt x="243840" y="177165"/>
                  </a:lnTo>
                  <a:lnTo>
                    <a:pt x="185166" y="175768"/>
                  </a:lnTo>
                  <a:lnTo>
                    <a:pt x="158877" y="174625"/>
                  </a:lnTo>
                  <a:lnTo>
                    <a:pt x="98679" y="173228"/>
                  </a:lnTo>
                  <a:lnTo>
                    <a:pt x="72009" y="172085"/>
                  </a:lnTo>
                  <a:lnTo>
                    <a:pt x="0" y="172085"/>
                  </a:lnTo>
                  <a:lnTo>
                    <a:pt x="0" y="316103"/>
                  </a:lnTo>
                  <a:lnTo>
                    <a:pt x="26670" y="317246"/>
                  </a:lnTo>
                  <a:lnTo>
                    <a:pt x="62230" y="317881"/>
                  </a:lnTo>
                  <a:lnTo>
                    <a:pt x="86741" y="318643"/>
                  </a:lnTo>
                  <a:lnTo>
                    <a:pt x="113157" y="319786"/>
                  </a:lnTo>
                  <a:lnTo>
                    <a:pt x="171831" y="321183"/>
                  </a:lnTo>
                  <a:lnTo>
                    <a:pt x="275463" y="322580"/>
                  </a:lnTo>
                  <a:lnTo>
                    <a:pt x="347599" y="322580"/>
                  </a:lnTo>
                  <a:lnTo>
                    <a:pt x="414909" y="321945"/>
                  </a:lnTo>
                  <a:lnTo>
                    <a:pt x="438023" y="320802"/>
                  </a:lnTo>
                  <a:lnTo>
                    <a:pt x="454152" y="320802"/>
                  </a:lnTo>
                  <a:lnTo>
                    <a:pt x="469646" y="319786"/>
                  </a:lnTo>
                  <a:lnTo>
                    <a:pt x="483870" y="319786"/>
                  </a:lnTo>
                  <a:lnTo>
                    <a:pt x="527939" y="318770"/>
                  </a:lnTo>
                  <a:lnTo>
                    <a:pt x="535305" y="320040"/>
                  </a:lnTo>
                  <a:lnTo>
                    <a:pt x="544322" y="320040"/>
                  </a:lnTo>
                  <a:lnTo>
                    <a:pt x="549402" y="321183"/>
                  </a:lnTo>
                  <a:lnTo>
                    <a:pt x="625348" y="321183"/>
                  </a:lnTo>
                  <a:lnTo>
                    <a:pt x="625348" y="177165"/>
                  </a:lnTo>
                  <a:close/>
                </a:path>
                <a:path w="749934" h="322580">
                  <a:moveTo>
                    <a:pt x="749554" y="16891"/>
                  </a:moveTo>
                  <a:lnTo>
                    <a:pt x="743331" y="16891"/>
                  </a:lnTo>
                  <a:lnTo>
                    <a:pt x="730377" y="15494"/>
                  </a:lnTo>
                  <a:lnTo>
                    <a:pt x="710946" y="14097"/>
                  </a:lnTo>
                  <a:lnTo>
                    <a:pt x="686562" y="11176"/>
                  </a:lnTo>
                  <a:lnTo>
                    <a:pt x="663448" y="9017"/>
                  </a:lnTo>
                  <a:lnTo>
                    <a:pt x="641731" y="6477"/>
                  </a:lnTo>
                  <a:lnTo>
                    <a:pt x="611505" y="3302"/>
                  </a:lnTo>
                  <a:lnTo>
                    <a:pt x="602107" y="2921"/>
                  </a:lnTo>
                  <a:lnTo>
                    <a:pt x="563626" y="2921"/>
                  </a:lnTo>
                  <a:lnTo>
                    <a:pt x="543052" y="2159"/>
                  </a:lnTo>
                  <a:lnTo>
                    <a:pt x="530860" y="1397"/>
                  </a:lnTo>
                  <a:lnTo>
                    <a:pt x="521081" y="1397"/>
                  </a:lnTo>
                  <a:lnTo>
                    <a:pt x="513207" y="1143"/>
                  </a:lnTo>
                  <a:lnTo>
                    <a:pt x="502031" y="1143"/>
                  </a:lnTo>
                  <a:lnTo>
                    <a:pt x="496697" y="381"/>
                  </a:lnTo>
                  <a:lnTo>
                    <a:pt x="487680" y="381"/>
                  </a:lnTo>
                  <a:lnTo>
                    <a:pt x="477901" y="0"/>
                  </a:lnTo>
                  <a:lnTo>
                    <a:pt x="348615" y="0"/>
                  </a:lnTo>
                  <a:lnTo>
                    <a:pt x="334899" y="381"/>
                  </a:lnTo>
                  <a:lnTo>
                    <a:pt x="298577" y="1778"/>
                  </a:lnTo>
                  <a:lnTo>
                    <a:pt x="279273" y="2159"/>
                  </a:lnTo>
                  <a:lnTo>
                    <a:pt x="244094" y="2159"/>
                  </a:lnTo>
                  <a:lnTo>
                    <a:pt x="192913" y="3302"/>
                  </a:lnTo>
                  <a:lnTo>
                    <a:pt x="141478" y="3556"/>
                  </a:lnTo>
                  <a:lnTo>
                    <a:pt x="109728" y="4318"/>
                  </a:lnTo>
                  <a:lnTo>
                    <a:pt x="46990" y="7620"/>
                  </a:lnTo>
                  <a:lnTo>
                    <a:pt x="14605" y="10160"/>
                  </a:lnTo>
                  <a:lnTo>
                    <a:pt x="14605" y="154051"/>
                  </a:lnTo>
                  <a:lnTo>
                    <a:pt x="86614" y="154051"/>
                  </a:lnTo>
                  <a:lnTo>
                    <a:pt x="119126" y="151638"/>
                  </a:lnTo>
                  <a:lnTo>
                    <a:pt x="151892" y="149733"/>
                  </a:lnTo>
                  <a:lnTo>
                    <a:pt x="181737" y="148336"/>
                  </a:lnTo>
                  <a:lnTo>
                    <a:pt x="213487" y="147574"/>
                  </a:lnTo>
                  <a:lnTo>
                    <a:pt x="264922" y="147320"/>
                  </a:lnTo>
                  <a:lnTo>
                    <a:pt x="316103" y="146177"/>
                  </a:lnTo>
                  <a:lnTo>
                    <a:pt x="351409" y="146177"/>
                  </a:lnTo>
                  <a:lnTo>
                    <a:pt x="390017" y="145161"/>
                  </a:lnTo>
                  <a:lnTo>
                    <a:pt x="411988" y="144145"/>
                  </a:lnTo>
                  <a:lnTo>
                    <a:pt x="415544" y="144399"/>
                  </a:lnTo>
                  <a:lnTo>
                    <a:pt x="424561" y="144399"/>
                  </a:lnTo>
                  <a:lnTo>
                    <a:pt x="429895" y="145161"/>
                  </a:lnTo>
                  <a:lnTo>
                    <a:pt x="441071" y="145161"/>
                  </a:lnTo>
                  <a:lnTo>
                    <a:pt x="448945" y="145415"/>
                  </a:lnTo>
                  <a:lnTo>
                    <a:pt x="458724" y="145415"/>
                  </a:lnTo>
                  <a:lnTo>
                    <a:pt x="471043" y="146177"/>
                  </a:lnTo>
                  <a:lnTo>
                    <a:pt x="491617" y="146939"/>
                  </a:lnTo>
                  <a:lnTo>
                    <a:pt x="530098" y="146939"/>
                  </a:lnTo>
                  <a:lnTo>
                    <a:pt x="539496" y="147320"/>
                  </a:lnTo>
                  <a:lnTo>
                    <a:pt x="569722" y="150495"/>
                  </a:lnTo>
                  <a:lnTo>
                    <a:pt x="591312" y="153035"/>
                  </a:lnTo>
                  <a:lnTo>
                    <a:pt x="614426" y="155194"/>
                  </a:lnTo>
                  <a:lnTo>
                    <a:pt x="638810" y="158115"/>
                  </a:lnTo>
                  <a:lnTo>
                    <a:pt x="658368" y="159512"/>
                  </a:lnTo>
                  <a:lnTo>
                    <a:pt x="671322" y="160909"/>
                  </a:lnTo>
                  <a:lnTo>
                    <a:pt x="749554" y="160909"/>
                  </a:lnTo>
                  <a:lnTo>
                    <a:pt x="749554" y="16891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552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89888" y="1828800"/>
            <a:ext cx="5009388" cy="44196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782181" y="1806651"/>
            <a:ext cx="3234055" cy="4489819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 marR="125095" algn="just">
              <a:lnSpc>
                <a:spcPct val="80000"/>
              </a:lnSpc>
              <a:spcBef>
                <a:spcPts val="625"/>
              </a:spcBef>
            </a:pPr>
            <a:r>
              <a:rPr sz="2200" spc="-5" dirty="0">
                <a:cs typeface="Arial MT"/>
              </a:rPr>
              <a:t>This axial slice through a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lumbar vertebra shows a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herniated</a:t>
            </a:r>
            <a:r>
              <a:rPr sz="2200" spc="-100" dirty="0">
                <a:cs typeface="Arial MT"/>
              </a:rPr>
              <a:t> </a:t>
            </a:r>
            <a:r>
              <a:rPr sz="2200" spc="-10" dirty="0">
                <a:cs typeface="Arial MT"/>
              </a:rPr>
              <a:t>disc.</a:t>
            </a:r>
            <a:endParaRPr sz="22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850" dirty="0">
              <a:cs typeface="Arial MT"/>
            </a:endParaRPr>
          </a:p>
          <a:p>
            <a:pPr marL="12700" marR="363220">
              <a:lnSpc>
                <a:spcPct val="80000"/>
              </a:lnSpc>
              <a:spcBef>
                <a:spcPts val="5"/>
              </a:spcBef>
            </a:pPr>
            <a:r>
              <a:rPr sz="2200" spc="-5" dirty="0">
                <a:cs typeface="Arial MT"/>
              </a:rPr>
              <a:t>The disc is </a:t>
            </a:r>
            <a:r>
              <a:rPr sz="2200" spc="-15" dirty="0">
                <a:cs typeface="Arial MT"/>
              </a:rPr>
              <a:t>protruding 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posteriorly</a:t>
            </a:r>
            <a:r>
              <a:rPr sz="2200" spc="-8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and</a:t>
            </a:r>
            <a:r>
              <a:rPr sz="2200" spc="-65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causing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pressure on the </a:t>
            </a:r>
            <a:r>
              <a:rPr sz="2200" spc="-15" dirty="0">
                <a:cs typeface="Arial MT"/>
              </a:rPr>
              <a:t>spinal </a:t>
            </a:r>
            <a:r>
              <a:rPr sz="2200" spc="-10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cord.</a:t>
            </a:r>
            <a:endParaRPr sz="22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850" dirty="0">
              <a:cs typeface="Arial MT"/>
            </a:endParaRPr>
          </a:p>
          <a:p>
            <a:pPr marL="12700" marR="5080">
              <a:lnSpc>
                <a:spcPct val="80000"/>
              </a:lnSpc>
            </a:pPr>
            <a:r>
              <a:rPr sz="2200" spc="-5" dirty="0">
                <a:cs typeface="Arial MT"/>
              </a:rPr>
              <a:t>The</a:t>
            </a:r>
            <a:r>
              <a:rPr sz="2200" spc="-5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pressure</a:t>
            </a:r>
            <a:r>
              <a:rPr sz="2200" spc="-65" dirty="0">
                <a:cs typeface="Arial MT"/>
              </a:rPr>
              <a:t> </a:t>
            </a:r>
            <a:r>
              <a:rPr sz="2200" dirty="0">
                <a:cs typeface="Arial MT"/>
              </a:rPr>
              <a:t>caused</a:t>
            </a:r>
            <a:r>
              <a:rPr sz="2200" spc="-7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by</a:t>
            </a:r>
            <a:r>
              <a:rPr sz="2200" spc="-6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a </a:t>
            </a:r>
            <a:r>
              <a:rPr sz="2200" spc="-59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herniated disc often </a:t>
            </a:r>
            <a:r>
              <a:rPr sz="2200" spc="-20" dirty="0">
                <a:cs typeface="Arial MT"/>
              </a:rPr>
              <a:t>also </a:t>
            </a:r>
            <a:r>
              <a:rPr sz="2200" spc="-1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compresses </a:t>
            </a:r>
            <a:r>
              <a:rPr sz="2200" spc="-15" dirty="0">
                <a:cs typeface="Arial MT"/>
              </a:rPr>
              <a:t>nerves 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running</a:t>
            </a:r>
            <a:r>
              <a:rPr sz="2200" spc="-5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through</a:t>
            </a:r>
            <a:r>
              <a:rPr sz="2200" spc="-4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the</a:t>
            </a:r>
            <a:r>
              <a:rPr sz="2200" spc="-60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spinal </a:t>
            </a:r>
            <a:r>
              <a:rPr sz="2200" spc="-59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canal, causing the </a:t>
            </a:r>
            <a:r>
              <a:rPr sz="2200" spc="-15" dirty="0">
                <a:cs typeface="Arial MT"/>
              </a:rPr>
              <a:t>patient </a:t>
            </a:r>
            <a:r>
              <a:rPr sz="2200" spc="-60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back</a:t>
            </a:r>
            <a:r>
              <a:rPr sz="2200" spc="-4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and</a:t>
            </a:r>
            <a:r>
              <a:rPr sz="2200" spc="-3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leg</a:t>
            </a:r>
            <a:r>
              <a:rPr sz="2200" spc="-50" dirty="0">
                <a:cs typeface="Arial MT"/>
              </a:rPr>
              <a:t> </a:t>
            </a:r>
            <a:r>
              <a:rPr sz="2200" spc="-25" dirty="0">
                <a:cs typeface="Arial MT"/>
              </a:rPr>
              <a:t>pain.</a:t>
            </a:r>
            <a:endParaRPr sz="2200" dirty="0"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8663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666480" cy="30048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ts val="3195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Sacrum</a:t>
            </a:r>
            <a:r>
              <a:rPr sz="2800" u="heavy" spc="-6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&amp;</a:t>
            </a:r>
            <a:r>
              <a:rPr sz="2800" u="heavy" spc="-7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Coccyx</a:t>
            </a:r>
            <a:endParaRPr sz="2800" dirty="0">
              <a:cs typeface="Arial MT"/>
            </a:endParaRPr>
          </a:p>
          <a:p>
            <a:pPr marL="367665" indent="-343535">
              <a:lnSpc>
                <a:spcPts val="3055"/>
              </a:lnSpc>
              <a:buChar char="•"/>
              <a:tabLst>
                <a:tab pos="367665" algn="l"/>
                <a:tab pos="368300" algn="l"/>
              </a:tabLst>
            </a:pPr>
            <a:r>
              <a:rPr sz="2800" spc="-15" dirty="0">
                <a:cs typeface="Arial MT"/>
              </a:rPr>
              <a:t>Sacrum</a:t>
            </a:r>
            <a:endParaRPr sz="2800" dirty="0">
              <a:cs typeface="Arial MT"/>
            </a:endParaRPr>
          </a:p>
          <a:p>
            <a:pPr marL="710565" lvl="1" indent="-343535">
              <a:lnSpc>
                <a:spcPts val="2745"/>
              </a:lnSpc>
              <a:buChar char="◦"/>
              <a:tabLst>
                <a:tab pos="710565" algn="l"/>
                <a:tab pos="711200" algn="l"/>
              </a:tabLst>
            </a:pPr>
            <a:r>
              <a:rPr sz="2400" dirty="0">
                <a:cs typeface="Arial MT"/>
              </a:rPr>
              <a:t>5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vertebrae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that</a:t>
            </a:r>
            <a:r>
              <a:rPr sz="2400" spc="-40" dirty="0">
                <a:cs typeface="Arial MT"/>
              </a:rPr>
              <a:t> </a:t>
            </a:r>
            <a:r>
              <a:rPr sz="2400" dirty="0">
                <a:cs typeface="Arial MT"/>
              </a:rPr>
              <a:t>fuse</a:t>
            </a:r>
            <a:r>
              <a:rPr sz="2400" spc="-3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together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ts val="2735"/>
              </a:lnSpc>
              <a:spcBef>
                <a:spcPts val="204"/>
              </a:spcBef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Fused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transverse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processes</a:t>
            </a:r>
            <a:r>
              <a:rPr sz="2400" spc="10" dirty="0">
                <a:cs typeface="Arial MT"/>
              </a:rPr>
              <a:t> </a:t>
            </a:r>
            <a:r>
              <a:rPr sz="2400" dirty="0">
                <a:cs typeface="Arial MT"/>
              </a:rPr>
              <a:t>form</a:t>
            </a:r>
            <a:r>
              <a:rPr sz="2400" spc="-4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ala</a:t>
            </a:r>
            <a:r>
              <a:rPr sz="2400" spc="10" dirty="0">
                <a:cs typeface="Arial MT"/>
              </a:rPr>
              <a:t> </a:t>
            </a:r>
            <a:r>
              <a:rPr sz="2400" dirty="0">
                <a:cs typeface="Arial MT"/>
              </a:rPr>
              <a:t>/</a:t>
            </a:r>
            <a:r>
              <a:rPr sz="2400" spc="-2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lateral</a:t>
            </a:r>
            <a:r>
              <a:rPr sz="2400" spc="-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masses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ts val="2735"/>
              </a:lnSpc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Articulate</a:t>
            </a:r>
            <a:r>
              <a:rPr sz="2400" spc="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with</a:t>
            </a:r>
            <a:r>
              <a:rPr sz="2400" spc="5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2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pelvis</a:t>
            </a:r>
            <a:r>
              <a:rPr sz="2400" spc="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at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3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sacroiliac</a:t>
            </a:r>
            <a:r>
              <a:rPr sz="2400" spc="6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joints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ct val="100000"/>
              </a:lnSpc>
              <a:spcBef>
                <a:spcPts val="220"/>
              </a:spcBef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Sacral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foramina,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within</a:t>
            </a:r>
            <a:r>
              <a:rPr sz="2400" spc="1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ala,</a:t>
            </a:r>
            <a:r>
              <a:rPr sz="2400" spc="-1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allow</a:t>
            </a:r>
            <a:r>
              <a:rPr sz="2400" spc="20" dirty="0">
                <a:cs typeface="Arial MT"/>
              </a:rPr>
              <a:t> </a:t>
            </a:r>
            <a:r>
              <a:rPr sz="2400" dirty="0">
                <a:cs typeface="Arial MT"/>
              </a:rPr>
              <a:t>for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passage</a:t>
            </a:r>
            <a:r>
              <a:rPr sz="2400" spc="1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of</a:t>
            </a:r>
            <a:r>
              <a:rPr sz="2400" spc="-6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nerves</a:t>
            </a:r>
            <a:endParaRPr sz="2400" dirty="0">
              <a:cs typeface="Arial MT"/>
            </a:endParaRPr>
          </a:p>
          <a:p>
            <a:pPr marL="710565" marR="5080" lvl="1" indent="-342900">
              <a:lnSpc>
                <a:spcPts val="2590"/>
              </a:lnSpc>
              <a:spcBef>
                <a:spcPts val="545"/>
              </a:spcBef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Sacral prominence is </a:t>
            </a:r>
            <a:r>
              <a:rPr sz="2400" dirty="0">
                <a:cs typeface="Arial MT"/>
              </a:rPr>
              <a:t>the </a:t>
            </a:r>
            <a:r>
              <a:rPr sz="2400" spc="-5" dirty="0">
                <a:cs typeface="Arial MT"/>
              </a:rPr>
              <a:t>bony landmark </a:t>
            </a:r>
            <a:r>
              <a:rPr sz="2400" spc="-20" dirty="0">
                <a:cs typeface="Arial MT"/>
              </a:rPr>
              <a:t>that </a:t>
            </a:r>
            <a:r>
              <a:rPr sz="2400" dirty="0">
                <a:cs typeface="Arial MT"/>
              </a:rPr>
              <a:t>separates the </a:t>
            </a:r>
            <a:r>
              <a:rPr sz="2400" spc="-65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abdominal</a:t>
            </a:r>
            <a:r>
              <a:rPr sz="2400" spc="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cavity</a:t>
            </a:r>
            <a:r>
              <a:rPr sz="2400" dirty="0">
                <a:cs typeface="Arial MT"/>
              </a:rPr>
              <a:t> from</a:t>
            </a:r>
            <a:r>
              <a:rPr sz="2400" spc="-4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15" dirty="0">
                <a:cs typeface="Arial MT"/>
              </a:rPr>
              <a:t> pelvis</a:t>
            </a:r>
            <a:r>
              <a:rPr sz="2400" spc="15" dirty="0">
                <a:cs typeface="Arial MT"/>
              </a:rPr>
              <a:t> </a:t>
            </a:r>
            <a:r>
              <a:rPr sz="2400" spc="-40" dirty="0">
                <a:cs typeface="Arial MT"/>
              </a:rPr>
              <a:t>cavity.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0187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211945" cy="2218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ts val="3195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Sacrum</a:t>
            </a:r>
            <a:r>
              <a:rPr sz="2800" u="heavy" spc="-6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&amp;</a:t>
            </a:r>
            <a:r>
              <a:rPr sz="2800" u="heavy" spc="-7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Coccyx</a:t>
            </a:r>
            <a:endParaRPr sz="2800" dirty="0">
              <a:cs typeface="Arial MT"/>
            </a:endParaRPr>
          </a:p>
          <a:p>
            <a:pPr marL="367665" indent="-343535">
              <a:lnSpc>
                <a:spcPts val="3055"/>
              </a:lnSpc>
              <a:buChar char="•"/>
              <a:tabLst>
                <a:tab pos="367665" algn="l"/>
                <a:tab pos="368300" algn="l"/>
              </a:tabLst>
            </a:pPr>
            <a:r>
              <a:rPr sz="2800" spc="-15" dirty="0">
                <a:cs typeface="Arial MT"/>
              </a:rPr>
              <a:t>Coccyx</a:t>
            </a:r>
            <a:endParaRPr sz="2800" dirty="0">
              <a:cs typeface="Arial MT"/>
            </a:endParaRPr>
          </a:p>
          <a:p>
            <a:pPr marL="710565" lvl="1" indent="-343535">
              <a:lnSpc>
                <a:spcPts val="2745"/>
              </a:lnSpc>
              <a:buChar char="◦"/>
              <a:tabLst>
                <a:tab pos="710565" algn="l"/>
                <a:tab pos="711200" algn="l"/>
              </a:tabLst>
            </a:pPr>
            <a:r>
              <a:rPr sz="2400" spc="-5" dirty="0">
                <a:cs typeface="Arial MT"/>
              </a:rPr>
              <a:t>Inferior</a:t>
            </a:r>
            <a:r>
              <a:rPr sz="2400" spc="-30" dirty="0">
                <a:cs typeface="Arial MT"/>
              </a:rPr>
              <a:t> </a:t>
            </a:r>
            <a:r>
              <a:rPr sz="2400" dirty="0">
                <a:cs typeface="Arial MT"/>
              </a:rPr>
              <a:t>to</a:t>
            </a:r>
            <a:r>
              <a:rPr sz="2400" spc="-4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15" dirty="0">
                <a:cs typeface="Arial MT"/>
              </a:rPr>
              <a:t> </a:t>
            </a:r>
            <a:r>
              <a:rPr sz="2400" dirty="0">
                <a:cs typeface="Arial MT"/>
              </a:rPr>
              <a:t>fifth</a:t>
            </a:r>
            <a:r>
              <a:rPr sz="2400" spc="-50" dirty="0">
                <a:cs typeface="Arial MT"/>
              </a:rPr>
              <a:t> </a:t>
            </a:r>
            <a:r>
              <a:rPr sz="2400" dirty="0">
                <a:cs typeface="Arial MT"/>
              </a:rPr>
              <a:t>sacral </a:t>
            </a:r>
            <a:r>
              <a:rPr sz="2400" spc="-15" dirty="0">
                <a:cs typeface="Arial MT"/>
              </a:rPr>
              <a:t>segment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ts val="2735"/>
              </a:lnSpc>
              <a:spcBef>
                <a:spcPts val="204"/>
              </a:spcBef>
              <a:buChar char="◦"/>
              <a:tabLst>
                <a:tab pos="710565" algn="l"/>
                <a:tab pos="711200" algn="l"/>
              </a:tabLst>
            </a:pPr>
            <a:r>
              <a:rPr sz="2400" spc="-20" dirty="0">
                <a:cs typeface="Arial MT"/>
              </a:rPr>
              <a:t>3-5 </a:t>
            </a:r>
            <a:r>
              <a:rPr sz="2400" spc="-5" dirty="0">
                <a:cs typeface="Arial MT"/>
              </a:rPr>
              <a:t>small,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fused,</a:t>
            </a:r>
            <a:r>
              <a:rPr sz="2400" spc="-3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bony </a:t>
            </a:r>
            <a:r>
              <a:rPr sz="2400" spc="-15" dirty="0">
                <a:cs typeface="Arial MT"/>
              </a:rPr>
              <a:t>segments</a:t>
            </a:r>
            <a:endParaRPr sz="2400" dirty="0">
              <a:cs typeface="Arial MT"/>
            </a:endParaRPr>
          </a:p>
          <a:p>
            <a:pPr marL="710565" lvl="1" indent="-343535">
              <a:lnSpc>
                <a:spcPts val="2595"/>
              </a:lnSpc>
              <a:buChar char="◦"/>
              <a:tabLst>
                <a:tab pos="710565" algn="l"/>
                <a:tab pos="711200" algn="l"/>
              </a:tabLst>
            </a:pPr>
            <a:r>
              <a:rPr sz="2400" dirty="0">
                <a:cs typeface="Arial MT"/>
              </a:rPr>
              <a:t>Projection</a:t>
            </a:r>
            <a:r>
              <a:rPr sz="2400" spc="-1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off</a:t>
            </a:r>
            <a:r>
              <a:rPr sz="2400" spc="-35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25" dirty="0">
                <a:cs typeface="Arial MT"/>
              </a:rPr>
              <a:t> </a:t>
            </a:r>
            <a:r>
              <a:rPr sz="2400" dirty="0">
                <a:cs typeface="Arial MT"/>
              </a:rPr>
              <a:t>first</a:t>
            </a:r>
            <a:r>
              <a:rPr sz="2400" spc="-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coccygeal</a:t>
            </a:r>
            <a:r>
              <a:rPr sz="2400" spc="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segment called</a:t>
            </a:r>
            <a:r>
              <a:rPr sz="2400" spc="40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the</a:t>
            </a:r>
            <a:r>
              <a:rPr sz="2400" spc="-60" dirty="0">
                <a:cs typeface="Arial MT"/>
              </a:rPr>
              <a:t> </a:t>
            </a:r>
            <a:r>
              <a:rPr sz="2400" dirty="0">
                <a:cs typeface="Arial MT"/>
              </a:rPr>
              <a:t>cornu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is an</a:t>
            </a:r>
            <a:endParaRPr sz="2400" dirty="0">
              <a:cs typeface="Arial MT"/>
            </a:endParaRPr>
          </a:p>
          <a:p>
            <a:pPr marL="710565">
              <a:lnSpc>
                <a:spcPts val="2735"/>
              </a:lnSpc>
            </a:pPr>
            <a:r>
              <a:rPr sz="2400" spc="-5" dirty="0">
                <a:cs typeface="Arial MT"/>
              </a:rPr>
              <a:t>attachment</a:t>
            </a:r>
            <a:r>
              <a:rPr sz="2400" spc="-4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point</a:t>
            </a:r>
            <a:r>
              <a:rPr sz="2400" dirty="0">
                <a:cs typeface="Arial MT"/>
              </a:rPr>
              <a:t> for</a:t>
            </a:r>
            <a:r>
              <a:rPr sz="2400" spc="-6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ligaments.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52522" y="1360414"/>
            <a:ext cx="5628894" cy="50847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6283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779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7073" y="1549457"/>
            <a:ext cx="7309008" cy="485527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8663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6139" y="1756613"/>
            <a:ext cx="9982200" cy="36869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100" indent="-229235">
              <a:lnSpc>
                <a:spcPts val="3600"/>
              </a:lnSpc>
              <a:spcBef>
                <a:spcPts val="100"/>
              </a:spcBef>
              <a:buChar char="•"/>
              <a:tabLst>
                <a:tab pos="292735" algn="l"/>
              </a:tabLst>
            </a:pPr>
            <a:r>
              <a:rPr sz="3000" u="heavy" dirty="0">
                <a:uFill>
                  <a:solidFill>
                    <a:srgbClr val="000000"/>
                  </a:solidFill>
                </a:uFill>
                <a:cs typeface="Arial MT"/>
              </a:rPr>
              <a:t>Spinal</a:t>
            </a:r>
            <a:r>
              <a:rPr sz="3000" u="heavy" spc="-12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3000" u="heavy" spc="-20" dirty="0">
                <a:uFill>
                  <a:solidFill>
                    <a:srgbClr val="000000"/>
                  </a:solidFill>
                </a:uFill>
                <a:cs typeface="Arial MT"/>
              </a:rPr>
              <a:t>Cord</a:t>
            </a:r>
            <a:endParaRPr sz="3000" dirty="0">
              <a:cs typeface="Arial MT"/>
            </a:endParaRPr>
          </a:p>
          <a:p>
            <a:pPr marL="482600" marR="483234" lvl="1" indent="-343535">
              <a:lnSpc>
                <a:spcPct val="80000"/>
              </a:lnSpc>
              <a:spcBef>
                <a:spcPts val="620"/>
              </a:spcBef>
              <a:buChar char="•"/>
              <a:tabLst>
                <a:tab pos="482600" algn="l"/>
                <a:tab pos="483234" algn="l"/>
              </a:tabLst>
            </a:pPr>
            <a:r>
              <a:rPr sz="2600" spc="-5" dirty="0">
                <a:cs typeface="Arial MT"/>
              </a:rPr>
              <a:t>Continuation </a:t>
            </a:r>
            <a:r>
              <a:rPr sz="2600" dirty="0">
                <a:cs typeface="Arial MT"/>
              </a:rPr>
              <a:t>of the brainstem &amp; medulla </a:t>
            </a:r>
            <a:r>
              <a:rPr sz="2600" spc="-10" dirty="0">
                <a:cs typeface="Arial MT"/>
              </a:rPr>
              <a:t>oblongata, </a:t>
            </a:r>
            <a:r>
              <a:rPr sz="2600" dirty="0">
                <a:cs typeface="Arial MT"/>
              </a:rPr>
              <a:t>continues </a:t>
            </a:r>
            <a:r>
              <a:rPr sz="2600" spc="-710" dirty="0">
                <a:cs typeface="Arial MT"/>
              </a:rPr>
              <a:t> </a:t>
            </a:r>
            <a:r>
              <a:rPr sz="2600" dirty="0">
                <a:cs typeface="Arial MT"/>
              </a:rPr>
              <a:t>downward until </a:t>
            </a:r>
            <a:r>
              <a:rPr sz="2600" spc="-5" dirty="0">
                <a:cs typeface="Arial MT"/>
              </a:rPr>
              <a:t>it </a:t>
            </a:r>
            <a:r>
              <a:rPr sz="2600" dirty="0">
                <a:cs typeface="Arial MT"/>
              </a:rPr>
              <a:t>terminates at the </a:t>
            </a:r>
            <a:r>
              <a:rPr sz="2600" spc="-5" dirty="0">
                <a:cs typeface="Arial MT"/>
              </a:rPr>
              <a:t>level </a:t>
            </a:r>
            <a:r>
              <a:rPr sz="2600" spc="-15" dirty="0">
                <a:cs typeface="Arial MT"/>
              </a:rPr>
              <a:t>of </a:t>
            </a:r>
            <a:r>
              <a:rPr sz="2600" dirty="0">
                <a:cs typeface="Arial MT"/>
              </a:rPr>
              <a:t>the </a:t>
            </a:r>
            <a:r>
              <a:rPr sz="2600" spc="5" dirty="0">
                <a:cs typeface="Arial MT"/>
              </a:rPr>
              <a:t>1</a:t>
            </a:r>
            <a:r>
              <a:rPr sz="2550" spc="7" baseline="19607" dirty="0">
                <a:cs typeface="Arial MT"/>
              </a:rPr>
              <a:t>st</a:t>
            </a:r>
            <a:r>
              <a:rPr sz="2550" spc="15" baseline="19607" dirty="0">
                <a:cs typeface="Arial MT"/>
              </a:rPr>
              <a:t> </a:t>
            </a:r>
            <a:r>
              <a:rPr sz="2600" spc="-5" dirty="0">
                <a:cs typeface="Arial MT"/>
              </a:rPr>
              <a:t>lumbar </a:t>
            </a:r>
            <a:r>
              <a:rPr sz="2600" dirty="0">
                <a:cs typeface="Arial MT"/>
              </a:rPr>
              <a:t> </a:t>
            </a:r>
            <a:r>
              <a:rPr sz="2600" spc="-10" dirty="0">
                <a:cs typeface="Arial MT"/>
              </a:rPr>
              <a:t>vertebrae.</a:t>
            </a:r>
            <a:endParaRPr sz="26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850" dirty="0">
              <a:cs typeface="Arial MT"/>
            </a:endParaRPr>
          </a:p>
          <a:p>
            <a:pPr marL="482600" marR="621030" lvl="1" indent="-343535">
              <a:lnSpc>
                <a:spcPts val="2530"/>
              </a:lnSpc>
              <a:buFont typeface="Arial MT"/>
              <a:buChar char="•"/>
              <a:tabLst>
                <a:tab pos="566420" algn="l"/>
                <a:tab pos="567055" algn="l"/>
              </a:tabLst>
            </a:pPr>
            <a:r>
              <a:rPr dirty="0"/>
              <a:t>	</a:t>
            </a:r>
            <a:r>
              <a:rPr sz="2600" dirty="0">
                <a:cs typeface="Arial MT"/>
              </a:rPr>
              <a:t>Distally</a:t>
            </a:r>
            <a:r>
              <a:rPr sz="2600" spc="-20" dirty="0">
                <a:cs typeface="Arial MT"/>
              </a:rPr>
              <a:t> </a:t>
            </a:r>
            <a:r>
              <a:rPr sz="2600" dirty="0">
                <a:cs typeface="Arial MT"/>
              </a:rPr>
              <a:t>at</a:t>
            </a:r>
            <a:r>
              <a:rPr sz="2600" spc="-114" dirty="0">
                <a:cs typeface="Arial MT"/>
              </a:rPr>
              <a:t> </a:t>
            </a:r>
            <a:r>
              <a:rPr sz="2600" spc="5" dirty="0">
                <a:cs typeface="Arial MT"/>
              </a:rPr>
              <a:t>T12</a:t>
            </a:r>
            <a:r>
              <a:rPr sz="2600" dirty="0">
                <a:cs typeface="Arial MT"/>
              </a:rPr>
              <a:t> -</a:t>
            </a:r>
            <a:r>
              <a:rPr sz="2600" spc="-30" dirty="0">
                <a:cs typeface="Arial MT"/>
              </a:rPr>
              <a:t> </a:t>
            </a:r>
            <a:r>
              <a:rPr sz="2600" dirty="0">
                <a:cs typeface="Arial MT"/>
              </a:rPr>
              <a:t>L1,</a:t>
            </a:r>
            <a:r>
              <a:rPr sz="2600" spc="-10" dirty="0">
                <a:cs typeface="Arial MT"/>
              </a:rPr>
              <a:t> </a:t>
            </a:r>
            <a:r>
              <a:rPr sz="2600" dirty="0">
                <a:cs typeface="Arial MT"/>
              </a:rPr>
              <a:t>the</a:t>
            </a:r>
            <a:r>
              <a:rPr sz="2600" spc="-25" dirty="0">
                <a:cs typeface="Arial MT"/>
              </a:rPr>
              <a:t> </a:t>
            </a:r>
            <a:r>
              <a:rPr sz="2600" dirty="0">
                <a:cs typeface="Arial MT"/>
              </a:rPr>
              <a:t>spinal</a:t>
            </a:r>
            <a:r>
              <a:rPr sz="2600" spc="5" dirty="0">
                <a:cs typeface="Arial MT"/>
              </a:rPr>
              <a:t> </a:t>
            </a:r>
            <a:r>
              <a:rPr sz="2600" dirty="0">
                <a:cs typeface="Arial MT"/>
              </a:rPr>
              <a:t>cord</a:t>
            </a:r>
            <a:r>
              <a:rPr sz="2600" spc="-15" dirty="0">
                <a:cs typeface="Arial MT"/>
              </a:rPr>
              <a:t> </a:t>
            </a:r>
            <a:r>
              <a:rPr sz="2600" dirty="0">
                <a:cs typeface="Arial MT"/>
              </a:rPr>
              <a:t>terminates</a:t>
            </a:r>
            <a:r>
              <a:rPr sz="2600" spc="-30" dirty="0">
                <a:cs typeface="Arial MT"/>
              </a:rPr>
              <a:t> </a:t>
            </a:r>
            <a:r>
              <a:rPr sz="2600" spc="-5" dirty="0">
                <a:cs typeface="Arial MT"/>
              </a:rPr>
              <a:t>in</a:t>
            </a:r>
            <a:r>
              <a:rPr sz="2600" spc="-15" dirty="0">
                <a:cs typeface="Arial MT"/>
              </a:rPr>
              <a:t> </a:t>
            </a:r>
            <a:r>
              <a:rPr sz="2600" dirty="0">
                <a:cs typeface="Arial MT"/>
              </a:rPr>
              <a:t>a</a:t>
            </a:r>
            <a:r>
              <a:rPr sz="2600" spc="-100" dirty="0">
                <a:cs typeface="Arial MT"/>
              </a:rPr>
              <a:t> </a:t>
            </a:r>
            <a:r>
              <a:rPr sz="2600" spc="-5" dirty="0">
                <a:cs typeface="Arial MT"/>
              </a:rPr>
              <a:t>triangular </a:t>
            </a:r>
            <a:r>
              <a:rPr sz="2600" spc="-705" dirty="0">
                <a:cs typeface="Arial MT"/>
              </a:rPr>
              <a:t> </a:t>
            </a:r>
            <a:r>
              <a:rPr sz="2600" dirty="0">
                <a:cs typeface="Arial MT"/>
              </a:rPr>
              <a:t>region</a:t>
            </a:r>
            <a:r>
              <a:rPr sz="2600" spc="-25" dirty="0">
                <a:cs typeface="Arial MT"/>
              </a:rPr>
              <a:t> </a:t>
            </a:r>
            <a:r>
              <a:rPr sz="2600" dirty="0">
                <a:cs typeface="Arial MT"/>
              </a:rPr>
              <a:t>called</a:t>
            </a:r>
            <a:r>
              <a:rPr sz="2600" spc="-15" dirty="0">
                <a:cs typeface="Arial MT"/>
              </a:rPr>
              <a:t> </a:t>
            </a:r>
            <a:r>
              <a:rPr sz="2600" dirty="0">
                <a:cs typeface="Arial MT"/>
              </a:rPr>
              <a:t>the</a:t>
            </a:r>
            <a:r>
              <a:rPr sz="2600" spc="5" dirty="0">
                <a:cs typeface="Arial MT"/>
              </a:rPr>
              <a:t> </a:t>
            </a:r>
            <a:r>
              <a:rPr sz="2600" i="1" dirty="0">
                <a:cs typeface="Arial"/>
              </a:rPr>
              <a:t>conus</a:t>
            </a:r>
            <a:r>
              <a:rPr sz="2600" i="1" spc="-20" dirty="0">
                <a:cs typeface="Arial"/>
              </a:rPr>
              <a:t> </a:t>
            </a:r>
            <a:r>
              <a:rPr sz="2600" i="1" spc="-15" dirty="0">
                <a:cs typeface="Arial"/>
              </a:rPr>
              <a:t>medullaris</a:t>
            </a:r>
            <a:r>
              <a:rPr sz="2600" spc="-15" dirty="0">
                <a:cs typeface="Arial MT"/>
              </a:rPr>
              <a:t>.</a:t>
            </a:r>
            <a:endParaRPr sz="26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3950" dirty="0">
              <a:cs typeface="Arial MT"/>
            </a:endParaRPr>
          </a:p>
          <a:p>
            <a:pPr marL="482600" marR="30480" lvl="1" indent="-343535">
              <a:lnSpc>
                <a:spcPct val="80000"/>
              </a:lnSpc>
              <a:buChar char="•"/>
              <a:tabLst>
                <a:tab pos="482600" algn="l"/>
                <a:tab pos="483234" algn="l"/>
              </a:tabLst>
            </a:pPr>
            <a:r>
              <a:rPr sz="2600" dirty="0">
                <a:cs typeface="Arial MT"/>
              </a:rPr>
              <a:t>At the </a:t>
            </a:r>
            <a:r>
              <a:rPr sz="2600" spc="-5" dirty="0">
                <a:cs typeface="Arial MT"/>
              </a:rPr>
              <a:t>distal end of </a:t>
            </a:r>
            <a:r>
              <a:rPr sz="2600" dirty="0">
                <a:cs typeface="Arial MT"/>
              </a:rPr>
              <a:t>the spinal cord, many </a:t>
            </a:r>
            <a:r>
              <a:rPr sz="2600" spc="-10" dirty="0">
                <a:cs typeface="Arial MT"/>
              </a:rPr>
              <a:t>spinal </a:t>
            </a:r>
            <a:r>
              <a:rPr sz="2600" dirty="0">
                <a:cs typeface="Arial MT"/>
              </a:rPr>
              <a:t>nerves extend </a:t>
            </a:r>
            <a:r>
              <a:rPr sz="2600" spc="5" dirty="0">
                <a:cs typeface="Arial MT"/>
              </a:rPr>
              <a:t> </a:t>
            </a:r>
            <a:r>
              <a:rPr sz="2600" dirty="0">
                <a:cs typeface="Arial MT"/>
              </a:rPr>
              <a:t>beyond</a:t>
            </a:r>
            <a:r>
              <a:rPr sz="2600" spc="-15" dirty="0">
                <a:cs typeface="Arial MT"/>
              </a:rPr>
              <a:t> </a:t>
            </a:r>
            <a:r>
              <a:rPr sz="2600" dirty="0">
                <a:cs typeface="Arial MT"/>
              </a:rPr>
              <a:t>the</a:t>
            </a:r>
            <a:r>
              <a:rPr sz="2600" spc="-10" dirty="0">
                <a:cs typeface="Arial MT"/>
              </a:rPr>
              <a:t> </a:t>
            </a:r>
            <a:r>
              <a:rPr sz="2600" i="1" dirty="0">
                <a:cs typeface="Arial"/>
              </a:rPr>
              <a:t>conus</a:t>
            </a:r>
            <a:r>
              <a:rPr sz="2600" i="1" spc="-20" dirty="0">
                <a:cs typeface="Arial"/>
              </a:rPr>
              <a:t> </a:t>
            </a:r>
            <a:r>
              <a:rPr sz="2600" i="1" spc="-5" dirty="0">
                <a:cs typeface="Arial"/>
              </a:rPr>
              <a:t>medullaris</a:t>
            </a:r>
            <a:r>
              <a:rPr sz="2600" i="1" spc="40" dirty="0">
                <a:cs typeface="Arial"/>
              </a:rPr>
              <a:t> </a:t>
            </a:r>
            <a:r>
              <a:rPr sz="2600" spc="-5" dirty="0">
                <a:cs typeface="Arial MT"/>
              </a:rPr>
              <a:t>to</a:t>
            </a:r>
            <a:r>
              <a:rPr sz="2600" spc="-20" dirty="0">
                <a:cs typeface="Arial MT"/>
              </a:rPr>
              <a:t> </a:t>
            </a:r>
            <a:r>
              <a:rPr sz="2600" dirty="0">
                <a:cs typeface="Arial MT"/>
              </a:rPr>
              <a:t>form</a:t>
            </a:r>
            <a:r>
              <a:rPr sz="2600" spc="-25" dirty="0">
                <a:cs typeface="Arial MT"/>
              </a:rPr>
              <a:t> </a:t>
            </a:r>
            <a:r>
              <a:rPr sz="2600" dirty="0">
                <a:cs typeface="Arial MT"/>
              </a:rPr>
              <a:t>a</a:t>
            </a:r>
            <a:r>
              <a:rPr sz="2600" spc="-110" dirty="0">
                <a:cs typeface="Arial MT"/>
              </a:rPr>
              <a:t> </a:t>
            </a:r>
            <a:r>
              <a:rPr sz="2600" spc="-5" dirty="0">
                <a:cs typeface="Arial MT"/>
              </a:rPr>
              <a:t>collection of </a:t>
            </a:r>
            <a:r>
              <a:rPr sz="2600" dirty="0">
                <a:cs typeface="Arial MT"/>
              </a:rPr>
              <a:t>nerves</a:t>
            </a:r>
            <a:r>
              <a:rPr sz="2600" spc="-20" dirty="0">
                <a:cs typeface="Arial MT"/>
              </a:rPr>
              <a:t> </a:t>
            </a:r>
            <a:r>
              <a:rPr sz="2600" spc="-5" dirty="0">
                <a:cs typeface="Arial MT"/>
              </a:rPr>
              <a:t>called </a:t>
            </a:r>
            <a:r>
              <a:rPr sz="2600" spc="-705" dirty="0">
                <a:cs typeface="Arial MT"/>
              </a:rPr>
              <a:t> </a:t>
            </a:r>
            <a:r>
              <a:rPr sz="2600" dirty="0">
                <a:cs typeface="Arial MT"/>
              </a:rPr>
              <a:t>the</a:t>
            </a:r>
            <a:r>
              <a:rPr sz="2600" spc="-10" dirty="0">
                <a:cs typeface="Arial MT"/>
              </a:rPr>
              <a:t> </a:t>
            </a:r>
            <a:r>
              <a:rPr sz="2600" i="1" dirty="0">
                <a:cs typeface="Arial"/>
              </a:rPr>
              <a:t>cauda</a:t>
            </a:r>
            <a:r>
              <a:rPr sz="2600" i="1" spc="-20" dirty="0">
                <a:cs typeface="Arial"/>
              </a:rPr>
              <a:t> </a:t>
            </a:r>
            <a:r>
              <a:rPr sz="2600" i="1" spc="-15" dirty="0">
                <a:cs typeface="Arial"/>
              </a:rPr>
              <a:t>equina.</a:t>
            </a:r>
            <a:endParaRPr sz="2600" dirty="0"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171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905000" y="1293875"/>
            <a:ext cx="6695440" cy="5207635"/>
            <a:chOff x="1905000" y="1293875"/>
            <a:chExt cx="6695440" cy="52076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05000" y="1293875"/>
              <a:ext cx="6694932" cy="520750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787640" y="2906267"/>
              <a:ext cx="782955" cy="320040"/>
            </a:xfrm>
            <a:custGeom>
              <a:avLst/>
              <a:gdLst/>
              <a:ahLst/>
              <a:cxnLst/>
              <a:rect l="l" t="t" r="r" b="b"/>
              <a:pathLst>
                <a:path w="782954" h="320039">
                  <a:moveTo>
                    <a:pt x="513461" y="8001"/>
                  </a:moveTo>
                  <a:lnTo>
                    <a:pt x="506603" y="8001"/>
                  </a:lnTo>
                  <a:lnTo>
                    <a:pt x="484886" y="7239"/>
                  </a:lnTo>
                  <a:lnTo>
                    <a:pt x="467868" y="6223"/>
                  </a:lnTo>
                  <a:lnTo>
                    <a:pt x="450596" y="5842"/>
                  </a:lnTo>
                  <a:lnTo>
                    <a:pt x="438023" y="4699"/>
                  </a:lnTo>
                  <a:lnTo>
                    <a:pt x="405257" y="4699"/>
                  </a:lnTo>
                  <a:lnTo>
                    <a:pt x="389890" y="4318"/>
                  </a:lnTo>
                  <a:lnTo>
                    <a:pt x="376936" y="4318"/>
                  </a:lnTo>
                  <a:lnTo>
                    <a:pt x="358267" y="3683"/>
                  </a:lnTo>
                  <a:lnTo>
                    <a:pt x="251841" y="3683"/>
                  </a:lnTo>
                  <a:lnTo>
                    <a:pt x="224790" y="2159"/>
                  </a:lnTo>
                  <a:lnTo>
                    <a:pt x="193421" y="1905"/>
                  </a:lnTo>
                  <a:lnTo>
                    <a:pt x="162306" y="381"/>
                  </a:lnTo>
                  <a:lnTo>
                    <a:pt x="143891" y="0"/>
                  </a:lnTo>
                  <a:lnTo>
                    <a:pt x="71882" y="0"/>
                  </a:lnTo>
                  <a:lnTo>
                    <a:pt x="53721" y="381"/>
                  </a:lnTo>
                  <a:lnTo>
                    <a:pt x="0" y="381"/>
                  </a:lnTo>
                  <a:lnTo>
                    <a:pt x="0" y="144399"/>
                  </a:lnTo>
                  <a:lnTo>
                    <a:pt x="90297" y="144399"/>
                  </a:lnTo>
                  <a:lnTo>
                    <a:pt x="121666" y="145796"/>
                  </a:lnTo>
                  <a:lnTo>
                    <a:pt x="152908" y="146177"/>
                  </a:lnTo>
                  <a:lnTo>
                    <a:pt x="179832" y="147701"/>
                  </a:lnTo>
                  <a:lnTo>
                    <a:pt x="286258" y="147701"/>
                  </a:lnTo>
                  <a:lnTo>
                    <a:pt x="304927" y="148336"/>
                  </a:lnTo>
                  <a:lnTo>
                    <a:pt x="317881" y="148336"/>
                  </a:lnTo>
                  <a:lnTo>
                    <a:pt x="333375" y="148717"/>
                  </a:lnTo>
                  <a:lnTo>
                    <a:pt x="366141" y="148717"/>
                  </a:lnTo>
                  <a:lnTo>
                    <a:pt x="378714" y="149860"/>
                  </a:lnTo>
                  <a:lnTo>
                    <a:pt x="395859" y="150114"/>
                  </a:lnTo>
                  <a:lnTo>
                    <a:pt x="412877" y="151257"/>
                  </a:lnTo>
                  <a:lnTo>
                    <a:pt x="434721" y="152019"/>
                  </a:lnTo>
                  <a:lnTo>
                    <a:pt x="513461" y="152019"/>
                  </a:lnTo>
                  <a:lnTo>
                    <a:pt x="513461" y="8001"/>
                  </a:lnTo>
                  <a:close/>
                </a:path>
                <a:path w="782954" h="320039">
                  <a:moveTo>
                    <a:pt x="782828" y="173355"/>
                  </a:moveTo>
                  <a:lnTo>
                    <a:pt x="596646" y="173355"/>
                  </a:lnTo>
                  <a:lnTo>
                    <a:pt x="580771" y="173609"/>
                  </a:lnTo>
                  <a:lnTo>
                    <a:pt x="534289" y="172720"/>
                  </a:lnTo>
                  <a:lnTo>
                    <a:pt x="501396" y="171577"/>
                  </a:lnTo>
                  <a:lnTo>
                    <a:pt x="463931" y="171577"/>
                  </a:lnTo>
                  <a:lnTo>
                    <a:pt x="445897" y="170815"/>
                  </a:lnTo>
                  <a:lnTo>
                    <a:pt x="372618" y="169799"/>
                  </a:lnTo>
                  <a:lnTo>
                    <a:pt x="352425" y="169037"/>
                  </a:lnTo>
                  <a:lnTo>
                    <a:pt x="313563" y="169037"/>
                  </a:lnTo>
                  <a:lnTo>
                    <a:pt x="270510" y="168402"/>
                  </a:lnTo>
                  <a:lnTo>
                    <a:pt x="159766" y="168402"/>
                  </a:lnTo>
                  <a:lnTo>
                    <a:pt x="92456" y="169418"/>
                  </a:lnTo>
                  <a:lnTo>
                    <a:pt x="66802" y="171196"/>
                  </a:lnTo>
                  <a:lnTo>
                    <a:pt x="41783" y="173355"/>
                  </a:lnTo>
                  <a:lnTo>
                    <a:pt x="19050" y="175895"/>
                  </a:lnTo>
                  <a:lnTo>
                    <a:pt x="19050" y="319913"/>
                  </a:lnTo>
                  <a:lnTo>
                    <a:pt x="90932" y="319913"/>
                  </a:lnTo>
                  <a:lnTo>
                    <a:pt x="113665" y="317373"/>
                  </a:lnTo>
                  <a:lnTo>
                    <a:pt x="138811" y="315214"/>
                  </a:lnTo>
                  <a:lnTo>
                    <a:pt x="164338" y="313436"/>
                  </a:lnTo>
                  <a:lnTo>
                    <a:pt x="216789" y="312674"/>
                  </a:lnTo>
                  <a:lnTo>
                    <a:pt x="241681" y="313055"/>
                  </a:lnTo>
                  <a:lnTo>
                    <a:pt x="280416" y="313055"/>
                  </a:lnTo>
                  <a:lnTo>
                    <a:pt x="300609" y="313817"/>
                  </a:lnTo>
                  <a:lnTo>
                    <a:pt x="320421" y="314198"/>
                  </a:lnTo>
                  <a:lnTo>
                    <a:pt x="355981" y="314452"/>
                  </a:lnTo>
                  <a:lnTo>
                    <a:pt x="374015" y="314833"/>
                  </a:lnTo>
                  <a:lnTo>
                    <a:pt x="391922" y="315595"/>
                  </a:lnTo>
                  <a:lnTo>
                    <a:pt x="429387" y="315595"/>
                  </a:lnTo>
                  <a:lnTo>
                    <a:pt x="526034" y="318135"/>
                  </a:lnTo>
                  <a:lnTo>
                    <a:pt x="625221" y="318135"/>
                  </a:lnTo>
                  <a:lnTo>
                    <a:pt x="668528" y="317373"/>
                  </a:lnTo>
                  <a:lnTo>
                    <a:pt x="782828" y="317373"/>
                  </a:lnTo>
                  <a:lnTo>
                    <a:pt x="782828" y="173355"/>
                  </a:lnTo>
                  <a:close/>
                </a:path>
              </a:pathLst>
            </a:custGeom>
            <a:solidFill>
              <a:srgbClr val="A9D6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3997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57842"/>
            <a:ext cx="9894570" cy="4347984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484"/>
              </a:spcBef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The</a:t>
            </a:r>
            <a:r>
              <a:rPr sz="2800" spc="-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spinal</a:t>
            </a:r>
            <a:r>
              <a:rPr sz="2800" spc="-5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cord</a:t>
            </a:r>
            <a:r>
              <a:rPr sz="2800" spc="-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is</a:t>
            </a:r>
            <a:r>
              <a:rPr sz="2800" spc="-7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composed</a:t>
            </a:r>
            <a:r>
              <a:rPr sz="2800" spc="-3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of</a:t>
            </a:r>
            <a:r>
              <a:rPr sz="2800" spc="-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white</a:t>
            </a:r>
            <a:r>
              <a:rPr sz="2800" spc="-25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and</a:t>
            </a:r>
            <a:r>
              <a:rPr sz="2800" spc="-40" dirty="0">
                <a:cs typeface="Arial MT"/>
              </a:rPr>
              <a:t> </a:t>
            </a:r>
            <a:r>
              <a:rPr sz="2800" dirty="0">
                <a:cs typeface="Arial MT"/>
              </a:rPr>
              <a:t>grey</a:t>
            </a:r>
            <a:r>
              <a:rPr sz="2800" spc="-65" dirty="0">
                <a:cs typeface="Arial MT"/>
              </a:rPr>
              <a:t> </a:t>
            </a:r>
            <a:r>
              <a:rPr sz="2800" spc="-35" dirty="0">
                <a:cs typeface="Arial MT"/>
              </a:rPr>
              <a:t>matter.</a:t>
            </a:r>
            <a:endParaRPr sz="28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3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dirty="0">
                <a:cs typeface="Arial MT"/>
              </a:rPr>
              <a:t>Grey</a:t>
            </a:r>
            <a:r>
              <a:rPr sz="2400" spc="-60" dirty="0">
                <a:cs typeface="Arial MT"/>
              </a:rPr>
              <a:t> </a:t>
            </a:r>
            <a:r>
              <a:rPr sz="2400" dirty="0">
                <a:cs typeface="Arial MT"/>
              </a:rPr>
              <a:t>Matter:</a:t>
            </a:r>
            <a:r>
              <a:rPr sz="2400" spc="-7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35-45</a:t>
            </a:r>
            <a:r>
              <a:rPr sz="2400" spc="-20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HU</a:t>
            </a:r>
            <a:endParaRPr sz="2400" dirty="0">
              <a:cs typeface="Arial MT"/>
            </a:endParaRPr>
          </a:p>
          <a:p>
            <a:pPr marL="698500" lvl="1" indent="-343535">
              <a:lnSpc>
                <a:spcPct val="100000"/>
              </a:lnSpc>
              <a:spcBef>
                <a:spcPts val="310"/>
              </a:spcBef>
              <a:buChar char="◦"/>
              <a:tabLst>
                <a:tab pos="698500" algn="l"/>
                <a:tab pos="699135" algn="l"/>
              </a:tabLst>
            </a:pPr>
            <a:r>
              <a:rPr sz="2400" dirty="0">
                <a:cs typeface="Arial MT"/>
              </a:rPr>
              <a:t>White</a:t>
            </a:r>
            <a:r>
              <a:rPr sz="2400" spc="-50" dirty="0">
                <a:cs typeface="Arial MT"/>
              </a:rPr>
              <a:t> </a:t>
            </a:r>
            <a:r>
              <a:rPr sz="2400" dirty="0">
                <a:cs typeface="Arial MT"/>
              </a:rPr>
              <a:t>Matter:</a:t>
            </a:r>
            <a:r>
              <a:rPr sz="2400" spc="-7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20-30</a:t>
            </a:r>
            <a:r>
              <a:rPr sz="2400" spc="-20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HU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buFont typeface="Arial MT"/>
              <a:buChar char="◦"/>
            </a:pPr>
            <a:endParaRPr sz="2700" dirty="0">
              <a:cs typeface="Arial MT"/>
            </a:endParaRPr>
          </a:p>
          <a:p>
            <a:pPr marL="355600" marR="5080" indent="-343535">
              <a:lnSpc>
                <a:spcPts val="3020"/>
              </a:lnSpc>
              <a:spcBef>
                <a:spcPts val="2270"/>
              </a:spcBef>
              <a:buChar char="•"/>
              <a:tabLst>
                <a:tab pos="355600" algn="l"/>
                <a:tab pos="356235" algn="l"/>
                <a:tab pos="1308100" algn="l"/>
                <a:tab pos="1746885" algn="l"/>
                <a:tab pos="2818765" algn="l"/>
                <a:tab pos="3296920" algn="l"/>
                <a:tab pos="3676650" algn="l"/>
                <a:tab pos="4551680" algn="l"/>
                <a:tab pos="5028565" algn="l"/>
                <a:tab pos="5903595" algn="l"/>
                <a:tab pos="7094220" algn="l"/>
                <a:tab pos="7856220" algn="l"/>
                <a:tab pos="9683750" algn="l"/>
              </a:tabLst>
            </a:pPr>
            <a:r>
              <a:rPr sz="2800" spc="-10" dirty="0">
                <a:cs typeface="Arial MT"/>
              </a:rPr>
              <a:t>Cor</a:t>
            </a:r>
            <a:r>
              <a:rPr sz="2800" spc="-5" dirty="0">
                <a:cs typeface="Arial MT"/>
              </a:rPr>
              <a:t>d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is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ma</a:t>
            </a:r>
            <a:r>
              <a:rPr sz="2800" dirty="0">
                <a:cs typeface="Arial MT"/>
              </a:rPr>
              <a:t>d</a:t>
            </a:r>
            <a:r>
              <a:rPr sz="2800" spc="-5" dirty="0">
                <a:cs typeface="Arial MT"/>
              </a:rPr>
              <a:t>e</a:t>
            </a:r>
            <a:r>
              <a:rPr sz="2800" dirty="0">
                <a:cs typeface="Arial MT"/>
              </a:rPr>
              <a:t>	o</a:t>
            </a:r>
            <a:r>
              <a:rPr sz="2800" spc="-5" dirty="0">
                <a:cs typeface="Arial MT"/>
              </a:rPr>
              <a:t>f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a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c</a:t>
            </a:r>
            <a:r>
              <a:rPr sz="2800" dirty="0">
                <a:cs typeface="Arial MT"/>
              </a:rPr>
              <a:t>o</a:t>
            </a:r>
            <a:r>
              <a:rPr sz="2800" spc="-5" dirty="0">
                <a:cs typeface="Arial MT"/>
              </a:rPr>
              <a:t>re</a:t>
            </a:r>
            <a:r>
              <a:rPr sz="2800" dirty="0">
                <a:cs typeface="Arial MT"/>
              </a:rPr>
              <a:t>	o</a:t>
            </a:r>
            <a:r>
              <a:rPr sz="2800" spc="-5" dirty="0">
                <a:cs typeface="Arial MT"/>
              </a:rPr>
              <a:t>f</a:t>
            </a:r>
            <a:r>
              <a:rPr sz="2800" dirty="0">
                <a:cs typeface="Arial MT"/>
              </a:rPr>
              <a:t>	gra</a:t>
            </a:r>
            <a:r>
              <a:rPr sz="2800" spc="-5" dirty="0">
                <a:cs typeface="Arial MT"/>
              </a:rPr>
              <a:t>y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mat</a:t>
            </a:r>
            <a:r>
              <a:rPr sz="2800" dirty="0">
                <a:cs typeface="Arial MT"/>
              </a:rPr>
              <a:t>t</a:t>
            </a:r>
            <a:r>
              <a:rPr sz="2800" spc="-10" dirty="0">
                <a:cs typeface="Arial MT"/>
              </a:rPr>
              <a:t>e</a:t>
            </a:r>
            <a:r>
              <a:rPr sz="2800" spc="-5" dirty="0">
                <a:cs typeface="Arial MT"/>
              </a:rPr>
              <a:t>r</a:t>
            </a:r>
            <a:r>
              <a:rPr sz="2800" dirty="0">
                <a:cs typeface="Arial MT"/>
              </a:rPr>
              <a:t>	</a:t>
            </a:r>
            <a:r>
              <a:rPr sz="2800" spc="-30" dirty="0">
                <a:cs typeface="Arial MT"/>
              </a:rPr>
              <a:t>t</a:t>
            </a:r>
            <a:r>
              <a:rPr sz="2800" spc="-25" dirty="0">
                <a:cs typeface="Arial MT"/>
              </a:rPr>
              <a:t>ha</a:t>
            </a:r>
            <a:r>
              <a:rPr sz="2800" spc="-5" dirty="0">
                <a:cs typeface="Arial MT"/>
              </a:rPr>
              <a:t>t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r</a:t>
            </a:r>
            <a:r>
              <a:rPr sz="2800" dirty="0">
                <a:cs typeface="Arial MT"/>
              </a:rPr>
              <a:t>e</a:t>
            </a:r>
            <a:r>
              <a:rPr sz="2800" spc="-5" dirty="0">
                <a:cs typeface="Arial MT"/>
              </a:rPr>
              <a:t>s</a:t>
            </a:r>
            <a:r>
              <a:rPr sz="2800" dirty="0">
                <a:cs typeface="Arial MT"/>
              </a:rPr>
              <a:t>e</a:t>
            </a:r>
            <a:r>
              <a:rPr sz="2800" spc="-5" dirty="0">
                <a:cs typeface="Arial MT"/>
              </a:rPr>
              <a:t>mbl</a:t>
            </a:r>
            <a:r>
              <a:rPr sz="2800" spc="15" dirty="0">
                <a:cs typeface="Arial MT"/>
              </a:rPr>
              <a:t>e</a:t>
            </a:r>
            <a:r>
              <a:rPr sz="2800" spc="-5" dirty="0">
                <a:cs typeface="Arial MT"/>
              </a:rPr>
              <a:t>s</a:t>
            </a:r>
            <a:r>
              <a:rPr sz="2800" dirty="0">
                <a:cs typeface="Arial MT"/>
              </a:rPr>
              <a:t>	</a:t>
            </a:r>
            <a:r>
              <a:rPr sz="2800" spc="-5" dirty="0">
                <a:cs typeface="Arial MT"/>
              </a:rPr>
              <a:t>a  </a:t>
            </a:r>
            <a:r>
              <a:rPr sz="2800" spc="-45" dirty="0">
                <a:cs typeface="Arial MT"/>
              </a:rPr>
              <a:t>butterfly,</a:t>
            </a:r>
            <a:r>
              <a:rPr sz="2800" spc="-10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surrounded</a:t>
            </a:r>
            <a:r>
              <a:rPr sz="2800" spc="-45" dirty="0">
                <a:cs typeface="Arial MT"/>
              </a:rPr>
              <a:t> </a:t>
            </a:r>
            <a:r>
              <a:rPr sz="2800" dirty="0">
                <a:cs typeface="Arial MT"/>
              </a:rPr>
              <a:t>by</a:t>
            </a:r>
            <a:r>
              <a:rPr sz="2800" spc="-100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white</a:t>
            </a:r>
            <a:r>
              <a:rPr sz="2800" spc="-5" dirty="0">
                <a:cs typeface="Arial MT"/>
              </a:rPr>
              <a:t> </a:t>
            </a:r>
            <a:r>
              <a:rPr sz="2800" spc="-35" dirty="0">
                <a:cs typeface="Arial MT"/>
              </a:rPr>
              <a:t>matter.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3950" dirty="0">
              <a:cs typeface="Arial MT"/>
            </a:endParaRPr>
          </a:p>
          <a:p>
            <a:pPr marL="355600" indent="-343535">
              <a:lnSpc>
                <a:spcPct val="100000"/>
              </a:lnSpc>
              <a:buChar char="•"/>
              <a:tabLst>
                <a:tab pos="355600" algn="l"/>
                <a:tab pos="356235" algn="l"/>
              </a:tabLst>
            </a:pPr>
            <a:r>
              <a:rPr sz="2800" spc="-5" dirty="0">
                <a:cs typeface="Arial MT"/>
              </a:rPr>
              <a:t>The</a:t>
            </a:r>
            <a:r>
              <a:rPr sz="2800" spc="-3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core</a:t>
            </a:r>
            <a:r>
              <a:rPr sz="2800" spc="-35" dirty="0">
                <a:cs typeface="Arial MT"/>
              </a:rPr>
              <a:t> </a:t>
            </a:r>
            <a:r>
              <a:rPr sz="2800" dirty="0">
                <a:cs typeface="Arial MT"/>
              </a:rPr>
              <a:t>of</a:t>
            </a:r>
            <a:r>
              <a:rPr sz="2800" spc="-70" dirty="0">
                <a:cs typeface="Arial MT"/>
              </a:rPr>
              <a:t> </a:t>
            </a:r>
            <a:r>
              <a:rPr sz="2800" dirty="0">
                <a:cs typeface="Arial MT"/>
              </a:rPr>
              <a:t>gray</a:t>
            </a:r>
            <a:r>
              <a:rPr sz="2800" spc="-4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matter</a:t>
            </a:r>
            <a:r>
              <a:rPr sz="2800" spc="-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is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divided</a:t>
            </a:r>
            <a:r>
              <a:rPr sz="2800" spc="-2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into</a:t>
            </a:r>
            <a:r>
              <a:rPr sz="2800" spc="-15" dirty="0">
                <a:cs typeface="Arial MT"/>
              </a:rPr>
              <a:t> </a:t>
            </a:r>
            <a:r>
              <a:rPr sz="2800" i="1" spc="-10" dirty="0">
                <a:cs typeface="Arial"/>
              </a:rPr>
              <a:t>dorsal,</a:t>
            </a:r>
            <a:endParaRPr sz="2800" dirty="0">
              <a:cs typeface="Arial"/>
            </a:endParaRPr>
          </a:p>
          <a:p>
            <a:pPr marL="355600" indent="-229235">
              <a:lnSpc>
                <a:spcPct val="100000"/>
              </a:lnSpc>
              <a:spcBef>
                <a:spcPts val="660"/>
              </a:spcBef>
              <a:buChar char="•"/>
              <a:tabLst>
                <a:tab pos="356235" algn="l"/>
              </a:tabLst>
            </a:pPr>
            <a:r>
              <a:rPr sz="2800" spc="-5" dirty="0">
                <a:cs typeface="Arial MT"/>
              </a:rPr>
              <a:t>and</a:t>
            </a:r>
            <a:r>
              <a:rPr sz="2800" spc="-75" dirty="0">
                <a:cs typeface="Arial MT"/>
              </a:rPr>
              <a:t> </a:t>
            </a:r>
            <a:r>
              <a:rPr sz="2800" i="1" spc="-5" dirty="0">
                <a:cs typeface="Arial"/>
              </a:rPr>
              <a:t>ventral</a:t>
            </a:r>
            <a:r>
              <a:rPr sz="2800" i="1" spc="-75" dirty="0">
                <a:cs typeface="Arial"/>
              </a:rPr>
              <a:t> </a:t>
            </a:r>
            <a:r>
              <a:rPr sz="2800" i="1" spc="-10" dirty="0">
                <a:cs typeface="Arial"/>
              </a:rPr>
              <a:t>horns</a:t>
            </a:r>
            <a:r>
              <a:rPr sz="2800" spc="-10" dirty="0">
                <a:cs typeface="Arial MT"/>
              </a:rPr>
              <a:t>.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790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629400" y="646176"/>
            <a:ext cx="3477895" cy="5565775"/>
            <a:chOff x="6629400" y="646176"/>
            <a:chExt cx="3477895" cy="55657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29400" y="646176"/>
              <a:ext cx="3477767" cy="54437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41236" y="6007608"/>
              <a:ext cx="2781300" cy="20421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424672" y="2743199"/>
              <a:ext cx="935990" cy="2887980"/>
            </a:xfrm>
            <a:custGeom>
              <a:avLst/>
              <a:gdLst/>
              <a:ahLst/>
              <a:cxnLst/>
              <a:rect l="l" t="t" r="r" b="b"/>
              <a:pathLst>
                <a:path w="935990" h="2887979">
                  <a:moveTo>
                    <a:pt x="702310" y="2741930"/>
                  </a:moveTo>
                  <a:lnTo>
                    <a:pt x="572897" y="2741930"/>
                  </a:lnTo>
                  <a:lnTo>
                    <a:pt x="572897" y="2743200"/>
                  </a:lnTo>
                  <a:lnTo>
                    <a:pt x="469138" y="2743200"/>
                  </a:lnTo>
                  <a:lnTo>
                    <a:pt x="469138" y="2741930"/>
                  </a:lnTo>
                  <a:lnTo>
                    <a:pt x="414655" y="2741930"/>
                  </a:lnTo>
                  <a:lnTo>
                    <a:pt x="414655" y="2740660"/>
                  </a:lnTo>
                  <a:lnTo>
                    <a:pt x="380746" y="2740660"/>
                  </a:lnTo>
                  <a:lnTo>
                    <a:pt x="380746" y="2738120"/>
                  </a:lnTo>
                  <a:lnTo>
                    <a:pt x="0" y="2738120"/>
                  </a:lnTo>
                  <a:lnTo>
                    <a:pt x="0" y="2740660"/>
                  </a:lnTo>
                  <a:lnTo>
                    <a:pt x="0" y="2741930"/>
                  </a:lnTo>
                  <a:lnTo>
                    <a:pt x="0" y="2743200"/>
                  </a:lnTo>
                  <a:lnTo>
                    <a:pt x="0" y="2882900"/>
                  </a:lnTo>
                  <a:lnTo>
                    <a:pt x="310007" y="2882900"/>
                  </a:lnTo>
                  <a:lnTo>
                    <a:pt x="310007" y="2884170"/>
                  </a:lnTo>
                  <a:lnTo>
                    <a:pt x="334391" y="2884170"/>
                  </a:lnTo>
                  <a:lnTo>
                    <a:pt x="334391" y="2885440"/>
                  </a:lnTo>
                  <a:lnTo>
                    <a:pt x="379730" y="2885440"/>
                  </a:lnTo>
                  <a:lnTo>
                    <a:pt x="379730" y="2886710"/>
                  </a:lnTo>
                  <a:lnTo>
                    <a:pt x="433959" y="2886710"/>
                  </a:lnTo>
                  <a:lnTo>
                    <a:pt x="433959" y="2887980"/>
                  </a:lnTo>
                  <a:lnTo>
                    <a:pt x="623062" y="2887980"/>
                  </a:lnTo>
                  <a:lnTo>
                    <a:pt x="623062" y="2886710"/>
                  </a:lnTo>
                  <a:lnTo>
                    <a:pt x="702310" y="2886710"/>
                  </a:lnTo>
                  <a:lnTo>
                    <a:pt x="702310" y="2885440"/>
                  </a:lnTo>
                  <a:lnTo>
                    <a:pt x="702310" y="2884170"/>
                  </a:lnTo>
                  <a:lnTo>
                    <a:pt x="702310" y="2882900"/>
                  </a:lnTo>
                  <a:lnTo>
                    <a:pt x="702310" y="2743200"/>
                  </a:lnTo>
                  <a:lnTo>
                    <a:pt x="702310" y="2741930"/>
                  </a:lnTo>
                  <a:close/>
                </a:path>
                <a:path w="935990" h="2887979">
                  <a:moveTo>
                    <a:pt x="838581" y="7239"/>
                  </a:moveTo>
                  <a:lnTo>
                    <a:pt x="808101" y="7239"/>
                  </a:lnTo>
                  <a:lnTo>
                    <a:pt x="800735" y="6858"/>
                  </a:lnTo>
                  <a:lnTo>
                    <a:pt x="728599" y="6858"/>
                  </a:lnTo>
                  <a:lnTo>
                    <a:pt x="717804" y="7620"/>
                  </a:lnTo>
                  <a:lnTo>
                    <a:pt x="709295" y="7747"/>
                  </a:lnTo>
                  <a:lnTo>
                    <a:pt x="691134" y="6477"/>
                  </a:lnTo>
                  <a:lnTo>
                    <a:pt x="687959" y="6477"/>
                  </a:lnTo>
                  <a:lnTo>
                    <a:pt x="683260" y="6096"/>
                  </a:lnTo>
                  <a:lnTo>
                    <a:pt x="669290" y="5842"/>
                  </a:lnTo>
                  <a:lnTo>
                    <a:pt x="647954" y="4318"/>
                  </a:lnTo>
                  <a:lnTo>
                    <a:pt x="634238" y="2159"/>
                  </a:lnTo>
                  <a:lnTo>
                    <a:pt x="617220" y="1524"/>
                  </a:lnTo>
                  <a:lnTo>
                    <a:pt x="599948" y="0"/>
                  </a:lnTo>
                  <a:lnTo>
                    <a:pt x="511683" y="0"/>
                  </a:lnTo>
                  <a:lnTo>
                    <a:pt x="495427" y="762"/>
                  </a:lnTo>
                  <a:lnTo>
                    <a:pt x="482092" y="762"/>
                  </a:lnTo>
                  <a:lnTo>
                    <a:pt x="468757" y="1778"/>
                  </a:lnTo>
                  <a:lnTo>
                    <a:pt x="457962" y="2159"/>
                  </a:lnTo>
                  <a:lnTo>
                    <a:pt x="449072" y="3302"/>
                  </a:lnTo>
                  <a:lnTo>
                    <a:pt x="439293" y="3683"/>
                  </a:lnTo>
                  <a:lnTo>
                    <a:pt x="431038" y="4699"/>
                  </a:lnTo>
                  <a:lnTo>
                    <a:pt x="421259" y="5461"/>
                  </a:lnTo>
                  <a:lnTo>
                    <a:pt x="412242" y="6477"/>
                  </a:lnTo>
                  <a:lnTo>
                    <a:pt x="403860" y="8001"/>
                  </a:lnTo>
                  <a:lnTo>
                    <a:pt x="395224" y="8255"/>
                  </a:lnTo>
                  <a:lnTo>
                    <a:pt x="391541" y="8636"/>
                  </a:lnTo>
                  <a:lnTo>
                    <a:pt x="326517" y="6096"/>
                  </a:lnTo>
                  <a:lnTo>
                    <a:pt x="304546" y="3937"/>
                  </a:lnTo>
                  <a:lnTo>
                    <a:pt x="282067" y="3302"/>
                  </a:lnTo>
                  <a:lnTo>
                    <a:pt x="261874" y="1778"/>
                  </a:lnTo>
                  <a:lnTo>
                    <a:pt x="238887" y="1778"/>
                  </a:lnTo>
                  <a:lnTo>
                    <a:pt x="219456" y="1524"/>
                  </a:lnTo>
                  <a:lnTo>
                    <a:pt x="89662" y="1524"/>
                  </a:lnTo>
                  <a:lnTo>
                    <a:pt x="89662" y="145415"/>
                  </a:lnTo>
                  <a:lnTo>
                    <a:pt x="147320" y="145415"/>
                  </a:lnTo>
                  <a:lnTo>
                    <a:pt x="166751" y="145796"/>
                  </a:lnTo>
                  <a:lnTo>
                    <a:pt x="189865" y="145796"/>
                  </a:lnTo>
                  <a:lnTo>
                    <a:pt x="210058" y="147320"/>
                  </a:lnTo>
                  <a:lnTo>
                    <a:pt x="232410" y="147955"/>
                  </a:lnTo>
                  <a:lnTo>
                    <a:pt x="254381" y="150114"/>
                  </a:lnTo>
                  <a:lnTo>
                    <a:pt x="306705" y="152273"/>
                  </a:lnTo>
                  <a:lnTo>
                    <a:pt x="332994" y="153035"/>
                  </a:lnTo>
                  <a:lnTo>
                    <a:pt x="459867" y="153035"/>
                  </a:lnTo>
                  <a:lnTo>
                    <a:pt x="467360" y="152273"/>
                  </a:lnTo>
                  <a:lnTo>
                    <a:pt x="475996" y="152019"/>
                  </a:lnTo>
                  <a:lnTo>
                    <a:pt x="484251" y="150495"/>
                  </a:lnTo>
                  <a:lnTo>
                    <a:pt x="493268" y="149479"/>
                  </a:lnTo>
                  <a:lnTo>
                    <a:pt x="503047" y="148717"/>
                  </a:lnTo>
                  <a:lnTo>
                    <a:pt x="511302" y="147701"/>
                  </a:lnTo>
                  <a:lnTo>
                    <a:pt x="521081" y="147320"/>
                  </a:lnTo>
                  <a:lnTo>
                    <a:pt x="530098" y="146177"/>
                  </a:lnTo>
                  <a:lnTo>
                    <a:pt x="540893" y="145796"/>
                  </a:lnTo>
                  <a:lnTo>
                    <a:pt x="545592" y="145415"/>
                  </a:lnTo>
                  <a:lnTo>
                    <a:pt x="562229" y="146177"/>
                  </a:lnTo>
                  <a:lnTo>
                    <a:pt x="575818" y="148336"/>
                  </a:lnTo>
                  <a:lnTo>
                    <a:pt x="597154" y="149860"/>
                  </a:lnTo>
                  <a:lnTo>
                    <a:pt x="611124" y="150114"/>
                  </a:lnTo>
                  <a:lnTo>
                    <a:pt x="615823" y="150495"/>
                  </a:lnTo>
                  <a:lnTo>
                    <a:pt x="619125" y="150495"/>
                  </a:lnTo>
                  <a:lnTo>
                    <a:pt x="639572" y="152019"/>
                  </a:lnTo>
                  <a:lnTo>
                    <a:pt x="663067" y="152654"/>
                  </a:lnTo>
                  <a:lnTo>
                    <a:pt x="768731" y="152654"/>
                  </a:lnTo>
                  <a:lnTo>
                    <a:pt x="774827" y="152273"/>
                  </a:lnTo>
                  <a:lnTo>
                    <a:pt x="778383" y="152273"/>
                  </a:lnTo>
                  <a:lnTo>
                    <a:pt x="779907" y="152019"/>
                  </a:lnTo>
                  <a:lnTo>
                    <a:pt x="834644" y="152019"/>
                  </a:lnTo>
                  <a:lnTo>
                    <a:pt x="838200" y="151638"/>
                  </a:lnTo>
                  <a:lnTo>
                    <a:pt x="838581" y="151257"/>
                  </a:lnTo>
                  <a:lnTo>
                    <a:pt x="838581" y="7239"/>
                  </a:lnTo>
                  <a:close/>
                </a:path>
                <a:path w="935990" h="2887979">
                  <a:moveTo>
                    <a:pt x="935736" y="1556258"/>
                  </a:moveTo>
                  <a:lnTo>
                    <a:pt x="932815" y="1555623"/>
                  </a:lnTo>
                  <a:lnTo>
                    <a:pt x="928878" y="1555242"/>
                  </a:lnTo>
                  <a:lnTo>
                    <a:pt x="919607" y="1553845"/>
                  </a:lnTo>
                  <a:lnTo>
                    <a:pt x="914908" y="1552702"/>
                  </a:lnTo>
                  <a:lnTo>
                    <a:pt x="902589" y="1551686"/>
                  </a:lnTo>
                  <a:lnTo>
                    <a:pt x="830453" y="1551686"/>
                  </a:lnTo>
                  <a:lnTo>
                    <a:pt x="828675" y="1551940"/>
                  </a:lnTo>
                  <a:lnTo>
                    <a:pt x="815086" y="1551940"/>
                  </a:lnTo>
                  <a:lnTo>
                    <a:pt x="803148" y="1552321"/>
                  </a:lnTo>
                  <a:lnTo>
                    <a:pt x="797052" y="1552321"/>
                  </a:lnTo>
                  <a:lnTo>
                    <a:pt x="787654" y="1551940"/>
                  </a:lnTo>
                  <a:lnTo>
                    <a:pt x="678815" y="1551940"/>
                  </a:lnTo>
                  <a:lnTo>
                    <a:pt x="656844" y="1552702"/>
                  </a:lnTo>
                  <a:lnTo>
                    <a:pt x="647446" y="1553464"/>
                  </a:lnTo>
                  <a:lnTo>
                    <a:pt x="637286" y="1553845"/>
                  </a:lnTo>
                  <a:lnTo>
                    <a:pt x="628269" y="1554861"/>
                  </a:lnTo>
                  <a:lnTo>
                    <a:pt x="620776" y="1556004"/>
                  </a:lnTo>
                  <a:lnTo>
                    <a:pt x="613156" y="1556258"/>
                  </a:lnTo>
                  <a:lnTo>
                    <a:pt x="602742" y="1557020"/>
                  </a:lnTo>
                  <a:lnTo>
                    <a:pt x="596646" y="1557782"/>
                  </a:lnTo>
                  <a:lnTo>
                    <a:pt x="577215" y="1559560"/>
                  </a:lnTo>
                  <a:lnTo>
                    <a:pt x="559562" y="1560703"/>
                  </a:lnTo>
                  <a:lnTo>
                    <a:pt x="536829" y="1562481"/>
                  </a:lnTo>
                  <a:lnTo>
                    <a:pt x="511175" y="1563497"/>
                  </a:lnTo>
                  <a:lnTo>
                    <a:pt x="488823" y="1565275"/>
                  </a:lnTo>
                  <a:lnTo>
                    <a:pt x="452120" y="1567434"/>
                  </a:lnTo>
                  <a:lnTo>
                    <a:pt x="437769" y="1567815"/>
                  </a:lnTo>
                  <a:lnTo>
                    <a:pt x="426212" y="1568958"/>
                  </a:lnTo>
                  <a:lnTo>
                    <a:pt x="417195" y="1568958"/>
                  </a:lnTo>
                  <a:lnTo>
                    <a:pt x="404114" y="1569339"/>
                  </a:lnTo>
                  <a:lnTo>
                    <a:pt x="378206" y="1568958"/>
                  </a:lnTo>
                  <a:lnTo>
                    <a:pt x="306197" y="1568958"/>
                  </a:lnTo>
                  <a:lnTo>
                    <a:pt x="279400" y="1569339"/>
                  </a:lnTo>
                  <a:lnTo>
                    <a:pt x="209169" y="1571498"/>
                  </a:lnTo>
                  <a:lnTo>
                    <a:pt x="209169" y="1715389"/>
                  </a:lnTo>
                  <a:lnTo>
                    <a:pt x="281178" y="1715389"/>
                  </a:lnTo>
                  <a:lnTo>
                    <a:pt x="351536" y="1713230"/>
                  </a:lnTo>
                  <a:lnTo>
                    <a:pt x="479425" y="1713230"/>
                  </a:lnTo>
                  <a:lnTo>
                    <a:pt x="498221" y="1712976"/>
                  </a:lnTo>
                  <a:lnTo>
                    <a:pt x="509778" y="1711833"/>
                  </a:lnTo>
                  <a:lnTo>
                    <a:pt x="524129" y="1711452"/>
                  </a:lnTo>
                  <a:lnTo>
                    <a:pt x="560959" y="1709293"/>
                  </a:lnTo>
                  <a:lnTo>
                    <a:pt x="583311" y="1707515"/>
                  </a:lnTo>
                  <a:lnTo>
                    <a:pt x="608838" y="1706499"/>
                  </a:lnTo>
                  <a:lnTo>
                    <a:pt x="631571" y="1704594"/>
                  </a:lnTo>
                  <a:lnTo>
                    <a:pt x="649351" y="1703578"/>
                  </a:lnTo>
                  <a:lnTo>
                    <a:pt x="668782" y="1701800"/>
                  </a:lnTo>
                  <a:lnTo>
                    <a:pt x="674878" y="1701038"/>
                  </a:lnTo>
                  <a:lnTo>
                    <a:pt x="685292" y="1700276"/>
                  </a:lnTo>
                  <a:lnTo>
                    <a:pt x="692912" y="1700022"/>
                  </a:lnTo>
                  <a:lnTo>
                    <a:pt x="700405" y="1698879"/>
                  </a:lnTo>
                  <a:lnTo>
                    <a:pt x="709422" y="1697863"/>
                  </a:lnTo>
                  <a:lnTo>
                    <a:pt x="719455" y="1697482"/>
                  </a:lnTo>
                  <a:lnTo>
                    <a:pt x="728853" y="1696720"/>
                  </a:lnTo>
                  <a:lnTo>
                    <a:pt x="734695" y="1696466"/>
                  </a:lnTo>
                  <a:lnTo>
                    <a:pt x="740029" y="1697101"/>
                  </a:lnTo>
                  <a:lnTo>
                    <a:pt x="844423" y="1697101"/>
                  </a:lnTo>
                  <a:lnTo>
                    <a:pt x="847471" y="1697863"/>
                  </a:lnTo>
                  <a:lnTo>
                    <a:pt x="856742" y="1699260"/>
                  </a:lnTo>
                  <a:lnTo>
                    <a:pt x="860806" y="1699641"/>
                  </a:lnTo>
                  <a:lnTo>
                    <a:pt x="863600" y="1700276"/>
                  </a:lnTo>
                  <a:lnTo>
                    <a:pt x="935736" y="1700276"/>
                  </a:lnTo>
                  <a:lnTo>
                    <a:pt x="935736" y="1556258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404860" y="1974849"/>
              <a:ext cx="1102360" cy="3867785"/>
            </a:xfrm>
            <a:custGeom>
              <a:avLst/>
              <a:gdLst/>
              <a:ahLst/>
              <a:cxnLst/>
              <a:rect l="l" t="t" r="r" b="b"/>
              <a:pathLst>
                <a:path w="1102359" h="3867785">
                  <a:moveTo>
                    <a:pt x="693674" y="3707409"/>
                  </a:moveTo>
                  <a:lnTo>
                    <a:pt x="621411" y="3707409"/>
                  </a:lnTo>
                  <a:lnTo>
                    <a:pt x="619887" y="3707765"/>
                  </a:lnTo>
                  <a:lnTo>
                    <a:pt x="606933" y="3708489"/>
                  </a:lnTo>
                  <a:lnTo>
                    <a:pt x="576072" y="3708489"/>
                  </a:lnTo>
                  <a:lnTo>
                    <a:pt x="574548" y="3708844"/>
                  </a:lnTo>
                  <a:lnTo>
                    <a:pt x="569849" y="3709200"/>
                  </a:lnTo>
                  <a:lnTo>
                    <a:pt x="560578" y="3710292"/>
                  </a:lnTo>
                  <a:lnTo>
                    <a:pt x="525399" y="3711359"/>
                  </a:lnTo>
                  <a:lnTo>
                    <a:pt x="488315" y="3712083"/>
                  </a:lnTo>
                  <a:lnTo>
                    <a:pt x="473964" y="3713886"/>
                  </a:lnTo>
                  <a:lnTo>
                    <a:pt x="460629" y="3714966"/>
                  </a:lnTo>
                  <a:lnTo>
                    <a:pt x="433197" y="3717836"/>
                  </a:lnTo>
                  <a:lnTo>
                    <a:pt x="399923" y="3720363"/>
                  </a:lnTo>
                  <a:lnTo>
                    <a:pt x="378968" y="3721443"/>
                  </a:lnTo>
                  <a:lnTo>
                    <a:pt x="332232" y="3722890"/>
                  </a:lnTo>
                  <a:lnTo>
                    <a:pt x="292354" y="3722890"/>
                  </a:lnTo>
                  <a:lnTo>
                    <a:pt x="271907" y="3722522"/>
                  </a:lnTo>
                  <a:lnTo>
                    <a:pt x="199898" y="3722522"/>
                  </a:lnTo>
                  <a:lnTo>
                    <a:pt x="179070" y="3722890"/>
                  </a:lnTo>
                  <a:lnTo>
                    <a:pt x="156464" y="3722890"/>
                  </a:lnTo>
                  <a:lnTo>
                    <a:pt x="117856" y="3723424"/>
                  </a:lnTo>
                  <a:lnTo>
                    <a:pt x="71755" y="3722890"/>
                  </a:lnTo>
                  <a:lnTo>
                    <a:pt x="0" y="3722890"/>
                  </a:lnTo>
                  <a:lnTo>
                    <a:pt x="0" y="3866883"/>
                  </a:lnTo>
                  <a:lnTo>
                    <a:pt x="63500" y="3867607"/>
                  </a:lnTo>
                  <a:lnTo>
                    <a:pt x="170815" y="3867607"/>
                  </a:lnTo>
                  <a:lnTo>
                    <a:pt x="228346" y="3866883"/>
                  </a:lnTo>
                  <a:lnTo>
                    <a:pt x="404241" y="3866883"/>
                  </a:lnTo>
                  <a:lnTo>
                    <a:pt x="450850" y="3865448"/>
                  </a:lnTo>
                  <a:lnTo>
                    <a:pt x="471805" y="3864368"/>
                  </a:lnTo>
                  <a:lnTo>
                    <a:pt x="489077" y="3862933"/>
                  </a:lnTo>
                  <a:lnTo>
                    <a:pt x="505206" y="3861854"/>
                  </a:lnTo>
                  <a:lnTo>
                    <a:pt x="532638" y="3858971"/>
                  </a:lnTo>
                  <a:lnTo>
                    <a:pt x="545973" y="3857891"/>
                  </a:lnTo>
                  <a:lnTo>
                    <a:pt x="560197" y="3856088"/>
                  </a:lnTo>
                  <a:lnTo>
                    <a:pt x="597281" y="3855364"/>
                  </a:lnTo>
                  <a:lnTo>
                    <a:pt x="632587" y="3854285"/>
                  </a:lnTo>
                  <a:lnTo>
                    <a:pt x="646557" y="3852849"/>
                  </a:lnTo>
                  <a:lnTo>
                    <a:pt x="648081" y="3852494"/>
                  </a:lnTo>
                  <a:lnTo>
                    <a:pt x="678815" y="3852494"/>
                  </a:lnTo>
                  <a:lnTo>
                    <a:pt x="691769" y="3851770"/>
                  </a:lnTo>
                  <a:lnTo>
                    <a:pt x="693674" y="3851402"/>
                  </a:lnTo>
                  <a:lnTo>
                    <a:pt x="693674" y="3707409"/>
                  </a:lnTo>
                  <a:close/>
                </a:path>
                <a:path w="1102359" h="3867785">
                  <a:moveTo>
                    <a:pt x="815975" y="1272921"/>
                  </a:moveTo>
                  <a:lnTo>
                    <a:pt x="741299" y="1272921"/>
                  </a:lnTo>
                  <a:lnTo>
                    <a:pt x="736600" y="1274064"/>
                  </a:lnTo>
                  <a:lnTo>
                    <a:pt x="727202" y="1274445"/>
                  </a:lnTo>
                  <a:lnTo>
                    <a:pt x="716407" y="1275842"/>
                  </a:lnTo>
                  <a:lnTo>
                    <a:pt x="704215" y="1276604"/>
                  </a:lnTo>
                  <a:lnTo>
                    <a:pt x="673608" y="1277620"/>
                  </a:lnTo>
                  <a:lnTo>
                    <a:pt x="663956" y="1278382"/>
                  </a:lnTo>
                  <a:lnTo>
                    <a:pt x="654685" y="1278382"/>
                  </a:lnTo>
                  <a:lnTo>
                    <a:pt x="640969" y="1279144"/>
                  </a:lnTo>
                  <a:lnTo>
                    <a:pt x="624332" y="1279398"/>
                  </a:lnTo>
                  <a:lnTo>
                    <a:pt x="602107" y="1279398"/>
                  </a:lnTo>
                  <a:lnTo>
                    <a:pt x="577596" y="1280541"/>
                  </a:lnTo>
                  <a:lnTo>
                    <a:pt x="551688" y="1280541"/>
                  </a:lnTo>
                  <a:lnTo>
                    <a:pt x="527685" y="1281303"/>
                  </a:lnTo>
                  <a:lnTo>
                    <a:pt x="450342" y="1281557"/>
                  </a:lnTo>
                  <a:lnTo>
                    <a:pt x="442341" y="1282700"/>
                  </a:lnTo>
                  <a:lnTo>
                    <a:pt x="436245" y="1283081"/>
                  </a:lnTo>
                  <a:lnTo>
                    <a:pt x="420878" y="1283462"/>
                  </a:lnTo>
                  <a:lnTo>
                    <a:pt x="394208" y="1285240"/>
                  </a:lnTo>
                  <a:lnTo>
                    <a:pt x="354711" y="1285875"/>
                  </a:lnTo>
                  <a:lnTo>
                    <a:pt x="312166" y="1288034"/>
                  </a:lnTo>
                  <a:lnTo>
                    <a:pt x="288925" y="1288796"/>
                  </a:lnTo>
                  <a:lnTo>
                    <a:pt x="197104" y="1290574"/>
                  </a:lnTo>
                  <a:lnTo>
                    <a:pt x="145796" y="1290574"/>
                  </a:lnTo>
                  <a:lnTo>
                    <a:pt x="145796" y="1434592"/>
                  </a:lnTo>
                  <a:lnTo>
                    <a:pt x="269113" y="1434592"/>
                  </a:lnTo>
                  <a:lnTo>
                    <a:pt x="360807" y="1432814"/>
                  </a:lnTo>
                  <a:lnTo>
                    <a:pt x="384175" y="1432052"/>
                  </a:lnTo>
                  <a:lnTo>
                    <a:pt x="426593" y="1429893"/>
                  </a:lnTo>
                  <a:lnTo>
                    <a:pt x="466090" y="1429258"/>
                  </a:lnTo>
                  <a:lnTo>
                    <a:pt x="492760" y="1427353"/>
                  </a:lnTo>
                  <a:lnTo>
                    <a:pt x="508254" y="1427099"/>
                  </a:lnTo>
                  <a:lnTo>
                    <a:pt x="514350" y="1426718"/>
                  </a:lnTo>
                  <a:lnTo>
                    <a:pt x="522224" y="1425575"/>
                  </a:lnTo>
                  <a:lnTo>
                    <a:pt x="528701" y="1425575"/>
                  </a:lnTo>
                  <a:lnTo>
                    <a:pt x="538861" y="1425194"/>
                  </a:lnTo>
                  <a:lnTo>
                    <a:pt x="599567" y="1425194"/>
                  </a:lnTo>
                  <a:lnTo>
                    <a:pt x="623697" y="1424559"/>
                  </a:lnTo>
                  <a:lnTo>
                    <a:pt x="649605" y="1424559"/>
                  </a:lnTo>
                  <a:lnTo>
                    <a:pt x="673989" y="1423416"/>
                  </a:lnTo>
                  <a:lnTo>
                    <a:pt x="696214" y="1423416"/>
                  </a:lnTo>
                  <a:lnTo>
                    <a:pt x="712851" y="1423035"/>
                  </a:lnTo>
                  <a:lnTo>
                    <a:pt x="726567" y="1422400"/>
                  </a:lnTo>
                  <a:lnTo>
                    <a:pt x="735838" y="1422400"/>
                  </a:lnTo>
                  <a:lnTo>
                    <a:pt x="745617" y="1421638"/>
                  </a:lnTo>
                  <a:lnTo>
                    <a:pt x="776224" y="1420622"/>
                  </a:lnTo>
                  <a:lnTo>
                    <a:pt x="788416" y="1419860"/>
                  </a:lnTo>
                  <a:lnTo>
                    <a:pt x="799084" y="1418463"/>
                  </a:lnTo>
                  <a:lnTo>
                    <a:pt x="808482" y="1418082"/>
                  </a:lnTo>
                  <a:lnTo>
                    <a:pt x="813181" y="1416939"/>
                  </a:lnTo>
                  <a:lnTo>
                    <a:pt x="815975" y="1416939"/>
                  </a:lnTo>
                  <a:lnTo>
                    <a:pt x="815975" y="1272921"/>
                  </a:lnTo>
                  <a:close/>
                </a:path>
                <a:path w="1102359" h="3867785">
                  <a:moveTo>
                    <a:pt x="850011" y="145034"/>
                  </a:moveTo>
                  <a:lnTo>
                    <a:pt x="611251" y="145034"/>
                  </a:lnTo>
                  <a:lnTo>
                    <a:pt x="611251" y="146304"/>
                  </a:lnTo>
                  <a:lnTo>
                    <a:pt x="640080" y="146304"/>
                  </a:lnTo>
                  <a:lnTo>
                    <a:pt x="640080" y="146558"/>
                  </a:lnTo>
                  <a:lnTo>
                    <a:pt x="696468" y="146558"/>
                  </a:lnTo>
                  <a:lnTo>
                    <a:pt x="696468" y="146304"/>
                  </a:lnTo>
                  <a:lnTo>
                    <a:pt x="709168" y="146304"/>
                  </a:lnTo>
                  <a:lnTo>
                    <a:pt x="709168" y="147574"/>
                  </a:lnTo>
                  <a:lnTo>
                    <a:pt x="823468" y="147574"/>
                  </a:lnTo>
                  <a:lnTo>
                    <a:pt x="823468" y="146304"/>
                  </a:lnTo>
                  <a:lnTo>
                    <a:pt x="850011" y="146304"/>
                  </a:lnTo>
                  <a:lnTo>
                    <a:pt x="850011" y="145034"/>
                  </a:lnTo>
                  <a:close/>
                </a:path>
                <a:path w="1102359" h="3867785">
                  <a:moveTo>
                    <a:pt x="1082040" y="2774315"/>
                  </a:moveTo>
                  <a:lnTo>
                    <a:pt x="1081024" y="2773934"/>
                  </a:lnTo>
                  <a:lnTo>
                    <a:pt x="1076706" y="2773553"/>
                  </a:lnTo>
                  <a:lnTo>
                    <a:pt x="1053338" y="2772537"/>
                  </a:lnTo>
                  <a:lnTo>
                    <a:pt x="1033272" y="2770378"/>
                  </a:lnTo>
                  <a:lnTo>
                    <a:pt x="1004824" y="2768854"/>
                  </a:lnTo>
                  <a:lnTo>
                    <a:pt x="936752" y="2766314"/>
                  </a:lnTo>
                  <a:lnTo>
                    <a:pt x="829945" y="2764155"/>
                  </a:lnTo>
                  <a:lnTo>
                    <a:pt x="610235" y="2764155"/>
                  </a:lnTo>
                  <a:lnTo>
                    <a:pt x="586867" y="2764917"/>
                  </a:lnTo>
                  <a:lnTo>
                    <a:pt x="562356" y="2764917"/>
                  </a:lnTo>
                  <a:lnTo>
                    <a:pt x="534035" y="2765679"/>
                  </a:lnTo>
                  <a:lnTo>
                    <a:pt x="386588" y="2765679"/>
                  </a:lnTo>
                  <a:lnTo>
                    <a:pt x="359664" y="2766695"/>
                  </a:lnTo>
                  <a:lnTo>
                    <a:pt x="336550" y="2768219"/>
                  </a:lnTo>
                  <a:lnTo>
                    <a:pt x="319659" y="2770632"/>
                  </a:lnTo>
                  <a:lnTo>
                    <a:pt x="296418" y="2772537"/>
                  </a:lnTo>
                  <a:lnTo>
                    <a:pt x="271907" y="2773934"/>
                  </a:lnTo>
                  <a:lnTo>
                    <a:pt x="271907" y="2917952"/>
                  </a:lnTo>
                  <a:lnTo>
                    <a:pt x="343789" y="2917952"/>
                  </a:lnTo>
                  <a:lnTo>
                    <a:pt x="368300" y="2916428"/>
                  </a:lnTo>
                  <a:lnTo>
                    <a:pt x="391668" y="2914650"/>
                  </a:lnTo>
                  <a:lnTo>
                    <a:pt x="408559" y="2912110"/>
                  </a:lnTo>
                  <a:lnTo>
                    <a:pt x="431419" y="2910713"/>
                  </a:lnTo>
                  <a:lnTo>
                    <a:pt x="458470" y="2909697"/>
                  </a:lnTo>
                  <a:lnTo>
                    <a:pt x="605917" y="2909697"/>
                  </a:lnTo>
                  <a:lnTo>
                    <a:pt x="634365" y="2908935"/>
                  </a:lnTo>
                  <a:lnTo>
                    <a:pt x="658876" y="2908935"/>
                  </a:lnTo>
                  <a:lnTo>
                    <a:pt x="682117" y="2908173"/>
                  </a:lnTo>
                  <a:lnTo>
                    <a:pt x="758063" y="2908173"/>
                  </a:lnTo>
                  <a:lnTo>
                    <a:pt x="864870" y="2910332"/>
                  </a:lnTo>
                  <a:lnTo>
                    <a:pt x="961263" y="2914269"/>
                  </a:lnTo>
                  <a:lnTo>
                    <a:pt x="981456" y="2916428"/>
                  </a:lnTo>
                  <a:lnTo>
                    <a:pt x="1004824" y="2917571"/>
                  </a:lnTo>
                  <a:lnTo>
                    <a:pt x="1009142" y="2917952"/>
                  </a:lnTo>
                  <a:lnTo>
                    <a:pt x="1010158" y="2918333"/>
                  </a:lnTo>
                  <a:lnTo>
                    <a:pt x="1082040" y="2918333"/>
                  </a:lnTo>
                  <a:lnTo>
                    <a:pt x="1082040" y="2774315"/>
                  </a:lnTo>
                  <a:close/>
                </a:path>
                <a:path w="1102359" h="3867785">
                  <a:moveTo>
                    <a:pt x="1101852" y="2540"/>
                  </a:moveTo>
                  <a:lnTo>
                    <a:pt x="1100455" y="2540"/>
                  </a:lnTo>
                  <a:lnTo>
                    <a:pt x="1097153" y="2159"/>
                  </a:lnTo>
                  <a:lnTo>
                    <a:pt x="1090676" y="2159"/>
                  </a:lnTo>
                  <a:lnTo>
                    <a:pt x="1080643" y="1905"/>
                  </a:lnTo>
                  <a:lnTo>
                    <a:pt x="1080643" y="2540"/>
                  </a:lnTo>
                  <a:lnTo>
                    <a:pt x="1008761" y="2540"/>
                  </a:lnTo>
                  <a:lnTo>
                    <a:pt x="1008761" y="1270"/>
                  </a:lnTo>
                  <a:lnTo>
                    <a:pt x="966597" y="1270"/>
                  </a:lnTo>
                  <a:lnTo>
                    <a:pt x="915670" y="1270"/>
                  </a:lnTo>
                  <a:lnTo>
                    <a:pt x="915670" y="0"/>
                  </a:lnTo>
                  <a:lnTo>
                    <a:pt x="803529" y="0"/>
                  </a:lnTo>
                  <a:lnTo>
                    <a:pt x="803529" y="1270"/>
                  </a:lnTo>
                  <a:lnTo>
                    <a:pt x="843661" y="1270"/>
                  </a:lnTo>
                  <a:lnTo>
                    <a:pt x="843661" y="2540"/>
                  </a:lnTo>
                  <a:lnTo>
                    <a:pt x="798195" y="2540"/>
                  </a:lnTo>
                  <a:lnTo>
                    <a:pt x="798195" y="3810"/>
                  </a:lnTo>
                  <a:lnTo>
                    <a:pt x="789698" y="3810"/>
                  </a:lnTo>
                  <a:lnTo>
                    <a:pt x="789698" y="2540"/>
                  </a:lnTo>
                  <a:lnTo>
                    <a:pt x="764159" y="2540"/>
                  </a:lnTo>
                  <a:lnTo>
                    <a:pt x="764159" y="1524"/>
                  </a:lnTo>
                  <a:lnTo>
                    <a:pt x="757682" y="1524"/>
                  </a:lnTo>
                  <a:lnTo>
                    <a:pt x="757682" y="2540"/>
                  </a:lnTo>
                  <a:lnTo>
                    <a:pt x="695833" y="2540"/>
                  </a:lnTo>
                  <a:lnTo>
                    <a:pt x="695833" y="1270"/>
                  </a:lnTo>
                  <a:lnTo>
                    <a:pt x="652399" y="1270"/>
                  </a:lnTo>
                  <a:lnTo>
                    <a:pt x="652399" y="254"/>
                  </a:lnTo>
                  <a:lnTo>
                    <a:pt x="495173" y="254"/>
                  </a:lnTo>
                  <a:lnTo>
                    <a:pt x="495173" y="1270"/>
                  </a:lnTo>
                  <a:lnTo>
                    <a:pt x="451612" y="1270"/>
                  </a:lnTo>
                  <a:lnTo>
                    <a:pt x="451612" y="2540"/>
                  </a:lnTo>
                  <a:lnTo>
                    <a:pt x="442214" y="2540"/>
                  </a:lnTo>
                  <a:lnTo>
                    <a:pt x="442214" y="3810"/>
                  </a:lnTo>
                  <a:lnTo>
                    <a:pt x="442214" y="144780"/>
                  </a:lnTo>
                  <a:lnTo>
                    <a:pt x="442214" y="146050"/>
                  </a:lnTo>
                  <a:lnTo>
                    <a:pt x="535940" y="146050"/>
                  </a:lnTo>
                  <a:lnTo>
                    <a:pt x="535940" y="144780"/>
                  </a:lnTo>
                  <a:lnTo>
                    <a:pt x="869708" y="144780"/>
                  </a:lnTo>
                  <a:lnTo>
                    <a:pt x="869708" y="146050"/>
                  </a:lnTo>
                  <a:lnTo>
                    <a:pt x="1008761" y="146050"/>
                  </a:lnTo>
                  <a:lnTo>
                    <a:pt x="1008761" y="146304"/>
                  </a:lnTo>
                  <a:lnTo>
                    <a:pt x="1018794" y="146304"/>
                  </a:lnTo>
                  <a:lnTo>
                    <a:pt x="1018794" y="146177"/>
                  </a:lnTo>
                  <a:lnTo>
                    <a:pt x="1025271" y="146177"/>
                  </a:lnTo>
                  <a:lnTo>
                    <a:pt x="1025271" y="146304"/>
                  </a:lnTo>
                  <a:lnTo>
                    <a:pt x="1080643" y="146304"/>
                  </a:lnTo>
                  <a:lnTo>
                    <a:pt x="1080643" y="146177"/>
                  </a:lnTo>
                  <a:lnTo>
                    <a:pt x="1080643" y="146050"/>
                  </a:lnTo>
                  <a:lnTo>
                    <a:pt x="1090676" y="146050"/>
                  </a:lnTo>
                  <a:lnTo>
                    <a:pt x="1090676" y="146177"/>
                  </a:lnTo>
                  <a:lnTo>
                    <a:pt x="1100455" y="146177"/>
                  </a:lnTo>
                  <a:lnTo>
                    <a:pt x="1100455" y="146558"/>
                  </a:lnTo>
                  <a:lnTo>
                    <a:pt x="1101852" y="146558"/>
                  </a:lnTo>
                  <a:lnTo>
                    <a:pt x="1101852" y="146050"/>
                  </a:lnTo>
                  <a:lnTo>
                    <a:pt x="1101852" y="145923"/>
                  </a:lnTo>
                  <a:lnTo>
                    <a:pt x="1101852" y="144780"/>
                  </a:lnTo>
                  <a:lnTo>
                    <a:pt x="1101852" y="2794"/>
                  </a:lnTo>
                  <a:lnTo>
                    <a:pt x="1101852" y="254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57901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905000" y="1485900"/>
            <a:ext cx="7127875" cy="5036820"/>
            <a:chOff x="1905000" y="1485900"/>
            <a:chExt cx="7127875" cy="50368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05000" y="1485900"/>
              <a:ext cx="7127748" cy="503682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13576" y="4151376"/>
              <a:ext cx="524255" cy="3764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780532" y="1569719"/>
              <a:ext cx="414655" cy="231775"/>
            </a:xfrm>
            <a:custGeom>
              <a:avLst/>
              <a:gdLst/>
              <a:ahLst/>
              <a:cxnLst/>
              <a:rect l="l" t="t" r="r" b="b"/>
              <a:pathLst>
                <a:path w="414654" h="231775">
                  <a:moveTo>
                    <a:pt x="336042" y="157353"/>
                  </a:moveTo>
                  <a:lnTo>
                    <a:pt x="295783" y="157353"/>
                  </a:lnTo>
                  <a:lnTo>
                    <a:pt x="289560" y="158115"/>
                  </a:lnTo>
                  <a:lnTo>
                    <a:pt x="280543" y="158115"/>
                  </a:lnTo>
                  <a:lnTo>
                    <a:pt x="263017" y="159004"/>
                  </a:lnTo>
                  <a:lnTo>
                    <a:pt x="250571" y="158369"/>
                  </a:lnTo>
                  <a:lnTo>
                    <a:pt x="229743" y="158115"/>
                  </a:lnTo>
                  <a:lnTo>
                    <a:pt x="200914" y="157353"/>
                  </a:lnTo>
                  <a:lnTo>
                    <a:pt x="175768" y="155956"/>
                  </a:lnTo>
                  <a:lnTo>
                    <a:pt x="146431" y="153797"/>
                  </a:lnTo>
                  <a:lnTo>
                    <a:pt x="101727" y="149733"/>
                  </a:lnTo>
                  <a:lnTo>
                    <a:pt x="65786" y="149733"/>
                  </a:lnTo>
                  <a:lnTo>
                    <a:pt x="65786" y="221742"/>
                  </a:lnTo>
                  <a:lnTo>
                    <a:pt x="88773" y="223901"/>
                  </a:lnTo>
                  <a:lnTo>
                    <a:pt x="139573" y="227838"/>
                  </a:lnTo>
                  <a:lnTo>
                    <a:pt x="164973" y="229362"/>
                  </a:lnTo>
                  <a:lnTo>
                    <a:pt x="214630" y="230378"/>
                  </a:lnTo>
                  <a:lnTo>
                    <a:pt x="229743" y="231140"/>
                  </a:lnTo>
                  <a:lnTo>
                    <a:pt x="238379" y="231140"/>
                  </a:lnTo>
                  <a:lnTo>
                    <a:pt x="242316" y="231521"/>
                  </a:lnTo>
                  <a:lnTo>
                    <a:pt x="288163" y="231521"/>
                  </a:lnTo>
                  <a:lnTo>
                    <a:pt x="305435" y="230759"/>
                  </a:lnTo>
                  <a:lnTo>
                    <a:pt x="316611" y="229997"/>
                  </a:lnTo>
                  <a:lnTo>
                    <a:pt x="325628" y="229997"/>
                  </a:lnTo>
                  <a:lnTo>
                    <a:pt x="331724" y="229362"/>
                  </a:lnTo>
                  <a:lnTo>
                    <a:pt x="336042" y="229362"/>
                  </a:lnTo>
                  <a:lnTo>
                    <a:pt x="336042" y="157353"/>
                  </a:lnTo>
                  <a:close/>
                </a:path>
                <a:path w="414654" h="231775">
                  <a:moveTo>
                    <a:pt x="414147" y="11430"/>
                  </a:moveTo>
                  <a:lnTo>
                    <a:pt x="413766" y="11176"/>
                  </a:lnTo>
                  <a:lnTo>
                    <a:pt x="403352" y="10033"/>
                  </a:lnTo>
                  <a:lnTo>
                    <a:pt x="391033" y="9652"/>
                  </a:lnTo>
                  <a:lnTo>
                    <a:pt x="377825" y="8636"/>
                  </a:lnTo>
                  <a:lnTo>
                    <a:pt x="356362" y="7493"/>
                  </a:lnTo>
                  <a:lnTo>
                    <a:pt x="350647" y="7493"/>
                  </a:lnTo>
                  <a:lnTo>
                    <a:pt x="347091" y="7112"/>
                  </a:lnTo>
                  <a:lnTo>
                    <a:pt x="340868" y="6858"/>
                  </a:lnTo>
                  <a:lnTo>
                    <a:pt x="329692" y="5715"/>
                  </a:lnTo>
                  <a:lnTo>
                    <a:pt x="314960" y="4699"/>
                  </a:lnTo>
                  <a:lnTo>
                    <a:pt x="280416" y="3937"/>
                  </a:lnTo>
                  <a:lnTo>
                    <a:pt x="234569" y="3937"/>
                  </a:lnTo>
                  <a:lnTo>
                    <a:pt x="229489" y="3175"/>
                  </a:lnTo>
                  <a:lnTo>
                    <a:pt x="211582" y="2540"/>
                  </a:lnTo>
                  <a:lnTo>
                    <a:pt x="196088" y="1397"/>
                  </a:lnTo>
                  <a:lnTo>
                    <a:pt x="177673" y="1397"/>
                  </a:lnTo>
                  <a:lnTo>
                    <a:pt x="136144" y="381"/>
                  </a:lnTo>
                  <a:lnTo>
                    <a:pt x="113919" y="381"/>
                  </a:lnTo>
                  <a:lnTo>
                    <a:pt x="91948" y="0"/>
                  </a:lnTo>
                  <a:lnTo>
                    <a:pt x="0" y="0"/>
                  </a:lnTo>
                  <a:lnTo>
                    <a:pt x="0" y="72009"/>
                  </a:lnTo>
                  <a:lnTo>
                    <a:pt x="20828" y="72263"/>
                  </a:lnTo>
                  <a:lnTo>
                    <a:pt x="65786" y="72136"/>
                  </a:lnTo>
                  <a:lnTo>
                    <a:pt x="100203" y="72263"/>
                  </a:lnTo>
                  <a:lnTo>
                    <a:pt x="121793" y="73025"/>
                  </a:lnTo>
                  <a:lnTo>
                    <a:pt x="141605" y="73406"/>
                  </a:lnTo>
                  <a:lnTo>
                    <a:pt x="160020" y="73406"/>
                  </a:lnTo>
                  <a:lnTo>
                    <a:pt x="175514" y="74422"/>
                  </a:lnTo>
                  <a:lnTo>
                    <a:pt x="193548" y="75184"/>
                  </a:lnTo>
                  <a:lnTo>
                    <a:pt x="198628" y="75946"/>
                  </a:lnTo>
                  <a:lnTo>
                    <a:pt x="244348" y="75946"/>
                  </a:lnTo>
                  <a:lnTo>
                    <a:pt x="279019" y="76581"/>
                  </a:lnTo>
                  <a:lnTo>
                    <a:pt x="314579" y="79502"/>
                  </a:lnTo>
                  <a:lnTo>
                    <a:pt x="320421" y="79502"/>
                  </a:lnTo>
                  <a:lnTo>
                    <a:pt x="341630" y="80645"/>
                  </a:lnTo>
                  <a:lnTo>
                    <a:pt x="354965" y="81661"/>
                  </a:lnTo>
                  <a:lnTo>
                    <a:pt x="367284" y="82042"/>
                  </a:lnTo>
                  <a:lnTo>
                    <a:pt x="377825" y="83185"/>
                  </a:lnTo>
                  <a:lnTo>
                    <a:pt x="378079" y="83439"/>
                  </a:lnTo>
                  <a:lnTo>
                    <a:pt x="414147" y="83439"/>
                  </a:lnTo>
                  <a:lnTo>
                    <a:pt x="414147" y="11430"/>
                  </a:lnTo>
                  <a:close/>
                </a:path>
              </a:pathLst>
            </a:custGeom>
            <a:solidFill>
              <a:srgbClr val="FF40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707636" y="1720595"/>
              <a:ext cx="662940" cy="93345"/>
            </a:xfrm>
            <a:custGeom>
              <a:avLst/>
              <a:gdLst/>
              <a:ahLst/>
              <a:cxnLst/>
              <a:rect l="l" t="t" r="r" b="b"/>
              <a:pathLst>
                <a:path w="662939" h="93344">
                  <a:moveTo>
                    <a:pt x="323075" y="8178"/>
                  </a:moveTo>
                  <a:lnTo>
                    <a:pt x="318389" y="8178"/>
                  </a:lnTo>
                  <a:lnTo>
                    <a:pt x="307213" y="7620"/>
                  </a:lnTo>
                  <a:lnTo>
                    <a:pt x="307213" y="79248"/>
                  </a:lnTo>
                  <a:lnTo>
                    <a:pt x="307200" y="7543"/>
                  </a:lnTo>
                  <a:lnTo>
                    <a:pt x="296037" y="7543"/>
                  </a:lnTo>
                  <a:lnTo>
                    <a:pt x="285623" y="7239"/>
                  </a:lnTo>
                  <a:lnTo>
                    <a:pt x="276606" y="7239"/>
                  </a:lnTo>
                  <a:lnTo>
                    <a:pt x="266573" y="6858"/>
                  </a:lnTo>
                  <a:lnTo>
                    <a:pt x="256413" y="6858"/>
                  </a:lnTo>
                  <a:lnTo>
                    <a:pt x="247777" y="6096"/>
                  </a:lnTo>
                  <a:lnTo>
                    <a:pt x="212217" y="6096"/>
                  </a:lnTo>
                  <a:lnTo>
                    <a:pt x="211924" y="6096"/>
                  </a:lnTo>
                  <a:lnTo>
                    <a:pt x="204406" y="6019"/>
                  </a:lnTo>
                  <a:lnTo>
                    <a:pt x="187071" y="5842"/>
                  </a:lnTo>
                  <a:lnTo>
                    <a:pt x="149733" y="4318"/>
                  </a:lnTo>
                  <a:lnTo>
                    <a:pt x="115443" y="2159"/>
                  </a:lnTo>
                  <a:lnTo>
                    <a:pt x="79502" y="381"/>
                  </a:lnTo>
                  <a:lnTo>
                    <a:pt x="56515" y="0"/>
                  </a:lnTo>
                  <a:lnTo>
                    <a:pt x="20574" y="0"/>
                  </a:lnTo>
                  <a:lnTo>
                    <a:pt x="0" y="762"/>
                  </a:lnTo>
                  <a:lnTo>
                    <a:pt x="0" y="72517"/>
                  </a:lnTo>
                  <a:lnTo>
                    <a:pt x="36068" y="72517"/>
                  </a:lnTo>
                  <a:lnTo>
                    <a:pt x="44704" y="72136"/>
                  </a:lnTo>
                  <a:lnTo>
                    <a:pt x="79502" y="73914"/>
                  </a:lnTo>
                  <a:lnTo>
                    <a:pt x="113665" y="76073"/>
                  </a:lnTo>
                  <a:lnTo>
                    <a:pt x="151130" y="77470"/>
                  </a:lnTo>
                  <a:lnTo>
                    <a:pt x="176276" y="77724"/>
                  </a:lnTo>
                  <a:lnTo>
                    <a:pt x="211836" y="77724"/>
                  </a:lnTo>
                  <a:lnTo>
                    <a:pt x="220472" y="78486"/>
                  </a:lnTo>
                  <a:lnTo>
                    <a:pt x="230492" y="78486"/>
                  </a:lnTo>
                  <a:lnTo>
                    <a:pt x="230492" y="6858"/>
                  </a:lnTo>
                  <a:lnTo>
                    <a:pt x="230505" y="78486"/>
                  </a:lnTo>
                  <a:lnTo>
                    <a:pt x="240665" y="78867"/>
                  </a:lnTo>
                  <a:lnTo>
                    <a:pt x="249682" y="78867"/>
                  </a:lnTo>
                  <a:lnTo>
                    <a:pt x="260096" y="79248"/>
                  </a:lnTo>
                  <a:lnTo>
                    <a:pt x="271272" y="79248"/>
                  </a:lnTo>
                  <a:lnTo>
                    <a:pt x="282448" y="79883"/>
                  </a:lnTo>
                  <a:lnTo>
                    <a:pt x="318389" y="79883"/>
                  </a:lnTo>
                  <a:lnTo>
                    <a:pt x="323075" y="79883"/>
                  </a:lnTo>
                  <a:lnTo>
                    <a:pt x="323075" y="8178"/>
                  </a:lnTo>
                  <a:close/>
                </a:path>
                <a:path w="662939" h="93344">
                  <a:moveTo>
                    <a:pt x="662927" y="21132"/>
                  </a:moveTo>
                  <a:lnTo>
                    <a:pt x="656717" y="21132"/>
                  </a:lnTo>
                  <a:lnTo>
                    <a:pt x="653923" y="20828"/>
                  </a:lnTo>
                  <a:lnTo>
                    <a:pt x="653923" y="92583"/>
                  </a:lnTo>
                  <a:lnTo>
                    <a:pt x="653910" y="20878"/>
                  </a:lnTo>
                  <a:lnTo>
                    <a:pt x="653161" y="20878"/>
                  </a:lnTo>
                  <a:lnTo>
                    <a:pt x="651002" y="20447"/>
                  </a:lnTo>
                  <a:lnTo>
                    <a:pt x="651002" y="92202"/>
                  </a:lnTo>
                  <a:lnTo>
                    <a:pt x="650989" y="20497"/>
                  </a:lnTo>
                  <a:lnTo>
                    <a:pt x="645287" y="20497"/>
                  </a:lnTo>
                  <a:lnTo>
                    <a:pt x="635889" y="20066"/>
                  </a:lnTo>
                  <a:lnTo>
                    <a:pt x="625094" y="19304"/>
                  </a:lnTo>
                  <a:lnTo>
                    <a:pt x="613918" y="18923"/>
                  </a:lnTo>
                  <a:lnTo>
                    <a:pt x="593471" y="17526"/>
                  </a:lnTo>
                  <a:lnTo>
                    <a:pt x="593471" y="89281"/>
                  </a:lnTo>
                  <a:lnTo>
                    <a:pt x="593432" y="17564"/>
                  </a:lnTo>
                  <a:lnTo>
                    <a:pt x="562991" y="17564"/>
                  </a:lnTo>
                  <a:lnTo>
                    <a:pt x="534797" y="16510"/>
                  </a:lnTo>
                  <a:lnTo>
                    <a:pt x="511810" y="15367"/>
                  </a:lnTo>
                  <a:lnTo>
                    <a:pt x="430911" y="12319"/>
                  </a:lnTo>
                  <a:lnTo>
                    <a:pt x="389128" y="10160"/>
                  </a:lnTo>
                  <a:lnTo>
                    <a:pt x="375539" y="9017"/>
                  </a:lnTo>
                  <a:lnTo>
                    <a:pt x="358902" y="8255"/>
                  </a:lnTo>
                  <a:lnTo>
                    <a:pt x="323088" y="8255"/>
                  </a:lnTo>
                  <a:lnTo>
                    <a:pt x="323088" y="79883"/>
                  </a:lnTo>
                  <a:lnTo>
                    <a:pt x="339471" y="80645"/>
                  </a:lnTo>
                  <a:lnTo>
                    <a:pt x="372618" y="82804"/>
                  </a:lnTo>
                  <a:lnTo>
                    <a:pt x="475869" y="87122"/>
                  </a:lnTo>
                  <a:lnTo>
                    <a:pt x="498856" y="88265"/>
                  </a:lnTo>
                  <a:lnTo>
                    <a:pt x="526923" y="89281"/>
                  </a:lnTo>
                  <a:lnTo>
                    <a:pt x="557491" y="89281"/>
                  </a:lnTo>
                  <a:lnTo>
                    <a:pt x="557491" y="17564"/>
                  </a:lnTo>
                  <a:lnTo>
                    <a:pt x="526923" y="17564"/>
                  </a:lnTo>
                  <a:lnTo>
                    <a:pt x="557530" y="17526"/>
                  </a:lnTo>
                  <a:lnTo>
                    <a:pt x="557530" y="89281"/>
                  </a:lnTo>
                  <a:lnTo>
                    <a:pt x="578104" y="90678"/>
                  </a:lnTo>
                  <a:lnTo>
                    <a:pt x="589153" y="91059"/>
                  </a:lnTo>
                  <a:lnTo>
                    <a:pt x="599948" y="91821"/>
                  </a:lnTo>
                  <a:lnTo>
                    <a:pt x="609219" y="92202"/>
                  </a:lnTo>
                  <a:lnTo>
                    <a:pt x="615048" y="92202"/>
                  </a:lnTo>
                  <a:lnTo>
                    <a:pt x="615048" y="20497"/>
                  </a:lnTo>
                  <a:lnTo>
                    <a:pt x="609219" y="20497"/>
                  </a:lnTo>
                  <a:lnTo>
                    <a:pt x="615061" y="20447"/>
                  </a:lnTo>
                  <a:lnTo>
                    <a:pt x="615061" y="92202"/>
                  </a:lnTo>
                  <a:lnTo>
                    <a:pt x="617220" y="92583"/>
                  </a:lnTo>
                  <a:lnTo>
                    <a:pt x="617842" y="92583"/>
                  </a:lnTo>
                  <a:lnTo>
                    <a:pt x="617842" y="20878"/>
                  </a:lnTo>
                  <a:lnTo>
                    <a:pt x="617220" y="20878"/>
                  </a:lnTo>
                  <a:lnTo>
                    <a:pt x="617855" y="20828"/>
                  </a:lnTo>
                  <a:lnTo>
                    <a:pt x="617855" y="92583"/>
                  </a:lnTo>
                  <a:lnTo>
                    <a:pt x="620776" y="92837"/>
                  </a:lnTo>
                  <a:lnTo>
                    <a:pt x="656717" y="92837"/>
                  </a:lnTo>
                  <a:lnTo>
                    <a:pt x="662927" y="92837"/>
                  </a:lnTo>
                  <a:lnTo>
                    <a:pt x="662927" y="21132"/>
                  </a:lnTo>
                  <a:close/>
                </a:path>
              </a:pathLst>
            </a:custGeom>
            <a:solidFill>
              <a:srgbClr val="FFFA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01895" y="5846064"/>
              <a:ext cx="635635" cy="93345"/>
            </a:xfrm>
            <a:custGeom>
              <a:avLst/>
              <a:gdLst/>
              <a:ahLst/>
              <a:cxnLst/>
              <a:rect l="l" t="t" r="r" b="b"/>
              <a:pathLst>
                <a:path w="635635" h="93345">
                  <a:moveTo>
                    <a:pt x="635126" y="0"/>
                  </a:moveTo>
                  <a:lnTo>
                    <a:pt x="580516" y="0"/>
                  </a:lnTo>
                  <a:lnTo>
                    <a:pt x="575437" y="381"/>
                  </a:lnTo>
                  <a:lnTo>
                    <a:pt x="571880" y="381"/>
                  </a:lnTo>
                  <a:lnTo>
                    <a:pt x="566292" y="1155"/>
                  </a:lnTo>
                  <a:lnTo>
                    <a:pt x="558800" y="1536"/>
                  </a:lnTo>
                  <a:lnTo>
                    <a:pt x="546100" y="1536"/>
                  </a:lnTo>
                  <a:lnTo>
                    <a:pt x="533526" y="1917"/>
                  </a:lnTo>
                  <a:lnTo>
                    <a:pt x="408431" y="1917"/>
                  </a:lnTo>
                  <a:lnTo>
                    <a:pt x="387476" y="2565"/>
                  </a:lnTo>
                  <a:lnTo>
                    <a:pt x="378840" y="3327"/>
                  </a:lnTo>
                  <a:lnTo>
                    <a:pt x="368807" y="3327"/>
                  </a:lnTo>
                  <a:lnTo>
                    <a:pt x="355091" y="4102"/>
                  </a:lnTo>
                  <a:lnTo>
                    <a:pt x="335661" y="4356"/>
                  </a:lnTo>
                  <a:lnTo>
                    <a:pt x="316611" y="5130"/>
                  </a:lnTo>
                  <a:lnTo>
                    <a:pt x="292988" y="5511"/>
                  </a:lnTo>
                  <a:lnTo>
                    <a:pt x="251967" y="7302"/>
                  </a:lnTo>
                  <a:lnTo>
                    <a:pt x="235076" y="8458"/>
                  </a:lnTo>
                  <a:lnTo>
                    <a:pt x="222503" y="8712"/>
                  </a:lnTo>
                  <a:lnTo>
                    <a:pt x="211962" y="9486"/>
                  </a:lnTo>
                  <a:lnTo>
                    <a:pt x="193928" y="9486"/>
                  </a:lnTo>
                  <a:lnTo>
                    <a:pt x="174116" y="10896"/>
                  </a:lnTo>
                  <a:lnTo>
                    <a:pt x="156844" y="11671"/>
                  </a:lnTo>
                  <a:lnTo>
                    <a:pt x="127126" y="13843"/>
                  </a:lnTo>
                  <a:lnTo>
                    <a:pt x="103377" y="13843"/>
                  </a:lnTo>
                  <a:lnTo>
                    <a:pt x="76834" y="14998"/>
                  </a:lnTo>
                  <a:lnTo>
                    <a:pt x="52704" y="15646"/>
                  </a:lnTo>
                  <a:lnTo>
                    <a:pt x="29463" y="17183"/>
                  </a:lnTo>
                  <a:lnTo>
                    <a:pt x="13334" y="18592"/>
                  </a:lnTo>
                  <a:lnTo>
                    <a:pt x="0" y="20002"/>
                  </a:lnTo>
                  <a:lnTo>
                    <a:pt x="0" y="92735"/>
                  </a:lnTo>
                  <a:lnTo>
                    <a:pt x="35940" y="92735"/>
                  </a:lnTo>
                  <a:lnTo>
                    <a:pt x="49402" y="91287"/>
                  </a:lnTo>
                  <a:lnTo>
                    <a:pt x="65658" y="89827"/>
                  </a:lnTo>
                  <a:lnTo>
                    <a:pt x="88645" y="88366"/>
                  </a:lnTo>
                  <a:lnTo>
                    <a:pt x="112775" y="87642"/>
                  </a:lnTo>
                  <a:lnTo>
                    <a:pt x="139573" y="86550"/>
                  </a:lnTo>
                  <a:lnTo>
                    <a:pt x="163321" y="86550"/>
                  </a:lnTo>
                  <a:lnTo>
                    <a:pt x="192786" y="84366"/>
                  </a:lnTo>
                  <a:lnTo>
                    <a:pt x="210057" y="83654"/>
                  </a:lnTo>
                  <a:lnTo>
                    <a:pt x="229996" y="82194"/>
                  </a:lnTo>
                  <a:lnTo>
                    <a:pt x="248030" y="82194"/>
                  </a:lnTo>
                  <a:lnTo>
                    <a:pt x="258444" y="81457"/>
                  </a:lnTo>
                  <a:lnTo>
                    <a:pt x="271017" y="81102"/>
                  </a:lnTo>
                  <a:lnTo>
                    <a:pt x="288036" y="80010"/>
                  </a:lnTo>
                  <a:lnTo>
                    <a:pt x="308228" y="79286"/>
                  </a:lnTo>
                  <a:lnTo>
                    <a:pt x="329183" y="78193"/>
                  </a:lnTo>
                  <a:lnTo>
                    <a:pt x="352551" y="77838"/>
                  </a:lnTo>
                  <a:lnTo>
                    <a:pt x="371601" y="77101"/>
                  </a:lnTo>
                  <a:lnTo>
                    <a:pt x="391032" y="76746"/>
                  </a:lnTo>
                  <a:lnTo>
                    <a:pt x="404875" y="76009"/>
                  </a:lnTo>
                  <a:lnTo>
                    <a:pt x="414908" y="76009"/>
                  </a:lnTo>
                  <a:lnTo>
                    <a:pt x="423671" y="75298"/>
                  </a:lnTo>
                  <a:lnTo>
                    <a:pt x="444500" y="74561"/>
                  </a:lnTo>
                  <a:lnTo>
                    <a:pt x="569721" y="74561"/>
                  </a:lnTo>
                  <a:lnTo>
                    <a:pt x="582294" y="74206"/>
                  </a:lnTo>
                  <a:lnTo>
                    <a:pt x="594867" y="74206"/>
                  </a:lnTo>
                  <a:lnTo>
                    <a:pt x="602488" y="73837"/>
                  </a:lnTo>
                  <a:lnTo>
                    <a:pt x="607821" y="73113"/>
                  </a:lnTo>
                  <a:lnTo>
                    <a:pt x="611377" y="73113"/>
                  </a:lnTo>
                  <a:lnTo>
                    <a:pt x="616457" y="72745"/>
                  </a:lnTo>
                  <a:lnTo>
                    <a:pt x="635126" y="72745"/>
                  </a:lnTo>
                  <a:lnTo>
                    <a:pt x="635126" y="0"/>
                  </a:lnTo>
                  <a:close/>
                </a:path>
              </a:pathLst>
            </a:custGeom>
            <a:solidFill>
              <a:srgbClr val="00F800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37023" y="5846064"/>
              <a:ext cx="63880" cy="7529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9216" y="616153"/>
            <a:ext cx="601878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1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20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56917"/>
            <a:ext cx="8995410" cy="410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3535">
              <a:lnSpc>
                <a:spcPts val="2545"/>
              </a:lnSpc>
              <a:spcBef>
                <a:spcPts val="95"/>
              </a:spcBef>
              <a:buChar char="•"/>
              <a:tabLst>
                <a:tab pos="355600" algn="l"/>
                <a:tab pos="356235" algn="l"/>
              </a:tabLst>
            </a:pPr>
            <a:r>
              <a:rPr sz="2200" spc="-5" dirty="0">
                <a:cs typeface="Arial MT"/>
              </a:rPr>
              <a:t>Spinal</a:t>
            </a:r>
            <a:r>
              <a:rPr sz="2200" spc="-90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Meninges</a:t>
            </a:r>
            <a:endParaRPr sz="2200" dirty="0">
              <a:cs typeface="Arial MT"/>
            </a:endParaRPr>
          </a:p>
          <a:p>
            <a:pPr marL="698500" lvl="1" indent="-343535">
              <a:lnSpc>
                <a:spcPts val="2050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10" dirty="0">
                <a:cs typeface="Arial MT"/>
              </a:rPr>
              <a:t>Consistent with</a:t>
            </a:r>
            <a:r>
              <a:rPr sz="1900" spc="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cranial</a:t>
            </a:r>
            <a:r>
              <a:rPr sz="1900" spc="-10" dirty="0">
                <a:cs typeface="Arial MT"/>
              </a:rPr>
              <a:t> </a:t>
            </a:r>
            <a:r>
              <a:rPr sz="1900" spc="-15" dirty="0">
                <a:cs typeface="Arial MT"/>
              </a:rPr>
              <a:t>meninges</a:t>
            </a:r>
            <a:endParaRPr sz="1900" dirty="0">
              <a:cs typeface="Arial MT"/>
            </a:endParaRPr>
          </a:p>
          <a:p>
            <a:pPr marL="698500" lvl="1" indent="-343535">
              <a:lnSpc>
                <a:spcPts val="2095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5" dirty="0">
                <a:cs typeface="Arial MT"/>
              </a:rPr>
              <a:t>Provide</a:t>
            </a:r>
            <a:r>
              <a:rPr sz="1900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protection</a:t>
            </a:r>
            <a:r>
              <a:rPr sz="1900" spc="4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and</a:t>
            </a:r>
            <a:r>
              <a:rPr sz="190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cushioning</a:t>
            </a:r>
            <a:r>
              <a:rPr sz="1900" spc="5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for the</a:t>
            </a:r>
            <a:r>
              <a:rPr sz="1900" spc="-20" dirty="0">
                <a:cs typeface="Arial MT"/>
              </a:rPr>
              <a:t> cord</a:t>
            </a:r>
            <a:endParaRPr sz="1900" dirty="0">
              <a:cs typeface="Arial MT"/>
            </a:endParaRPr>
          </a:p>
          <a:p>
            <a:pPr marL="355600" indent="-343535">
              <a:lnSpc>
                <a:spcPts val="2500"/>
              </a:lnSpc>
              <a:buChar char="•"/>
              <a:tabLst>
                <a:tab pos="355600" algn="l"/>
                <a:tab pos="356235" algn="l"/>
              </a:tabLst>
            </a:pPr>
            <a:r>
              <a:rPr sz="2200" spc="-10" dirty="0">
                <a:cs typeface="Arial MT"/>
              </a:rPr>
              <a:t>Dura</a:t>
            </a:r>
            <a:r>
              <a:rPr sz="2200" spc="-65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Mater</a:t>
            </a:r>
            <a:endParaRPr sz="2200" dirty="0">
              <a:cs typeface="Arial MT"/>
            </a:endParaRPr>
          </a:p>
          <a:p>
            <a:pPr marL="698500" lvl="1" indent="-343535">
              <a:lnSpc>
                <a:spcPts val="2045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5" dirty="0">
                <a:cs typeface="Arial MT"/>
              </a:rPr>
              <a:t>Outer</a:t>
            </a:r>
            <a:r>
              <a:rPr sz="1900" spc="-15" dirty="0">
                <a:cs typeface="Arial MT"/>
              </a:rPr>
              <a:t> layer</a:t>
            </a:r>
            <a:endParaRPr sz="1900" dirty="0">
              <a:cs typeface="Arial MT"/>
            </a:endParaRPr>
          </a:p>
          <a:p>
            <a:pPr marL="698500" lvl="1" indent="-343535">
              <a:lnSpc>
                <a:spcPts val="2135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10" dirty="0">
                <a:cs typeface="Arial MT"/>
              </a:rPr>
              <a:t>Space</a:t>
            </a:r>
            <a:r>
              <a:rPr sz="1900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between</a:t>
            </a:r>
            <a:r>
              <a:rPr sz="1900" spc="7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vertebral</a:t>
            </a:r>
            <a:r>
              <a:rPr sz="1900" spc="3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canal</a:t>
            </a:r>
            <a:r>
              <a:rPr sz="1900" spc="1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and</a:t>
            </a:r>
            <a:r>
              <a:rPr sz="1900" spc="1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dura mater</a:t>
            </a:r>
            <a:r>
              <a:rPr sz="1900" spc="1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is</a:t>
            </a:r>
            <a:r>
              <a:rPr sz="1900" spc="-2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called</a:t>
            </a:r>
            <a:r>
              <a:rPr sz="1900" spc="3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the</a:t>
            </a:r>
            <a:r>
              <a:rPr sz="1900" dirty="0">
                <a:cs typeface="Arial MT"/>
              </a:rPr>
              <a:t> </a:t>
            </a:r>
            <a:r>
              <a:rPr sz="1900" spc="-15" dirty="0">
                <a:cs typeface="Arial MT"/>
              </a:rPr>
              <a:t>epidural</a:t>
            </a:r>
            <a:endParaRPr sz="1900" dirty="0">
              <a:cs typeface="Arial MT"/>
            </a:endParaRPr>
          </a:p>
          <a:p>
            <a:pPr marL="698500" lvl="2" indent="-229235">
              <a:lnSpc>
                <a:spcPts val="2545"/>
              </a:lnSpc>
              <a:spcBef>
                <a:spcPts val="204"/>
              </a:spcBef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Arial MT"/>
              </a:rPr>
              <a:t>space</a:t>
            </a:r>
            <a:endParaRPr sz="2200" dirty="0">
              <a:cs typeface="Arial MT"/>
            </a:endParaRPr>
          </a:p>
          <a:p>
            <a:pPr marL="355600" indent="-343535">
              <a:lnSpc>
                <a:spcPts val="2455"/>
              </a:lnSpc>
              <a:buChar char="•"/>
              <a:tabLst>
                <a:tab pos="355600" algn="l"/>
                <a:tab pos="356235" algn="l"/>
              </a:tabLst>
            </a:pPr>
            <a:r>
              <a:rPr sz="2200" spc="-5" dirty="0">
                <a:cs typeface="Arial MT"/>
              </a:rPr>
              <a:t>Arachnoid</a:t>
            </a:r>
            <a:r>
              <a:rPr sz="2200" spc="-130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Mater</a:t>
            </a:r>
            <a:endParaRPr sz="2200" dirty="0">
              <a:cs typeface="Arial MT"/>
            </a:endParaRPr>
          </a:p>
          <a:p>
            <a:pPr marL="698500" lvl="1" indent="-343535">
              <a:lnSpc>
                <a:spcPts val="2045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5" dirty="0">
                <a:cs typeface="Arial MT"/>
              </a:rPr>
              <a:t>Middle</a:t>
            </a:r>
            <a:r>
              <a:rPr sz="1900" spc="-30" dirty="0">
                <a:cs typeface="Arial MT"/>
              </a:rPr>
              <a:t> </a:t>
            </a:r>
            <a:r>
              <a:rPr sz="1900" spc="-15" dirty="0">
                <a:cs typeface="Arial MT"/>
              </a:rPr>
              <a:t>layer</a:t>
            </a:r>
            <a:endParaRPr sz="1900" dirty="0">
              <a:cs typeface="Arial MT"/>
            </a:endParaRPr>
          </a:p>
          <a:p>
            <a:pPr marL="698500" lvl="1" indent="-343535">
              <a:lnSpc>
                <a:spcPts val="2135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5" dirty="0">
                <a:cs typeface="Arial MT"/>
              </a:rPr>
              <a:t>Space</a:t>
            </a:r>
            <a:r>
              <a:rPr sz="1900" spc="-1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between</a:t>
            </a:r>
            <a:r>
              <a:rPr sz="1900" spc="7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the</a:t>
            </a:r>
            <a:r>
              <a:rPr sz="1900" spc="-2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dura</a:t>
            </a:r>
            <a:r>
              <a:rPr sz="1900" spc="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and</a:t>
            </a:r>
            <a:r>
              <a:rPr sz="1900" spc="-1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arachnoid</a:t>
            </a:r>
            <a:r>
              <a:rPr sz="1900" spc="4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mater</a:t>
            </a:r>
            <a:r>
              <a:rPr sz="190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is</a:t>
            </a:r>
            <a:r>
              <a:rPr sz="1900" spc="-2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called</a:t>
            </a:r>
            <a:r>
              <a:rPr sz="1900" spc="2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the</a:t>
            </a:r>
            <a:r>
              <a:rPr sz="1900" spc="-15" dirty="0">
                <a:cs typeface="Arial MT"/>
              </a:rPr>
              <a:t> subdural</a:t>
            </a:r>
            <a:endParaRPr sz="1900" dirty="0">
              <a:cs typeface="Arial MT"/>
            </a:endParaRPr>
          </a:p>
          <a:p>
            <a:pPr marL="698500" lvl="2" indent="-229235">
              <a:lnSpc>
                <a:spcPts val="2545"/>
              </a:lnSpc>
              <a:spcBef>
                <a:spcPts val="220"/>
              </a:spcBef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Arial MT"/>
              </a:rPr>
              <a:t>space</a:t>
            </a:r>
            <a:endParaRPr sz="2200" dirty="0">
              <a:cs typeface="Arial MT"/>
            </a:endParaRPr>
          </a:p>
          <a:p>
            <a:pPr marL="355600" indent="-343535">
              <a:lnSpc>
                <a:spcPts val="2450"/>
              </a:lnSpc>
              <a:buChar char="•"/>
              <a:tabLst>
                <a:tab pos="355600" algn="l"/>
                <a:tab pos="356235" algn="l"/>
              </a:tabLst>
            </a:pPr>
            <a:r>
              <a:rPr sz="2200" spc="-5" dirty="0">
                <a:cs typeface="Arial MT"/>
              </a:rPr>
              <a:t>Pia</a:t>
            </a:r>
            <a:r>
              <a:rPr sz="2200" spc="-90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Mater</a:t>
            </a:r>
            <a:endParaRPr sz="2200" dirty="0">
              <a:cs typeface="Arial MT"/>
            </a:endParaRPr>
          </a:p>
          <a:p>
            <a:pPr marL="698500" lvl="1" indent="-343535">
              <a:lnSpc>
                <a:spcPts val="2045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5" dirty="0">
                <a:cs typeface="Arial MT"/>
              </a:rPr>
              <a:t>Inner</a:t>
            </a:r>
            <a:r>
              <a:rPr sz="1900" spc="-30" dirty="0">
                <a:cs typeface="Arial MT"/>
              </a:rPr>
              <a:t> </a:t>
            </a:r>
            <a:r>
              <a:rPr sz="1900" spc="-15" dirty="0">
                <a:cs typeface="Arial MT"/>
              </a:rPr>
              <a:t>layer</a:t>
            </a:r>
            <a:endParaRPr sz="1900" dirty="0">
              <a:cs typeface="Arial MT"/>
            </a:endParaRPr>
          </a:p>
          <a:p>
            <a:pPr marL="698500" lvl="1" indent="-343535">
              <a:lnSpc>
                <a:spcPts val="2140"/>
              </a:lnSpc>
              <a:buChar char="◦"/>
              <a:tabLst>
                <a:tab pos="698500" algn="l"/>
                <a:tab pos="699135" algn="l"/>
              </a:tabLst>
            </a:pPr>
            <a:r>
              <a:rPr sz="1900" spc="-5" dirty="0">
                <a:cs typeface="Arial MT"/>
              </a:rPr>
              <a:t>Space</a:t>
            </a:r>
            <a:r>
              <a:rPr sz="1900" spc="-1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between</a:t>
            </a:r>
            <a:r>
              <a:rPr sz="1900" spc="7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the arachnoid</a:t>
            </a:r>
            <a:r>
              <a:rPr sz="1900" spc="4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and</a:t>
            </a:r>
            <a:r>
              <a:rPr sz="1900" spc="5" dirty="0">
                <a:cs typeface="Arial MT"/>
              </a:rPr>
              <a:t> </a:t>
            </a:r>
            <a:r>
              <a:rPr sz="1900" spc="-10" dirty="0">
                <a:cs typeface="Arial MT"/>
              </a:rPr>
              <a:t>pia</a:t>
            </a:r>
            <a:r>
              <a:rPr sz="1900" spc="-5" dirty="0">
                <a:cs typeface="Arial MT"/>
              </a:rPr>
              <a:t> mater</a:t>
            </a:r>
            <a:r>
              <a:rPr sz="1900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is</a:t>
            </a:r>
            <a:r>
              <a:rPr sz="1900" spc="-2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called</a:t>
            </a:r>
            <a:r>
              <a:rPr sz="1900" spc="40" dirty="0">
                <a:cs typeface="Arial MT"/>
              </a:rPr>
              <a:t> </a:t>
            </a:r>
            <a:r>
              <a:rPr sz="1900" spc="-20" dirty="0">
                <a:cs typeface="Arial MT"/>
              </a:rPr>
              <a:t>the</a:t>
            </a:r>
            <a:r>
              <a:rPr sz="1900" spc="-45" dirty="0">
                <a:cs typeface="Arial MT"/>
              </a:rPr>
              <a:t> </a:t>
            </a:r>
            <a:r>
              <a:rPr sz="1900" spc="-5" dirty="0">
                <a:cs typeface="Arial MT"/>
              </a:rPr>
              <a:t>subarachnoid</a:t>
            </a:r>
            <a:r>
              <a:rPr sz="1900" spc="35" dirty="0">
                <a:cs typeface="Arial MT"/>
              </a:rPr>
              <a:t> </a:t>
            </a:r>
            <a:r>
              <a:rPr sz="1900" spc="-25" dirty="0">
                <a:cs typeface="Arial MT"/>
              </a:rPr>
              <a:t>space</a:t>
            </a:r>
            <a:endParaRPr sz="1900" dirty="0">
              <a:cs typeface="Arial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5867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9944100" cy="268668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65"/>
              </a:spcBef>
              <a:buChar char="•"/>
              <a:tabLst>
                <a:tab pos="241935" algn="l"/>
              </a:tabLst>
            </a:pPr>
            <a:r>
              <a:rPr sz="2800" spc="-5" dirty="0">
                <a:cs typeface="Arial MT"/>
              </a:rPr>
              <a:t>Anatomy</a:t>
            </a:r>
            <a:r>
              <a:rPr sz="2800" spc="-13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Summary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Review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anatomy</a:t>
            </a:r>
            <a:r>
              <a:rPr sz="2800" spc="-45" dirty="0">
                <a:cs typeface="Arial MT"/>
              </a:rPr>
              <a:t> </a:t>
            </a:r>
            <a:r>
              <a:rPr sz="2800" dirty="0">
                <a:cs typeface="Arial MT"/>
              </a:rPr>
              <a:t>of</a:t>
            </a:r>
            <a:r>
              <a:rPr sz="2800" spc="-8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the</a:t>
            </a:r>
            <a:r>
              <a:rPr sz="2800" spc="-7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481965" marR="5080" indent="-457834">
              <a:lnSpc>
                <a:spcPts val="3020"/>
              </a:lnSpc>
              <a:spcBef>
                <a:spcPts val="75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The</a:t>
            </a:r>
            <a:r>
              <a:rPr sz="2800" spc="-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ligaments,</a:t>
            </a:r>
            <a:r>
              <a:rPr sz="2800" spc="-5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muscles,</a:t>
            </a:r>
            <a:r>
              <a:rPr sz="2800" spc="-80" dirty="0">
                <a:cs typeface="Arial MT"/>
              </a:rPr>
              <a:t> </a:t>
            </a:r>
            <a:r>
              <a:rPr sz="2800" dirty="0">
                <a:cs typeface="Arial MT"/>
              </a:rPr>
              <a:t>nerves,</a:t>
            </a:r>
            <a:r>
              <a:rPr sz="2800" spc="-85" dirty="0">
                <a:cs typeface="Arial MT"/>
              </a:rPr>
              <a:t> </a:t>
            </a:r>
            <a:r>
              <a:rPr sz="2800" dirty="0">
                <a:cs typeface="Arial MT"/>
              </a:rPr>
              <a:t>and</a:t>
            </a:r>
            <a:r>
              <a:rPr sz="2800" spc="-7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spinal</a:t>
            </a:r>
            <a:r>
              <a:rPr sz="2800" spc="-5" dirty="0">
                <a:cs typeface="Arial MT"/>
              </a:rPr>
              <a:t> plexuses</a:t>
            </a:r>
            <a:r>
              <a:rPr sz="2800" spc="-4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will</a:t>
            </a:r>
            <a:r>
              <a:rPr sz="2800" spc="-25" dirty="0">
                <a:cs typeface="Arial MT"/>
              </a:rPr>
              <a:t> </a:t>
            </a:r>
            <a:r>
              <a:rPr sz="2800" dirty="0">
                <a:cs typeface="Arial MT"/>
              </a:rPr>
              <a:t>not </a:t>
            </a:r>
            <a:r>
              <a:rPr sz="2800" spc="-7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be</a:t>
            </a:r>
            <a:r>
              <a:rPr sz="2800" spc="-60" dirty="0">
                <a:cs typeface="Arial MT"/>
              </a:rPr>
              <a:t> </a:t>
            </a:r>
            <a:r>
              <a:rPr sz="2800" dirty="0">
                <a:cs typeface="Arial MT"/>
              </a:rPr>
              <a:t>tested</a:t>
            </a:r>
            <a:r>
              <a:rPr sz="2800" spc="-75" dirty="0">
                <a:cs typeface="Arial MT"/>
              </a:rPr>
              <a:t> </a:t>
            </a:r>
            <a:r>
              <a:rPr sz="2800" spc="-30" dirty="0">
                <a:cs typeface="Arial MT"/>
              </a:rPr>
              <a:t>on.</a:t>
            </a:r>
            <a:endParaRPr sz="2800" dirty="0">
              <a:cs typeface="Arial MT"/>
            </a:endParaRPr>
          </a:p>
          <a:p>
            <a:pPr marL="481965" marR="7620" indent="-457834">
              <a:lnSpc>
                <a:spcPts val="3020"/>
              </a:lnSpc>
              <a:spcBef>
                <a:spcPts val="70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10" dirty="0">
                <a:cs typeface="Arial MT"/>
              </a:rPr>
              <a:t>Use</a:t>
            </a:r>
            <a:r>
              <a:rPr sz="2800" spc="-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knowledge</a:t>
            </a:r>
            <a:r>
              <a:rPr sz="2800" dirty="0">
                <a:cs typeface="Arial MT"/>
              </a:rPr>
              <a:t> of</a:t>
            </a:r>
            <a:r>
              <a:rPr sz="2800" spc="-9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relational</a:t>
            </a:r>
            <a:r>
              <a:rPr sz="2800" spc="-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anatomy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to</a:t>
            </a:r>
            <a:r>
              <a:rPr sz="2800" spc="-70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find </a:t>
            </a:r>
            <a:r>
              <a:rPr sz="2800" spc="-5" dirty="0">
                <a:cs typeface="Arial MT"/>
              </a:rPr>
              <a:t>structures</a:t>
            </a:r>
            <a:r>
              <a:rPr sz="2800" spc="-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when </a:t>
            </a:r>
            <a:r>
              <a:rPr sz="2800" spc="-76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given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8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single</a:t>
            </a:r>
            <a:r>
              <a:rPr sz="2800" spc="-4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CT</a:t>
            </a:r>
            <a:r>
              <a:rPr sz="2800" spc="-1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image.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096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23331"/>
            <a:ext cx="7042784" cy="4231287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75"/>
              </a:spcBef>
              <a:buChar char="•"/>
              <a:tabLst>
                <a:tab pos="241935" algn="l"/>
              </a:tabLst>
            </a:pPr>
            <a:r>
              <a:rPr sz="26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Positioning</a:t>
            </a:r>
            <a:r>
              <a:rPr sz="2600" u="heavy" spc="-6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Arial MT"/>
              </a:rPr>
              <a:t>for</a:t>
            </a:r>
            <a:r>
              <a:rPr sz="2600" u="heavy" spc="-7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Arial MT"/>
              </a:rPr>
              <a:t>a</a:t>
            </a:r>
            <a:r>
              <a:rPr sz="2600" u="heavy" spc="-4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Arial MT"/>
              </a:rPr>
              <a:t>CT</a:t>
            </a:r>
            <a:r>
              <a:rPr sz="2600" u="heavy" spc="-17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C-spine</a:t>
            </a:r>
            <a:endParaRPr sz="2600" dirty="0">
              <a:cs typeface="Arial MT"/>
            </a:endParaRPr>
          </a:p>
          <a:p>
            <a:pPr marL="481965" indent="-457834">
              <a:lnSpc>
                <a:spcPts val="2865"/>
              </a:lnSpc>
              <a:spcBef>
                <a:spcPts val="375"/>
              </a:spcBef>
              <a:buChar char="•"/>
              <a:tabLst>
                <a:tab pos="481965" algn="l"/>
                <a:tab pos="482600" algn="l"/>
              </a:tabLst>
            </a:pPr>
            <a:r>
              <a:rPr sz="2600" dirty="0">
                <a:cs typeface="Arial MT"/>
              </a:rPr>
              <a:t>Patient</a:t>
            </a:r>
            <a:r>
              <a:rPr sz="2600" spc="-125" dirty="0">
                <a:cs typeface="Arial MT"/>
              </a:rPr>
              <a:t> </a:t>
            </a:r>
            <a:r>
              <a:rPr sz="2600" spc="-10" dirty="0">
                <a:cs typeface="Arial MT"/>
              </a:rPr>
              <a:t>Position</a:t>
            </a:r>
            <a:endParaRPr sz="2600" dirty="0">
              <a:cs typeface="Arial MT"/>
            </a:endParaRPr>
          </a:p>
          <a:p>
            <a:pPr marL="710565" lvl="1" indent="-343535">
              <a:lnSpc>
                <a:spcPts val="2365"/>
              </a:lnSpc>
              <a:buChar char="•"/>
              <a:tabLst>
                <a:tab pos="710565" algn="l"/>
                <a:tab pos="711200" algn="l"/>
              </a:tabLst>
            </a:pPr>
            <a:r>
              <a:rPr sz="2200" spc="-10" dirty="0">
                <a:cs typeface="Arial MT"/>
              </a:rPr>
              <a:t>Head</a:t>
            </a:r>
            <a:r>
              <a:rPr sz="2200" spc="-1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holder or</a:t>
            </a:r>
            <a:r>
              <a:rPr sz="2200" spc="-2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molded</a:t>
            </a:r>
            <a:r>
              <a:rPr sz="2200" spc="10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sponge</a:t>
            </a:r>
            <a:endParaRPr sz="2200" dirty="0">
              <a:cs typeface="Arial MT"/>
            </a:endParaRPr>
          </a:p>
          <a:p>
            <a:pPr marL="710565" lvl="1" indent="-343535">
              <a:lnSpc>
                <a:spcPts val="2360"/>
              </a:lnSpc>
              <a:buChar char="•"/>
              <a:tabLst>
                <a:tab pos="710565" algn="l"/>
                <a:tab pos="711200" algn="l"/>
              </a:tabLst>
            </a:pPr>
            <a:r>
              <a:rPr sz="2200" spc="-5" dirty="0">
                <a:cs typeface="Arial MT"/>
              </a:rPr>
              <a:t>Patient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supine,</a:t>
            </a:r>
            <a:r>
              <a:rPr sz="2200" spc="15" dirty="0">
                <a:cs typeface="Arial MT"/>
              </a:rPr>
              <a:t> </a:t>
            </a:r>
            <a:r>
              <a:rPr sz="2200" spc="-10" dirty="0">
                <a:cs typeface="Arial MT"/>
              </a:rPr>
              <a:t>head-first</a:t>
            </a:r>
            <a:r>
              <a:rPr sz="2200" spc="2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into the </a:t>
            </a:r>
            <a:r>
              <a:rPr sz="2200" spc="-15" dirty="0">
                <a:cs typeface="Arial MT"/>
              </a:rPr>
              <a:t>gantry</a:t>
            </a:r>
            <a:endParaRPr sz="2200" dirty="0">
              <a:cs typeface="Arial MT"/>
            </a:endParaRPr>
          </a:p>
          <a:p>
            <a:pPr marL="710565" lvl="1" indent="-343535">
              <a:lnSpc>
                <a:spcPts val="2365"/>
              </a:lnSpc>
              <a:buChar char="•"/>
              <a:tabLst>
                <a:tab pos="710565" algn="l"/>
                <a:tab pos="711200" algn="l"/>
              </a:tabLst>
            </a:pPr>
            <a:r>
              <a:rPr sz="2200" spc="-5" dirty="0">
                <a:cs typeface="Arial MT"/>
              </a:rPr>
              <a:t>Reduce</a:t>
            </a:r>
            <a:r>
              <a:rPr sz="2200" spc="-6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patient</a:t>
            </a:r>
            <a:r>
              <a:rPr sz="2200" spc="-55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motion</a:t>
            </a:r>
            <a:endParaRPr sz="2200" dirty="0">
              <a:cs typeface="Arial MT"/>
            </a:endParaRPr>
          </a:p>
          <a:p>
            <a:pPr marL="710565" lvl="1" indent="-343535">
              <a:lnSpc>
                <a:spcPts val="2630"/>
              </a:lnSpc>
              <a:buChar char="•"/>
              <a:tabLst>
                <a:tab pos="710565" algn="l"/>
                <a:tab pos="711200" algn="l"/>
              </a:tabLst>
            </a:pPr>
            <a:r>
              <a:rPr sz="2200" spc="-5" dirty="0">
                <a:cs typeface="Arial MT"/>
              </a:rPr>
              <a:t>Ask</a:t>
            </a:r>
            <a:r>
              <a:rPr sz="2200" spc="-2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patient to</a:t>
            </a:r>
            <a:r>
              <a:rPr sz="2200" spc="-2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depress their </a:t>
            </a:r>
            <a:r>
              <a:rPr sz="2200" spc="-15" dirty="0">
                <a:cs typeface="Arial MT"/>
              </a:rPr>
              <a:t>shoulders</a:t>
            </a:r>
            <a:endParaRPr sz="22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2200" dirty="0">
              <a:cs typeface="Arial MT"/>
            </a:endParaRPr>
          </a:p>
          <a:p>
            <a:pPr marL="481965" indent="-457834">
              <a:lnSpc>
                <a:spcPts val="2860"/>
              </a:lnSpc>
              <a:buChar char="•"/>
              <a:tabLst>
                <a:tab pos="481965" algn="l"/>
                <a:tab pos="482600" algn="l"/>
              </a:tabLst>
            </a:pPr>
            <a:r>
              <a:rPr sz="2600" dirty="0">
                <a:cs typeface="Arial MT"/>
              </a:rPr>
              <a:t>Anatomy</a:t>
            </a:r>
            <a:r>
              <a:rPr sz="2600" spc="-160" dirty="0">
                <a:cs typeface="Arial MT"/>
              </a:rPr>
              <a:t> </a:t>
            </a:r>
            <a:r>
              <a:rPr sz="2600" spc="-10" dirty="0">
                <a:cs typeface="Arial MT"/>
              </a:rPr>
              <a:t>Position</a:t>
            </a:r>
            <a:endParaRPr sz="2600" dirty="0">
              <a:cs typeface="Arial MT"/>
            </a:endParaRPr>
          </a:p>
          <a:p>
            <a:pPr marL="710565" lvl="1" indent="-343535">
              <a:lnSpc>
                <a:spcPts val="2365"/>
              </a:lnSpc>
              <a:buChar char="•"/>
              <a:tabLst>
                <a:tab pos="710565" algn="l"/>
                <a:tab pos="711200" algn="l"/>
              </a:tabLst>
            </a:pPr>
            <a:r>
              <a:rPr sz="2200" spc="-5" dirty="0">
                <a:cs typeface="Arial MT"/>
              </a:rPr>
              <a:t>No</a:t>
            </a:r>
            <a:r>
              <a:rPr sz="2200" spc="-4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rotation,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neck</a:t>
            </a:r>
            <a:r>
              <a:rPr sz="2200" spc="-3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slightly</a:t>
            </a:r>
            <a:r>
              <a:rPr sz="2200" spc="-35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extended</a:t>
            </a:r>
            <a:endParaRPr sz="2200" dirty="0">
              <a:cs typeface="Arial MT"/>
            </a:endParaRPr>
          </a:p>
          <a:p>
            <a:pPr marL="710565" lvl="1" indent="-343535">
              <a:lnSpc>
                <a:spcPts val="2630"/>
              </a:lnSpc>
              <a:buChar char="•"/>
              <a:tabLst>
                <a:tab pos="710565" algn="l"/>
                <a:tab pos="711200" algn="l"/>
              </a:tabLst>
            </a:pPr>
            <a:r>
              <a:rPr sz="2200" spc="-5" dirty="0">
                <a:cs typeface="Arial MT"/>
              </a:rPr>
              <a:t>Angle</a:t>
            </a:r>
            <a:r>
              <a:rPr sz="2200" spc="-15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patient</a:t>
            </a:r>
            <a:r>
              <a:rPr sz="2200" dirty="0">
                <a:cs typeface="Arial MT"/>
              </a:rPr>
              <a:t> so</a:t>
            </a:r>
            <a:r>
              <a:rPr sz="2200" spc="-2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gantry and</a:t>
            </a:r>
            <a:r>
              <a:rPr sz="2200" spc="-10" dirty="0">
                <a:cs typeface="Arial MT"/>
              </a:rPr>
              <a:t> </a:t>
            </a:r>
            <a:r>
              <a:rPr sz="2200" spc="-5" dirty="0">
                <a:cs typeface="Arial MT"/>
              </a:rPr>
              <a:t>hard palate </a:t>
            </a:r>
            <a:r>
              <a:rPr sz="2200" spc="-10" dirty="0">
                <a:cs typeface="Arial MT"/>
              </a:rPr>
              <a:t>are</a:t>
            </a:r>
            <a:r>
              <a:rPr sz="2200" spc="-5" dirty="0">
                <a:cs typeface="Arial MT"/>
              </a:rPr>
              <a:t> </a:t>
            </a:r>
            <a:r>
              <a:rPr sz="2200" spc="-15" dirty="0">
                <a:cs typeface="Arial MT"/>
              </a:rPr>
              <a:t>parallel</a:t>
            </a:r>
            <a:endParaRPr sz="22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2200" dirty="0">
              <a:cs typeface="Arial MT"/>
            </a:endParaRPr>
          </a:p>
          <a:p>
            <a:pPr marL="367665" indent="-343535">
              <a:lnSpc>
                <a:spcPct val="100000"/>
              </a:lnSpc>
              <a:buChar char="•"/>
              <a:tabLst>
                <a:tab pos="367665" algn="l"/>
                <a:tab pos="368300" algn="l"/>
              </a:tabLst>
            </a:pPr>
            <a:r>
              <a:rPr sz="2600" dirty="0">
                <a:cs typeface="Arial MT"/>
              </a:rPr>
              <a:t>Scan</a:t>
            </a:r>
            <a:r>
              <a:rPr sz="2600" spc="-90" dirty="0">
                <a:cs typeface="Arial MT"/>
              </a:rPr>
              <a:t> </a:t>
            </a:r>
            <a:r>
              <a:rPr sz="2600" spc="-10" dirty="0">
                <a:cs typeface="Arial MT"/>
              </a:rPr>
              <a:t>direction:</a:t>
            </a:r>
            <a:r>
              <a:rPr sz="2600" spc="-35" dirty="0">
                <a:cs typeface="Arial MT"/>
              </a:rPr>
              <a:t> </a:t>
            </a:r>
            <a:r>
              <a:rPr sz="2600" spc="-10" dirty="0">
                <a:cs typeface="Arial MT"/>
              </a:rPr>
              <a:t>Craniocaudal</a:t>
            </a:r>
            <a:endParaRPr sz="2600" dirty="0">
              <a:cs typeface="Arial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325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9132" y="5427783"/>
            <a:ext cx="149860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5" dirty="0">
                <a:cs typeface="Arial MT"/>
              </a:rPr>
              <a:t>•</a:t>
            </a:r>
            <a:endParaRPr sz="2800"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86586" y="5427783"/>
            <a:ext cx="2360295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5" dirty="0">
                <a:cs typeface="Arial MT"/>
              </a:rPr>
              <a:t>Scan</a:t>
            </a:r>
            <a:r>
              <a:rPr sz="2800" spc="-12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direction:</a:t>
            </a:r>
            <a:endParaRPr sz="2800"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39666" y="5427783"/>
            <a:ext cx="2107565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15" dirty="0">
                <a:cs typeface="Arial MT"/>
              </a:rPr>
              <a:t>Craniocaudal</a:t>
            </a:r>
            <a:endParaRPr sz="2800"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22083"/>
            <a:ext cx="5243195" cy="327723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765"/>
              </a:spcBef>
              <a:buChar char="•"/>
              <a:tabLst>
                <a:tab pos="24193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Posit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Arial MT"/>
              </a:rPr>
              <a:t>i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on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Arial MT"/>
              </a:rPr>
              <a:t>i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g</a:t>
            </a:r>
            <a:r>
              <a:rPr sz="2800" u="heavy" spc="-4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for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a</a:t>
            </a:r>
            <a:r>
              <a:rPr sz="2800" u="heavy" spc="-3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C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T</a:t>
            </a:r>
            <a:r>
              <a:rPr sz="2800" u="heavy" spc="-24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254" dirty="0">
                <a:uFill>
                  <a:solidFill>
                    <a:srgbClr val="000000"/>
                  </a:solidFill>
                </a:uFill>
                <a:cs typeface="Arial MT"/>
              </a:rPr>
              <a:t>T</a:t>
            </a:r>
            <a:r>
              <a:rPr sz="2800" u="heavy" spc="-85" dirty="0">
                <a:uFill>
                  <a:solidFill>
                    <a:srgbClr val="000000"/>
                  </a:solidFill>
                </a:uFill>
                <a:cs typeface="Arial MT"/>
              </a:rPr>
              <a:t>-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s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Arial MT"/>
              </a:rPr>
              <a:t>p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Arial MT"/>
              </a:rPr>
              <a:t>i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</a:t>
            </a:r>
            <a:endParaRPr sz="2800" dirty="0">
              <a:cs typeface="Arial MT"/>
            </a:endParaRPr>
          </a:p>
          <a:p>
            <a:pPr marL="481965" indent="-457834">
              <a:lnSpc>
                <a:spcPts val="3225"/>
              </a:lnSpc>
              <a:spcBef>
                <a:spcPts val="66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Patient</a:t>
            </a:r>
            <a:r>
              <a:rPr sz="2800" spc="-10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Position</a:t>
            </a:r>
            <a:endParaRPr sz="2800" dirty="0">
              <a:cs typeface="Arial MT"/>
            </a:endParaRPr>
          </a:p>
          <a:p>
            <a:pPr marL="824865" lvl="1" indent="-457834">
              <a:lnSpc>
                <a:spcPts val="2745"/>
              </a:lnSpc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Supine,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Feet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First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into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3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gantry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spcBef>
                <a:spcPts val="215"/>
              </a:spcBef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Raise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arms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over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50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head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Reduce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patient</a:t>
            </a:r>
            <a:r>
              <a:rPr sz="2400" spc="-6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motion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850" dirty="0">
              <a:cs typeface="Arial MT"/>
            </a:endParaRPr>
          </a:p>
          <a:p>
            <a:pPr marL="481965" indent="-457834">
              <a:lnSpc>
                <a:spcPts val="3220"/>
              </a:lnSpc>
              <a:spcBef>
                <a:spcPts val="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Anatomy</a:t>
            </a:r>
            <a:r>
              <a:rPr sz="2800" spc="-12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Position</a:t>
            </a:r>
            <a:endParaRPr sz="2800" dirty="0">
              <a:cs typeface="Arial MT"/>
            </a:endParaRPr>
          </a:p>
          <a:p>
            <a:pPr marL="824865" lvl="1" indent="-457834">
              <a:lnSpc>
                <a:spcPts val="2740"/>
              </a:lnSpc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No</a:t>
            </a:r>
            <a:r>
              <a:rPr sz="2400" spc="-7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rotation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5380355" cy="13676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9132" y="5427783"/>
            <a:ext cx="149860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5" dirty="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86586" y="5427783"/>
            <a:ext cx="2360295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5" dirty="0">
                <a:cs typeface="Arial MT"/>
              </a:rPr>
              <a:t>Scan</a:t>
            </a:r>
            <a:r>
              <a:rPr sz="2800" spc="-12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direction:</a:t>
            </a:r>
            <a:endParaRPr sz="2800" dirty="0"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39666" y="5427783"/>
            <a:ext cx="2107565" cy="422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190"/>
              </a:lnSpc>
            </a:pPr>
            <a:r>
              <a:rPr sz="2800" spc="-15" dirty="0">
                <a:cs typeface="Arial MT"/>
              </a:rPr>
              <a:t>Craniocaudal</a:t>
            </a:r>
            <a:endParaRPr sz="2800" dirty="0"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62232" y="2067191"/>
            <a:ext cx="5243195" cy="3277235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765"/>
              </a:spcBef>
              <a:buChar char="•"/>
              <a:tabLst>
                <a:tab pos="241935" algn="l"/>
              </a:tabLst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Positioning</a:t>
            </a:r>
            <a:r>
              <a:rPr sz="2800" u="heavy" spc="-4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for</a:t>
            </a:r>
            <a:r>
              <a:rPr sz="2800" u="heavy" spc="-5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a</a:t>
            </a:r>
            <a:r>
              <a:rPr sz="2800" u="heavy" spc="-4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CT</a:t>
            </a:r>
            <a:r>
              <a:rPr sz="2800" u="heavy" spc="-15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L-spine</a:t>
            </a:r>
            <a:endParaRPr sz="2800" dirty="0">
              <a:cs typeface="Arial MT"/>
            </a:endParaRPr>
          </a:p>
          <a:p>
            <a:pPr marL="481965" indent="-457834">
              <a:lnSpc>
                <a:spcPts val="3225"/>
              </a:lnSpc>
              <a:spcBef>
                <a:spcPts val="66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Patient</a:t>
            </a:r>
            <a:r>
              <a:rPr sz="2800" spc="-10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Position</a:t>
            </a:r>
            <a:endParaRPr sz="2800" dirty="0">
              <a:cs typeface="Arial MT"/>
            </a:endParaRPr>
          </a:p>
          <a:p>
            <a:pPr marL="824865" lvl="1" indent="-457834">
              <a:lnSpc>
                <a:spcPts val="2745"/>
              </a:lnSpc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Supine,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Feet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First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into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3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gantry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spcBef>
                <a:spcPts val="215"/>
              </a:spcBef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Raise</a:t>
            </a:r>
            <a:r>
              <a:rPr sz="240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arms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over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50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head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Pillow</a:t>
            </a:r>
            <a:r>
              <a:rPr sz="2400" spc="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under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40" dirty="0">
                <a:cs typeface="Arial MT"/>
              </a:rPr>
              <a:t> </a:t>
            </a:r>
            <a:r>
              <a:rPr sz="2400" spc="-25" dirty="0">
                <a:cs typeface="Arial MT"/>
              </a:rPr>
              <a:t>legs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850" dirty="0">
              <a:cs typeface="Arial MT"/>
            </a:endParaRPr>
          </a:p>
          <a:p>
            <a:pPr marL="481965" indent="-457834">
              <a:lnSpc>
                <a:spcPts val="3220"/>
              </a:lnSpc>
              <a:spcBef>
                <a:spcPts val="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Anatomy</a:t>
            </a:r>
            <a:r>
              <a:rPr sz="2800" spc="-12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Position</a:t>
            </a:r>
            <a:endParaRPr sz="2800" dirty="0">
              <a:cs typeface="Arial MT"/>
            </a:endParaRPr>
          </a:p>
          <a:p>
            <a:pPr marL="824865" lvl="1" indent="-457834">
              <a:lnSpc>
                <a:spcPts val="2740"/>
              </a:lnSpc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No</a:t>
            </a:r>
            <a:r>
              <a:rPr sz="2400" spc="-7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rotation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629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57842"/>
            <a:ext cx="7165340" cy="381444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484"/>
              </a:spcBef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Arial MT"/>
              </a:rPr>
              <a:t>How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are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CT</a:t>
            </a:r>
            <a:r>
              <a:rPr sz="2800" spc="-1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images</a:t>
            </a:r>
            <a:r>
              <a:rPr sz="2800" spc="-2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of</a:t>
            </a:r>
            <a:r>
              <a:rPr sz="2800" spc="-7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the</a:t>
            </a:r>
            <a:r>
              <a:rPr sz="2800" spc="-50" dirty="0">
                <a:cs typeface="Arial MT"/>
              </a:rPr>
              <a:t> </a:t>
            </a:r>
            <a:r>
              <a:rPr sz="2800" dirty="0">
                <a:cs typeface="Arial MT"/>
              </a:rPr>
              <a:t>spine</a:t>
            </a:r>
            <a:r>
              <a:rPr sz="2800" spc="-45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acquired?</a:t>
            </a:r>
            <a:endParaRPr sz="28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3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15" dirty="0">
                <a:cs typeface="Arial MT"/>
              </a:rPr>
              <a:t>Helical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40" dirty="0">
                <a:cs typeface="Arial MT"/>
              </a:rPr>
              <a:t>Very</a:t>
            </a:r>
            <a:r>
              <a:rPr sz="2400" spc="-7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rarely</a:t>
            </a:r>
            <a:r>
              <a:rPr sz="2400" spc="-65" dirty="0">
                <a:cs typeface="Arial MT"/>
              </a:rPr>
              <a:t> </a:t>
            </a:r>
            <a:r>
              <a:rPr sz="2400" dirty="0">
                <a:cs typeface="Arial MT"/>
              </a:rPr>
              <a:t>contrast</a:t>
            </a:r>
            <a:r>
              <a:rPr sz="2400" spc="-8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enhanced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5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Thin</a:t>
            </a:r>
            <a:r>
              <a:rPr sz="2400" spc="-3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slices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Low</a:t>
            </a:r>
            <a:r>
              <a:rPr sz="2400" spc="-25" dirty="0">
                <a:cs typeface="Arial MT"/>
              </a:rPr>
              <a:t> pitch</a:t>
            </a:r>
            <a:endParaRPr sz="2400" dirty="0">
              <a:cs typeface="Arial MT"/>
            </a:endParaRPr>
          </a:p>
          <a:p>
            <a:pPr marL="469900" indent="-457834">
              <a:lnSpc>
                <a:spcPct val="100000"/>
              </a:lnSpc>
              <a:spcBef>
                <a:spcPts val="345"/>
              </a:spcBef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Arial MT"/>
              </a:rPr>
              <a:t>How</a:t>
            </a:r>
            <a:r>
              <a:rPr sz="2800" spc="-40" dirty="0">
                <a:cs typeface="Arial MT"/>
              </a:rPr>
              <a:t> </a:t>
            </a:r>
            <a:r>
              <a:rPr sz="2800" dirty="0">
                <a:cs typeface="Arial MT"/>
              </a:rPr>
              <a:t>are</a:t>
            </a:r>
            <a:r>
              <a:rPr sz="2800" spc="-4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CT</a:t>
            </a:r>
            <a:r>
              <a:rPr sz="2800" spc="-1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images</a:t>
            </a:r>
            <a:r>
              <a:rPr sz="2800" spc="-25" dirty="0">
                <a:cs typeface="Arial MT"/>
              </a:rPr>
              <a:t> </a:t>
            </a:r>
            <a:r>
              <a:rPr sz="2800" dirty="0">
                <a:cs typeface="Arial MT"/>
              </a:rPr>
              <a:t>of</a:t>
            </a:r>
            <a:r>
              <a:rPr sz="2800" spc="-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the</a:t>
            </a:r>
            <a:r>
              <a:rPr sz="2800" spc="-5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spine</a:t>
            </a:r>
            <a:r>
              <a:rPr sz="2800" spc="-4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viewed?</a:t>
            </a:r>
            <a:endParaRPr sz="28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3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Arial MT"/>
              </a:rPr>
              <a:t>MPR</a:t>
            </a:r>
            <a:r>
              <a:rPr sz="2400" spc="-30" dirty="0">
                <a:cs typeface="Arial MT"/>
              </a:rPr>
              <a:t> </a:t>
            </a:r>
            <a:r>
              <a:rPr sz="2400" dirty="0">
                <a:cs typeface="Arial MT"/>
              </a:rPr>
              <a:t>–</a:t>
            </a:r>
            <a:r>
              <a:rPr sz="2400" spc="-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coronal,</a:t>
            </a:r>
            <a:r>
              <a:rPr sz="2400" spc="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sagittal,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and </a:t>
            </a:r>
            <a:r>
              <a:rPr sz="2400" spc="-10" dirty="0">
                <a:cs typeface="Arial MT"/>
              </a:rPr>
              <a:t>oblique</a:t>
            </a:r>
            <a:r>
              <a:rPr sz="2400" spc="5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planes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5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3D</a:t>
            </a:r>
            <a:r>
              <a:rPr sz="2400" spc="-40" dirty="0">
                <a:cs typeface="Arial MT"/>
              </a:rPr>
              <a:t> </a:t>
            </a:r>
            <a:r>
              <a:rPr sz="2400" dirty="0">
                <a:cs typeface="Arial MT"/>
              </a:rPr>
              <a:t>rendering</a:t>
            </a:r>
            <a:r>
              <a:rPr sz="2400" spc="30" dirty="0">
                <a:cs typeface="Arial MT"/>
              </a:rPr>
              <a:t> </a:t>
            </a:r>
            <a:r>
              <a:rPr sz="2400" dirty="0">
                <a:cs typeface="Arial MT"/>
              </a:rPr>
              <a:t>(useful</a:t>
            </a:r>
            <a:r>
              <a:rPr sz="2400" spc="-30" dirty="0">
                <a:cs typeface="Arial MT"/>
              </a:rPr>
              <a:t> </a:t>
            </a:r>
            <a:r>
              <a:rPr sz="2400" dirty="0">
                <a:cs typeface="Arial MT"/>
              </a:rPr>
              <a:t>for</a:t>
            </a:r>
            <a:r>
              <a:rPr sz="2400" spc="-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#,</a:t>
            </a:r>
            <a:r>
              <a:rPr sz="2400" spc="-25" dirty="0">
                <a:cs typeface="Arial MT"/>
              </a:rPr>
              <a:t> </a:t>
            </a:r>
            <a:r>
              <a:rPr sz="2400" dirty="0">
                <a:cs typeface="Arial MT"/>
              </a:rPr>
              <a:t>surgical </a:t>
            </a:r>
            <a:r>
              <a:rPr sz="2400" spc="-15" dirty="0">
                <a:cs typeface="Arial MT"/>
              </a:rPr>
              <a:t>planning)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dirty="0">
                <a:cs typeface="Arial MT"/>
              </a:rPr>
              <a:t>B</a:t>
            </a:r>
            <a:r>
              <a:rPr sz="2400" spc="-10" dirty="0">
                <a:cs typeface="Arial MT"/>
              </a:rPr>
              <a:t>o</a:t>
            </a:r>
            <a:r>
              <a:rPr sz="2400" spc="-5" dirty="0">
                <a:cs typeface="Arial MT"/>
              </a:rPr>
              <a:t>n</a:t>
            </a:r>
            <a:r>
              <a:rPr sz="2400" dirty="0">
                <a:cs typeface="Arial MT"/>
              </a:rPr>
              <a:t>e</a:t>
            </a:r>
            <a:r>
              <a:rPr sz="2400" spc="-25" dirty="0">
                <a:cs typeface="Arial MT"/>
              </a:rPr>
              <a:t> </a:t>
            </a:r>
            <a:r>
              <a:rPr sz="2400" dirty="0">
                <a:cs typeface="Arial MT"/>
              </a:rPr>
              <a:t>Wind</a:t>
            </a:r>
            <a:r>
              <a:rPr sz="2400" spc="-10" dirty="0">
                <a:cs typeface="Arial MT"/>
              </a:rPr>
              <a:t>o</a:t>
            </a:r>
            <a:r>
              <a:rPr sz="2400" spc="-140" dirty="0">
                <a:cs typeface="Arial MT"/>
              </a:rPr>
              <a:t>w</a:t>
            </a:r>
            <a:r>
              <a:rPr sz="2400" dirty="0">
                <a:cs typeface="Arial MT"/>
              </a:rPr>
              <a:t>,</a:t>
            </a:r>
            <a:r>
              <a:rPr sz="2400" spc="-15" dirty="0">
                <a:cs typeface="Arial MT"/>
              </a:rPr>
              <a:t> </a:t>
            </a:r>
            <a:r>
              <a:rPr sz="2400" dirty="0">
                <a:cs typeface="Arial MT"/>
              </a:rPr>
              <a:t>WW</a:t>
            </a:r>
            <a:r>
              <a:rPr sz="2400" spc="-6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2000</a:t>
            </a:r>
            <a:r>
              <a:rPr sz="2400" dirty="0">
                <a:cs typeface="Arial MT"/>
              </a:rPr>
              <a:t>,</a:t>
            </a:r>
            <a:r>
              <a:rPr sz="2400" spc="-30" dirty="0">
                <a:cs typeface="Arial MT"/>
              </a:rPr>
              <a:t> </a:t>
            </a:r>
            <a:r>
              <a:rPr sz="2400" dirty="0">
                <a:cs typeface="Arial MT"/>
              </a:rPr>
              <a:t>WL</a:t>
            </a:r>
            <a:r>
              <a:rPr sz="2400" spc="-22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500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352800" y="1447800"/>
            <a:ext cx="5029200" cy="4968240"/>
            <a:chOff x="3352800" y="1447800"/>
            <a:chExt cx="5029200" cy="49682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352800" y="1447800"/>
              <a:ext cx="5029200" cy="496824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95188" y="1638300"/>
              <a:ext cx="1319784" cy="48158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740145" y="1672590"/>
              <a:ext cx="1226820" cy="384175"/>
            </a:xfrm>
            <a:custGeom>
              <a:avLst/>
              <a:gdLst/>
              <a:ahLst/>
              <a:cxnLst/>
              <a:rect l="l" t="t" r="r" b="b"/>
              <a:pathLst>
                <a:path w="1226820" h="384175">
                  <a:moveTo>
                    <a:pt x="0" y="383921"/>
                  </a:moveTo>
                  <a:lnTo>
                    <a:pt x="1226565" y="0"/>
                  </a:lnTo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65876" y="2577083"/>
              <a:ext cx="1348740" cy="27432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909310" y="2609850"/>
              <a:ext cx="1258570" cy="176530"/>
            </a:xfrm>
            <a:custGeom>
              <a:avLst/>
              <a:gdLst/>
              <a:ahLst/>
              <a:cxnLst/>
              <a:rect l="l" t="t" r="r" b="b"/>
              <a:pathLst>
                <a:path w="1258570" h="176530">
                  <a:moveTo>
                    <a:pt x="0" y="176529"/>
                  </a:moveTo>
                  <a:lnTo>
                    <a:pt x="1258442" y="0"/>
                  </a:lnTo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87211" y="3613404"/>
              <a:ext cx="1325880" cy="9906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929122" y="3647694"/>
              <a:ext cx="1238885" cy="0"/>
            </a:xfrm>
            <a:custGeom>
              <a:avLst/>
              <a:gdLst/>
              <a:ahLst/>
              <a:cxnLst/>
              <a:rect l="l" t="t" r="r" b="b"/>
              <a:pathLst>
                <a:path w="1238884">
                  <a:moveTo>
                    <a:pt x="0" y="0"/>
                  </a:moveTo>
                  <a:lnTo>
                    <a:pt x="1238503" y="0"/>
                  </a:lnTo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87211" y="4256532"/>
              <a:ext cx="1325880" cy="17068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929122" y="4289298"/>
              <a:ext cx="1238885" cy="73660"/>
            </a:xfrm>
            <a:custGeom>
              <a:avLst/>
              <a:gdLst/>
              <a:ahLst/>
              <a:cxnLst/>
              <a:rect l="l" t="t" r="r" b="b"/>
              <a:pathLst>
                <a:path w="1238884" h="73660">
                  <a:moveTo>
                    <a:pt x="0" y="0"/>
                  </a:moveTo>
                  <a:lnTo>
                    <a:pt x="1238503" y="73151"/>
                  </a:lnTo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98235" y="5664708"/>
              <a:ext cx="1514856" cy="25450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740145" y="5698997"/>
              <a:ext cx="1426210" cy="154940"/>
            </a:xfrm>
            <a:custGeom>
              <a:avLst/>
              <a:gdLst/>
              <a:ahLst/>
              <a:cxnLst/>
              <a:rect l="l" t="t" r="r" b="b"/>
              <a:pathLst>
                <a:path w="1426209" h="154939">
                  <a:moveTo>
                    <a:pt x="0" y="0"/>
                  </a:moveTo>
                  <a:lnTo>
                    <a:pt x="1425955" y="154901"/>
                  </a:lnTo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10200" y="1949195"/>
              <a:ext cx="425450" cy="248285"/>
            </a:xfrm>
            <a:custGeom>
              <a:avLst/>
              <a:gdLst/>
              <a:ahLst/>
              <a:cxnLst/>
              <a:rect l="l" t="t" r="r" b="b"/>
              <a:pathLst>
                <a:path w="425450" h="248285">
                  <a:moveTo>
                    <a:pt x="294639" y="0"/>
                  </a:moveTo>
                  <a:lnTo>
                    <a:pt x="311150" y="48259"/>
                  </a:lnTo>
                  <a:lnTo>
                    <a:pt x="0" y="151637"/>
                  </a:lnTo>
                  <a:lnTo>
                    <a:pt x="32892" y="248030"/>
                  </a:lnTo>
                  <a:lnTo>
                    <a:pt x="344042" y="144525"/>
                  </a:lnTo>
                  <a:lnTo>
                    <a:pt x="360425" y="192658"/>
                  </a:lnTo>
                  <a:lnTo>
                    <a:pt x="425069" y="63880"/>
                  </a:lnTo>
                  <a:lnTo>
                    <a:pt x="294639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410961" y="1949958"/>
              <a:ext cx="425450" cy="248285"/>
            </a:xfrm>
            <a:custGeom>
              <a:avLst/>
              <a:gdLst/>
              <a:ahLst/>
              <a:cxnLst/>
              <a:rect l="l" t="t" r="r" b="b"/>
              <a:pathLst>
                <a:path w="425450" h="248285">
                  <a:moveTo>
                    <a:pt x="0" y="151637"/>
                  </a:moveTo>
                  <a:lnTo>
                    <a:pt x="311150" y="48259"/>
                  </a:lnTo>
                  <a:lnTo>
                    <a:pt x="294639" y="0"/>
                  </a:lnTo>
                  <a:lnTo>
                    <a:pt x="425068" y="63880"/>
                  </a:lnTo>
                  <a:lnTo>
                    <a:pt x="360425" y="192658"/>
                  </a:lnTo>
                  <a:lnTo>
                    <a:pt x="344042" y="144525"/>
                  </a:lnTo>
                  <a:lnTo>
                    <a:pt x="32892" y="248030"/>
                  </a:lnTo>
                  <a:lnTo>
                    <a:pt x="0" y="151637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129274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096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8815070" cy="3288721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65"/>
              </a:spcBef>
              <a:buChar char="•"/>
              <a:tabLst>
                <a:tab pos="241935" algn="l"/>
              </a:tabLst>
            </a:pPr>
            <a:r>
              <a:rPr sz="2800" spc="-5" dirty="0">
                <a:cs typeface="Arial MT"/>
              </a:rPr>
              <a:t>Challenges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in</a:t>
            </a:r>
            <a:r>
              <a:rPr sz="2800" spc="-10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scanning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Hardware</a:t>
            </a:r>
            <a:r>
              <a:rPr sz="2800" spc="-4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in</a:t>
            </a:r>
            <a:r>
              <a:rPr sz="2800" spc="-85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spcBef>
                <a:spcPts val="325"/>
              </a:spcBef>
              <a:buChar char="•"/>
              <a:tabLst>
                <a:tab pos="824865" algn="l"/>
                <a:tab pos="825500" algn="l"/>
              </a:tabLst>
            </a:pPr>
            <a:r>
              <a:rPr sz="2400" dirty="0">
                <a:cs typeface="Arial MT"/>
              </a:rPr>
              <a:t>Management –</a:t>
            </a:r>
            <a:r>
              <a:rPr sz="2400" spc="-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Split </a:t>
            </a:r>
            <a:r>
              <a:rPr sz="2400" dirty="0">
                <a:cs typeface="Arial MT"/>
              </a:rPr>
              <a:t>the</a:t>
            </a:r>
            <a:r>
              <a:rPr sz="2400" spc="-30" dirty="0">
                <a:cs typeface="Arial MT"/>
              </a:rPr>
              <a:t> </a:t>
            </a:r>
            <a:r>
              <a:rPr sz="2400" dirty="0">
                <a:cs typeface="Arial MT"/>
              </a:rPr>
              <a:t>scan,</a:t>
            </a:r>
            <a:r>
              <a:rPr sz="2400" spc="-2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acquire</a:t>
            </a:r>
            <a:endParaRPr sz="2400" dirty="0">
              <a:cs typeface="Arial MT"/>
            </a:endParaRPr>
          </a:p>
          <a:p>
            <a:pPr marL="824865" lvl="2" indent="-229235">
              <a:lnSpc>
                <a:spcPts val="2735"/>
              </a:lnSpc>
              <a:buChar char="•"/>
              <a:tabLst>
                <a:tab pos="825500" algn="l"/>
              </a:tabLst>
            </a:pPr>
            <a:r>
              <a:rPr sz="2400" spc="-5" dirty="0">
                <a:cs typeface="Arial MT"/>
              </a:rPr>
              <a:t>conventional</a:t>
            </a:r>
            <a:r>
              <a:rPr sz="2400" spc="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method,</a:t>
            </a:r>
            <a:r>
              <a:rPr sz="2400" spc="-25" dirty="0">
                <a:cs typeface="Arial MT"/>
              </a:rPr>
              <a:t> </a:t>
            </a:r>
            <a:r>
              <a:rPr sz="2400" dirty="0">
                <a:cs typeface="Arial MT"/>
              </a:rPr>
              <a:t>tilt</a:t>
            </a:r>
            <a:r>
              <a:rPr sz="2400" spc="-15" dirty="0">
                <a:cs typeface="Arial MT"/>
              </a:rPr>
              <a:t> </a:t>
            </a:r>
            <a:r>
              <a:rPr sz="2400" spc="-40" dirty="0">
                <a:cs typeface="Arial MT"/>
              </a:rPr>
              <a:t>gantry.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15"/>
              </a:spcBef>
              <a:buChar char="•"/>
              <a:tabLst>
                <a:tab pos="824865" algn="l"/>
                <a:tab pos="825500" algn="l"/>
              </a:tabLst>
            </a:pPr>
            <a:r>
              <a:rPr sz="2400" dirty="0">
                <a:cs typeface="Arial MT"/>
              </a:rPr>
              <a:t>Smooth</a:t>
            </a:r>
            <a:r>
              <a:rPr sz="2400" spc="-4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filter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24865" algn="l"/>
                <a:tab pos="825500" algn="l"/>
              </a:tabLst>
            </a:pPr>
            <a:r>
              <a:rPr sz="2400" spc="-5" dirty="0">
                <a:cs typeface="Arial MT"/>
              </a:rPr>
              <a:t>Increase</a:t>
            </a:r>
            <a:r>
              <a:rPr sz="2400" spc="-4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kVp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spcBef>
                <a:spcPts val="315"/>
              </a:spcBef>
              <a:buChar char="•"/>
              <a:tabLst>
                <a:tab pos="824865" algn="l"/>
                <a:tab pos="825500" algn="l"/>
                <a:tab pos="8242934" algn="l"/>
              </a:tabLst>
            </a:pPr>
            <a:r>
              <a:rPr sz="2400" dirty="0">
                <a:cs typeface="Arial MT"/>
              </a:rPr>
              <a:t>E</a:t>
            </a:r>
            <a:r>
              <a:rPr sz="2400" spc="-20" dirty="0">
                <a:cs typeface="Arial MT"/>
              </a:rPr>
              <a:t>x</a:t>
            </a:r>
            <a:r>
              <a:rPr sz="2400" dirty="0">
                <a:cs typeface="Arial MT"/>
              </a:rPr>
              <a:t>tens</a:t>
            </a:r>
            <a:r>
              <a:rPr sz="2400" spc="-10" dirty="0">
                <a:cs typeface="Arial MT"/>
              </a:rPr>
              <a:t>i</a:t>
            </a:r>
            <a:r>
              <a:rPr sz="2400" dirty="0">
                <a:cs typeface="Arial MT"/>
              </a:rPr>
              <a:t>ve</a:t>
            </a:r>
            <a:r>
              <a:rPr sz="2400" spc="2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h</a:t>
            </a:r>
            <a:r>
              <a:rPr sz="2400" spc="-10" dirty="0">
                <a:cs typeface="Arial MT"/>
              </a:rPr>
              <a:t>a</a:t>
            </a:r>
            <a:r>
              <a:rPr sz="2400" dirty="0">
                <a:cs typeface="Arial MT"/>
              </a:rPr>
              <a:t>rdw</a:t>
            </a:r>
            <a:r>
              <a:rPr sz="2400" spc="-10" dirty="0">
                <a:cs typeface="Arial MT"/>
              </a:rPr>
              <a:t>a</a:t>
            </a:r>
            <a:r>
              <a:rPr sz="2400" dirty="0">
                <a:cs typeface="Arial MT"/>
              </a:rPr>
              <a:t>re</a:t>
            </a:r>
            <a:r>
              <a:rPr sz="2400" spc="2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i</a:t>
            </a:r>
            <a:r>
              <a:rPr sz="2400" dirty="0">
                <a:cs typeface="Arial MT"/>
              </a:rPr>
              <a:t>s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toug</a:t>
            </a:r>
            <a:r>
              <a:rPr sz="2400" spc="-10" dirty="0">
                <a:cs typeface="Arial MT"/>
              </a:rPr>
              <a:t>h</a:t>
            </a:r>
            <a:r>
              <a:rPr sz="2400" dirty="0">
                <a:cs typeface="Arial MT"/>
              </a:rPr>
              <a:t>,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ca</a:t>
            </a:r>
            <a:r>
              <a:rPr sz="2400" spc="-10" dirty="0">
                <a:cs typeface="Arial MT"/>
              </a:rPr>
              <a:t>u</a:t>
            </a:r>
            <a:r>
              <a:rPr sz="2400" dirty="0">
                <a:cs typeface="Arial MT"/>
              </a:rPr>
              <a:t>ses</a:t>
            </a:r>
            <a:r>
              <a:rPr sz="2400" spc="-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m</a:t>
            </a:r>
            <a:r>
              <a:rPr sz="2400" spc="-20" dirty="0">
                <a:cs typeface="Arial MT"/>
              </a:rPr>
              <a:t>a</a:t>
            </a:r>
            <a:r>
              <a:rPr sz="2400" spc="-5" dirty="0">
                <a:cs typeface="Arial MT"/>
              </a:rPr>
              <a:t>j</a:t>
            </a:r>
            <a:r>
              <a:rPr sz="2400" spc="-25" dirty="0">
                <a:cs typeface="Arial MT"/>
              </a:rPr>
              <a:t>o</a:t>
            </a:r>
            <a:r>
              <a:rPr sz="2400" dirty="0">
                <a:cs typeface="Arial MT"/>
              </a:rPr>
              <a:t>r</a:t>
            </a:r>
            <a:r>
              <a:rPr sz="2400" spc="-1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a</a:t>
            </a:r>
            <a:r>
              <a:rPr sz="2400" spc="-10" dirty="0">
                <a:cs typeface="Arial MT"/>
              </a:rPr>
              <a:t>rt</a:t>
            </a:r>
            <a:r>
              <a:rPr sz="2400" spc="-20" dirty="0">
                <a:cs typeface="Arial MT"/>
              </a:rPr>
              <a:t>i</a:t>
            </a:r>
            <a:r>
              <a:rPr sz="2400" spc="-10" dirty="0">
                <a:cs typeface="Arial MT"/>
              </a:rPr>
              <a:t>f</a:t>
            </a:r>
            <a:r>
              <a:rPr sz="2400" spc="-20" dirty="0">
                <a:cs typeface="Arial MT"/>
              </a:rPr>
              <a:t>a</a:t>
            </a:r>
            <a:r>
              <a:rPr sz="2400" spc="-15" dirty="0">
                <a:cs typeface="Arial MT"/>
              </a:rPr>
              <a:t>c</a:t>
            </a:r>
            <a:r>
              <a:rPr sz="2400" spc="-10" dirty="0">
                <a:cs typeface="Arial MT"/>
              </a:rPr>
              <a:t>t</a:t>
            </a:r>
            <a:r>
              <a:rPr sz="2400" dirty="0">
                <a:cs typeface="Arial MT"/>
              </a:rPr>
              <a:t>.	</a:t>
            </a:r>
            <a:endParaRPr lang="en-US" sz="2400" dirty="0">
              <a:cs typeface="Arial MT"/>
            </a:endParaRPr>
          </a:p>
          <a:p>
            <a:pPr marL="824865" lvl="1" indent="-457834">
              <a:lnSpc>
                <a:spcPts val="2735"/>
              </a:lnSpc>
              <a:spcBef>
                <a:spcPts val="315"/>
              </a:spcBef>
              <a:buChar char="•"/>
              <a:tabLst>
                <a:tab pos="824865" algn="l"/>
                <a:tab pos="825500" algn="l"/>
                <a:tab pos="8242934" algn="l"/>
              </a:tabLst>
            </a:pPr>
            <a:r>
              <a:rPr sz="2400" spc="-5" dirty="0">
                <a:cs typeface="Arial MT"/>
              </a:rPr>
              <a:t>C</a:t>
            </a:r>
            <a:r>
              <a:rPr sz="2400" spc="-10" dirty="0">
                <a:cs typeface="Arial MT"/>
              </a:rPr>
              <a:t>a</a:t>
            </a:r>
            <a:r>
              <a:rPr sz="2400" dirty="0">
                <a:cs typeface="Arial MT"/>
              </a:rPr>
              <a:t>n</a:t>
            </a:r>
            <a:r>
              <a:rPr lang="en-US" sz="2400" dirty="0">
                <a:cs typeface="Arial MT"/>
              </a:rPr>
              <a:t> </a:t>
            </a:r>
            <a:r>
              <a:rPr sz="2400" dirty="0">
                <a:cs typeface="Arial MT"/>
              </a:rPr>
              <a:t>sometimes</a:t>
            </a:r>
            <a:r>
              <a:rPr sz="2400" spc="-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be</a:t>
            </a:r>
            <a:r>
              <a:rPr sz="2400" spc="15" dirty="0">
                <a:cs typeface="Arial MT"/>
              </a:rPr>
              <a:t> </a:t>
            </a:r>
            <a:r>
              <a:rPr sz="2400" dirty="0">
                <a:cs typeface="Arial MT"/>
              </a:rPr>
              <a:t>a</a:t>
            </a:r>
            <a:r>
              <a:rPr sz="2400" spc="-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contraindication</a:t>
            </a:r>
            <a:r>
              <a:rPr sz="2400" spc="80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for</a:t>
            </a:r>
            <a:r>
              <a:rPr sz="2400" spc="-6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CT</a:t>
            </a:r>
            <a:r>
              <a:rPr sz="2400" spc="-10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of </a:t>
            </a:r>
            <a:r>
              <a:rPr sz="2400" dirty="0">
                <a:cs typeface="Arial MT"/>
              </a:rPr>
              <a:t>the</a:t>
            </a:r>
            <a:r>
              <a:rPr sz="2400" spc="-1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spine.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47700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500" y="1447800"/>
            <a:ext cx="6477000" cy="444398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11295" y="6101283"/>
            <a:ext cx="4014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24965" algn="l"/>
              </a:tabLst>
            </a:pPr>
            <a:r>
              <a:rPr sz="1800" spc="-5" dirty="0">
                <a:cs typeface="Arial MT"/>
              </a:rPr>
              <a:t>Image</a:t>
            </a:r>
            <a:r>
              <a:rPr sz="1800" spc="-15" dirty="0">
                <a:cs typeface="Arial MT"/>
              </a:rPr>
              <a:t> Source:	</a:t>
            </a:r>
            <a:r>
              <a:rPr sz="1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Arial MT"/>
                <a:hlinkClick r:id="rId3"/>
              </a:rPr>
              <a:t>http://iopscience.iop.org</a:t>
            </a:r>
            <a:endParaRPr sz="1800" dirty="0">
              <a:cs typeface="Arial M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401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757842"/>
            <a:ext cx="5772785" cy="315535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484"/>
              </a:spcBef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Arial MT"/>
              </a:rPr>
              <a:t>Common </a:t>
            </a:r>
            <a:r>
              <a:rPr sz="2800" spc="-5" dirty="0">
                <a:cs typeface="Arial MT"/>
              </a:rPr>
              <a:t>Indications</a:t>
            </a:r>
            <a:r>
              <a:rPr sz="2800" spc="-8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for</a:t>
            </a:r>
            <a:r>
              <a:rPr sz="2800" spc="-7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CT</a:t>
            </a:r>
            <a:r>
              <a:rPr sz="2800" spc="-17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3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10" dirty="0">
                <a:cs typeface="Arial MT"/>
              </a:rPr>
              <a:t>Fracture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15" dirty="0">
                <a:cs typeface="Arial MT"/>
              </a:rPr>
              <a:t>Dislocation</a:t>
            </a:r>
            <a:endParaRPr sz="2400" dirty="0">
              <a:cs typeface="Arial MT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3900" dirty="0">
              <a:cs typeface="Arial MT"/>
            </a:endParaRPr>
          </a:p>
          <a:p>
            <a:pPr marL="469900" indent="-457834">
              <a:lnSpc>
                <a:spcPct val="100000"/>
              </a:lnSpc>
              <a:spcBef>
                <a:spcPts val="5"/>
              </a:spcBef>
              <a:buChar char="•"/>
              <a:tabLst>
                <a:tab pos="469900" algn="l"/>
                <a:tab pos="470534" algn="l"/>
              </a:tabLst>
            </a:pPr>
            <a:r>
              <a:rPr sz="2800" spc="-10" dirty="0">
                <a:cs typeface="Arial MT"/>
              </a:rPr>
              <a:t>Con</a:t>
            </a:r>
            <a:r>
              <a:rPr sz="2800" dirty="0">
                <a:cs typeface="Arial MT"/>
              </a:rPr>
              <a:t>t</a:t>
            </a:r>
            <a:r>
              <a:rPr sz="2800" spc="-5" dirty="0">
                <a:cs typeface="Arial MT"/>
              </a:rPr>
              <a:t>r</a:t>
            </a:r>
            <a:r>
              <a:rPr sz="2800" dirty="0">
                <a:cs typeface="Arial MT"/>
              </a:rPr>
              <a:t>a</a:t>
            </a:r>
            <a:r>
              <a:rPr sz="2800" spc="-10" dirty="0">
                <a:cs typeface="Arial MT"/>
              </a:rPr>
              <a:t>i</a:t>
            </a:r>
            <a:r>
              <a:rPr sz="2800" dirty="0">
                <a:cs typeface="Arial MT"/>
              </a:rPr>
              <a:t>n</a:t>
            </a:r>
            <a:r>
              <a:rPr sz="2800" spc="-10" dirty="0">
                <a:cs typeface="Arial MT"/>
              </a:rPr>
              <a:t>d</a:t>
            </a:r>
            <a:r>
              <a:rPr sz="2800" dirty="0">
                <a:cs typeface="Arial MT"/>
              </a:rPr>
              <a:t>i</a:t>
            </a:r>
            <a:r>
              <a:rPr sz="2800" spc="-5" dirty="0">
                <a:cs typeface="Arial MT"/>
              </a:rPr>
              <a:t>c</a:t>
            </a:r>
            <a:r>
              <a:rPr sz="2800" dirty="0">
                <a:cs typeface="Arial MT"/>
              </a:rPr>
              <a:t>a</a:t>
            </a:r>
            <a:r>
              <a:rPr sz="2800" spc="-5" dirty="0">
                <a:cs typeface="Arial MT"/>
              </a:rPr>
              <a:t>ti</a:t>
            </a:r>
            <a:r>
              <a:rPr sz="2800" dirty="0">
                <a:cs typeface="Arial MT"/>
              </a:rPr>
              <a:t>o</a:t>
            </a:r>
            <a:r>
              <a:rPr sz="2800" spc="-10" dirty="0">
                <a:cs typeface="Arial MT"/>
              </a:rPr>
              <a:t>n</a:t>
            </a:r>
            <a:r>
              <a:rPr sz="2800" spc="-5" dirty="0">
                <a:cs typeface="Arial MT"/>
              </a:rPr>
              <a:t>s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for</a:t>
            </a:r>
            <a:r>
              <a:rPr sz="2800" spc="-85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C</a:t>
            </a:r>
            <a:r>
              <a:rPr sz="2800" spc="-5" dirty="0">
                <a:cs typeface="Arial MT"/>
              </a:rPr>
              <a:t>T</a:t>
            </a:r>
            <a:r>
              <a:rPr sz="2800" spc="-18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s</a:t>
            </a:r>
            <a:r>
              <a:rPr sz="2800" spc="-20" dirty="0">
                <a:cs typeface="Arial MT"/>
              </a:rPr>
              <a:t>p</a:t>
            </a:r>
            <a:r>
              <a:rPr sz="2800" spc="-15" dirty="0">
                <a:cs typeface="Arial MT"/>
              </a:rPr>
              <a:t>i</a:t>
            </a:r>
            <a:r>
              <a:rPr sz="2800" spc="-10" dirty="0">
                <a:cs typeface="Arial MT"/>
              </a:rPr>
              <a:t>ne</a:t>
            </a:r>
            <a:endParaRPr sz="28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5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Pregnancy</a:t>
            </a:r>
            <a:r>
              <a:rPr sz="2400" spc="-10" dirty="0">
                <a:cs typeface="Arial MT"/>
              </a:rPr>
              <a:t> </a:t>
            </a:r>
            <a:r>
              <a:rPr sz="2400" dirty="0">
                <a:cs typeface="Arial MT"/>
              </a:rPr>
              <a:t>(weigh</a:t>
            </a:r>
            <a:r>
              <a:rPr sz="2400" spc="15" dirty="0">
                <a:cs typeface="Arial MT"/>
              </a:rPr>
              <a:t> </a:t>
            </a:r>
            <a:r>
              <a:rPr sz="2400" dirty="0">
                <a:cs typeface="Arial MT"/>
              </a:rPr>
              <a:t>risk</a:t>
            </a:r>
            <a:r>
              <a:rPr sz="2400" spc="-35" dirty="0">
                <a:cs typeface="Arial MT"/>
              </a:rPr>
              <a:t> </a:t>
            </a:r>
            <a:r>
              <a:rPr sz="2400" dirty="0">
                <a:cs typeface="Arial MT"/>
              </a:rPr>
              <a:t>vs.</a:t>
            </a:r>
            <a:r>
              <a:rPr sz="2400" spc="-5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benefit)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Extensive</a:t>
            </a:r>
            <a:r>
              <a:rPr sz="2400" spc="-1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hardware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096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474835" cy="41004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NECT</a:t>
            </a:r>
            <a:r>
              <a:rPr sz="2800" u="heavy" spc="-18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Cervical</a:t>
            </a:r>
            <a:r>
              <a:rPr sz="2800" u="heavy" spc="-9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  <a:tab pos="482600" algn="l"/>
                <a:tab pos="1845945" algn="l"/>
              </a:tabLst>
            </a:pPr>
            <a:r>
              <a:rPr sz="2800" spc="-15" dirty="0">
                <a:cs typeface="Arial MT"/>
              </a:rPr>
              <a:t>Scouts:	</a:t>
            </a:r>
            <a:r>
              <a:rPr sz="2800" spc="-10" dirty="0">
                <a:cs typeface="Arial MT"/>
              </a:rPr>
              <a:t>AP</a:t>
            </a:r>
            <a:r>
              <a:rPr sz="2800" spc="-1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&amp;</a:t>
            </a:r>
            <a:r>
              <a:rPr sz="2800" spc="-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Lateral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3350" dirty="0">
              <a:cs typeface="Arial MT"/>
            </a:endParaRPr>
          </a:p>
          <a:p>
            <a:pPr marL="481965" marR="5080" indent="-457834">
              <a:lnSpc>
                <a:spcPts val="2690"/>
              </a:lnSpc>
              <a:buChar char="•"/>
              <a:tabLst>
                <a:tab pos="481965" algn="l"/>
                <a:tab pos="482600" algn="l"/>
                <a:tab pos="3629660" algn="l"/>
              </a:tabLst>
            </a:pPr>
            <a:r>
              <a:rPr sz="2800" spc="-5" dirty="0">
                <a:cs typeface="Arial MT"/>
              </a:rPr>
              <a:t>Anatomy</a:t>
            </a:r>
            <a:r>
              <a:rPr sz="2800" spc="-7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Included:	</a:t>
            </a:r>
            <a:r>
              <a:rPr sz="2800" spc="-5" dirty="0">
                <a:cs typeface="Arial MT"/>
              </a:rPr>
              <a:t>Skull</a:t>
            </a:r>
            <a:r>
              <a:rPr sz="2800" spc="-4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base</a:t>
            </a:r>
            <a:r>
              <a:rPr sz="2800" spc="-2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–</a:t>
            </a:r>
            <a:r>
              <a:rPr sz="2800" spc="-20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mid-T1 </a:t>
            </a:r>
            <a:r>
              <a:rPr sz="2800" dirty="0">
                <a:cs typeface="Arial MT"/>
              </a:rPr>
              <a:t>(unless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level</a:t>
            </a:r>
            <a:r>
              <a:rPr sz="2800" spc="-4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is </a:t>
            </a:r>
            <a:r>
              <a:rPr sz="2800" spc="-765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specified)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65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Thin</a:t>
            </a:r>
            <a:r>
              <a:rPr sz="2800" spc="-11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slices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70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Pitch</a:t>
            </a:r>
            <a:r>
              <a:rPr sz="2800" spc="-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&lt;</a:t>
            </a:r>
            <a:r>
              <a:rPr sz="2800" spc="-85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1.0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477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589020" y="1674876"/>
            <a:ext cx="5013960" cy="4706620"/>
            <a:chOff x="3589020" y="1674876"/>
            <a:chExt cx="5013960" cy="47066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89020" y="1674876"/>
              <a:ext cx="5013959" cy="470611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355336" y="2488691"/>
              <a:ext cx="2034539" cy="2413635"/>
            </a:xfrm>
            <a:custGeom>
              <a:avLst/>
              <a:gdLst/>
              <a:ahLst/>
              <a:cxnLst/>
              <a:rect l="l" t="t" r="r" b="b"/>
              <a:pathLst>
                <a:path w="2034540" h="2413635">
                  <a:moveTo>
                    <a:pt x="2034540" y="0"/>
                  </a:moveTo>
                  <a:lnTo>
                    <a:pt x="1980057" y="0"/>
                  </a:lnTo>
                  <a:lnTo>
                    <a:pt x="1980057" y="508"/>
                  </a:lnTo>
                  <a:lnTo>
                    <a:pt x="0" y="508"/>
                  </a:lnTo>
                  <a:lnTo>
                    <a:pt x="0" y="55118"/>
                  </a:lnTo>
                  <a:lnTo>
                    <a:pt x="0" y="2360168"/>
                  </a:lnTo>
                  <a:lnTo>
                    <a:pt x="0" y="2413508"/>
                  </a:lnTo>
                  <a:lnTo>
                    <a:pt x="2034540" y="2413508"/>
                  </a:lnTo>
                  <a:lnTo>
                    <a:pt x="2034540" y="2360168"/>
                  </a:lnTo>
                  <a:lnTo>
                    <a:pt x="54483" y="2360168"/>
                  </a:lnTo>
                  <a:lnTo>
                    <a:pt x="54483" y="55118"/>
                  </a:lnTo>
                  <a:lnTo>
                    <a:pt x="1980057" y="55118"/>
                  </a:lnTo>
                  <a:lnTo>
                    <a:pt x="1980057" y="2359533"/>
                  </a:lnTo>
                  <a:lnTo>
                    <a:pt x="2034540" y="2359533"/>
                  </a:lnTo>
                  <a:lnTo>
                    <a:pt x="2034540" y="0"/>
                  </a:lnTo>
                  <a:close/>
                </a:path>
              </a:pathLst>
            </a:custGeom>
            <a:solidFill>
              <a:srgbClr val="DD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56098" y="2489454"/>
              <a:ext cx="2034539" cy="2413635"/>
            </a:xfrm>
            <a:custGeom>
              <a:avLst/>
              <a:gdLst/>
              <a:ahLst/>
              <a:cxnLst/>
              <a:rect l="l" t="t" r="r" b="b"/>
              <a:pathLst>
                <a:path w="2034540" h="2413635">
                  <a:moveTo>
                    <a:pt x="0" y="2413635"/>
                  </a:moveTo>
                  <a:lnTo>
                    <a:pt x="2034540" y="2413635"/>
                  </a:lnTo>
                  <a:lnTo>
                    <a:pt x="2034540" y="0"/>
                  </a:lnTo>
                  <a:lnTo>
                    <a:pt x="0" y="0"/>
                  </a:lnTo>
                  <a:lnTo>
                    <a:pt x="0" y="2413635"/>
                  </a:lnTo>
                  <a:close/>
                </a:path>
                <a:path w="2034540" h="2413635">
                  <a:moveTo>
                    <a:pt x="54482" y="2359279"/>
                  </a:moveTo>
                  <a:lnTo>
                    <a:pt x="1979929" y="2359279"/>
                  </a:lnTo>
                  <a:lnTo>
                    <a:pt x="1979929" y="54228"/>
                  </a:lnTo>
                  <a:lnTo>
                    <a:pt x="54482" y="54228"/>
                  </a:lnTo>
                  <a:lnTo>
                    <a:pt x="54482" y="2359279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245608" y="2488691"/>
              <a:ext cx="262255" cy="676910"/>
            </a:xfrm>
            <a:custGeom>
              <a:avLst/>
              <a:gdLst/>
              <a:ahLst/>
              <a:cxnLst/>
              <a:rect l="l" t="t" r="r" b="b"/>
              <a:pathLst>
                <a:path w="262254" h="676910">
                  <a:moveTo>
                    <a:pt x="196341" y="0"/>
                  </a:moveTo>
                  <a:lnTo>
                    <a:pt x="65404" y="0"/>
                  </a:lnTo>
                  <a:lnTo>
                    <a:pt x="65404" y="545846"/>
                  </a:lnTo>
                  <a:lnTo>
                    <a:pt x="0" y="545846"/>
                  </a:lnTo>
                  <a:lnTo>
                    <a:pt x="130937" y="676656"/>
                  </a:lnTo>
                  <a:lnTo>
                    <a:pt x="261746" y="545846"/>
                  </a:lnTo>
                  <a:lnTo>
                    <a:pt x="196341" y="545846"/>
                  </a:lnTo>
                  <a:lnTo>
                    <a:pt x="19634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246370" y="2489454"/>
              <a:ext cx="262255" cy="676910"/>
            </a:xfrm>
            <a:custGeom>
              <a:avLst/>
              <a:gdLst/>
              <a:ahLst/>
              <a:cxnLst/>
              <a:rect l="l" t="t" r="r" b="b"/>
              <a:pathLst>
                <a:path w="262254" h="676910">
                  <a:moveTo>
                    <a:pt x="0" y="545846"/>
                  </a:moveTo>
                  <a:lnTo>
                    <a:pt x="65404" y="545846"/>
                  </a:lnTo>
                  <a:lnTo>
                    <a:pt x="65404" y="0"/>
                  </a:lnTo>
                  <a:lnTo>
                    <a:pt x="196341" y="0"/>
                  </a:lnTo>
                  <a:lnTo>
                    <a:pt x="196341" y="545846"/>
                  </a:lnTo>
                  <a:lnTo>
                    <a:pt x="261746" y="545846"/>
                  </a:lnTo>
                  <a:lnTo>
                    <a:pt x="130937" y="676656"/>
                  </a:lnTo>
                  <a:lnTo>
                    <a:pt x="0" y="545846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083300" y="2684257"/>
            <a:ext cx="530225" cy="183007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1</a:t>
            </a:r>
            <a:endParaRPr sz="1400">
              <a:latin typeface="Arial MT"/>
              <a:cs typeface="Arial MT"/>
            </a:endParaRPr>
          </a:p>
          <a:p>
            <a:pPr marL="35560">
              <a:lnSpc>
                <a:spcPct val="100000"/>
              </a:lnSpc>
              <a:spcBef>
                <a:spcPts val="4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2</a:t>
            </a:r>
            <a:endParaRPr sz="1400">
              <a:latin typeface="Arial MT"/>
              <a:cs typeface="Arial MT"/>
            </a:endParaRPr>
          </a:p>
          <a:p>
            <a:pPr marL="44450">
              <a:lnSpc>
                <a:spcPct val="100000"/>
              </a:lnSpc>
              <a:spcBef>
                <a:spcPts val="40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3</a:t>
            </a:r>
            <a:endParaRPr sz="14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  <a:spcBef>
                <a:spcPts val="204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4</a:t>
            </a:r>
            <a:endParaRPr sz="1400">
              <a:latin typeface="Arial MT"/>
              <a:cs typeface="Arial MT"/>
            </a:endParaRPr>
          </a:p>
          <a:p>
            <a:pPr marL="222885">
              <a:lnSpc>
                <a:spcPts val="1639"/>
              </a:lnSpc>
              <a:spcBef>
                <a:spcPts val="21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5</a:t>
            </a:r>
            <a:endParaRPr sz="1400">
              <a:latin typeface="Arial MT"/>
              <a:cs typeface="Arial MT"/>
            </a:endParaRPr>
          </a:p>
          <a:p>
            <a:pPr marL="317500">
              <a:lnSpc>
                <a:spcPts val="1639"/>
              </a:lnSpc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6</a:t>
            </a:r>
            <a:endParaRPr sz="1400">
              <a:latin typeface="Arial MT"/>
              <a:cs typeface="Arial MT"/>
            </a:endParaRPr>
          </a:p>
          <a:p>
            <a:pPr marR="5080" algn="r">
              <a:lnSpc>
                <a:spcPct val="100000"/>
              </a:lnSpc>
              <a:spcBef>
                <a:spcPts val="90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7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401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0215"/>
            <a:ext cx="4523740" cy="3450304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6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NECT</a:t>
            </a:r>
            <a:r>
              <a:rPr sz="2800" u="heavy" spc="-18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Cervical</a:t>
            </a:r>
            <a:r>
              <a:rPr sz="2800" u="heavy" spc="-9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365"/>
              </a:spcBef>
              <a:buChar char="•"/>
              <a:tabLst>
                <a:tab pos="481965" algn="l"/>
                <a:tab pos="482600" algn="l"/>
                <a:tab pos="1730375" algn="l"/>
              </a:tabLst>
            </a:pPr>
            <a:r>
              <a:rPr sz="2800" spc="-40" dirty="0">
                <a:cs typeface="Arial MT"/>
              </a:rPr>
              <a:t>SFOV:	</a:t>
            </a:r>
            <a:r>
              <a:rPr sz="2800" dirty="0">
                <a:cs typeface="Arial MT"/>
              </a:rPr>
              <a:t>Large</a:t>
            </a:r>
            <a:r>
              <a:rPr sz="2800" spc="-75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body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350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  <a:tab pos="1750060" algn="l"/>
              </a:tabLst>
            </a:pPr>
            <a:r>
              <a:rPr sz="2800" spc="-40" dirty="0">
                <a:cs typeface="Arial MT"/>
              </a:rPr>
              <a:t>DFOV:	</a:t>
            </a:r>
            <a:r>
              <a:rPr sz="2800" spc="-5" dirty="0">
                <a:cs typeface="Arial MT"/>
              </a:rPr>
              <a:t>14</a:t>
            </a:r>
            <a:r>
              <a:rPr sz="2800" spc="-60" dirty="0">
                <a:cs typeface="Arial MT"/>
              </a:rPr>
              <a:t> </a:t>
            </a:r>
            <a:r>
              <a:rPr sz="2800" spc="-25" dirty="0">
                <a:cs typeface="Arial MT"/>
              </a:rPr>
              <a:t>cm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435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  <a:tab pos="2280285" algn="l"/>
              </a:tabLst>
            </a:pPr>
            <a:r>
              <a:rPr sz="2800" spc="-15" dirty="0">
                <a:cs typeface="Arial MT"/>
              </a:rPr>
              <a:t>Algorithm:	</a:t>
            </a:r>
            <a:r>
              <a:rPr sz="2800" spc="-20" dirty="0">
                <a:cs typeface="Arial MT"/>
              </a:rPr>
              <a:t>Bone</a:t>
            </a:r>
            <a:endParaRPr sz="28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20"/>
              </a:spcBef>
              <a:buChar char="•"/>
              <a:tabLst>
                <a:tab pos="824865" algn="l"/>
                <a:tab pos="825500" algn="l"/>
              </a:tabLst>
            </a:pPr>
            <a:r>
              <a:rPr sz="2400" dirty="0">
                <a:cs typeface="Arial MT"/>
              </a:rPr>
              <a:t>Wind</a:t>
            </a:r>
            <a:r>
              <a:rPr sz="2400" spc="-10" dirty="0">
                <a:cs typeface="Arial MT"/>
              </a:rPr>
              <a:t>o</a:t>
            </a:r>
            <a:r>
              <a:rPr sz="2400" spc="-5" dirty="0">
                <a:cs typeface="Arial MT"/>
              </a:rPr>
              <a:t>w</a:t>
            </a:r>
            <a:r>
              <a:rPr sz="2400" dirty="0">
                <a:cs typeface="Arial MT"/>
              </a:rPr>
              <a:t>: WW</a:t>
            </a:r>
            <a:r>
              <a:rPr sz="2400" spc="-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200</a:t>
            </a:r>
            <a:r>
              <a:rPr sz="2400" dirty="0">
                <a:cs typeface="Arial MT"/>
              </a:rPr>
              <a:t>0 WL</a:t>
            </a:r>
            <a:r>
              <a:rPr sz="2400" spc="-190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500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553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4794250" cy="42800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NECT</a:t>
            </a:r>
            <a:r>
              <a:rPr sz="2800" u="heavy" spc="-18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Cervical</a:t>
            </a:r>
            <a:r>
              <a:rPr sz="2800" u="heavy" spc="-9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45"/>
              </a:spcBef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Acquisition</a:t>
            </a:r>
            <a:r>
              <a:rPr sz="2400" spc="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kVp:</a:t>
            </a:r>
            <a:r>
              <a:rPr sz="2400" spc="-5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120</a:t>
            </a:r>
            <a:endParaRPr sz="24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har char="•"/>
            </a:pPr>
            <a:endParaRPr sz="240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Acquisition</a:t>
            </a:r>
            <a:r>
              <a:rPr sz="2400" spc="30" dirty="0">
                <a:cs typeface="Arial MT"/>
              </a:rPr>
              <a:t> </a:t>
            </a:r>
            <a:r>
              <a:rPr sz="2400" dirty="0">
                <a:cs typeface="Arial MT"/>
              </a:rPr>
              <a:t>mA:</a:t>
            </a:r>
            <a:r>
              <a:rPr sz="2400" spc="-3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125-325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15" dirty="0">
                <a:cs typeface="Arial MT"/>
              </a:rPr>
              <a:t>u</a:t>
            </a:r>
            <a:r>
              <a:rPr sz="2000" spc="-10" dirty="0">
                <a:cs typeface="Arial MT"/>
              </a:rPr>
              <a:t>s</a:t>
            </a:r>
            <a:r>
              <a:rPr sz="2000" dirty="0">
                <a:cs typeface="Arial MT"/>
              </a:rPr>
              <a:t>e</a:t>
            </a:r>
            <a:r>
              <a:rPr sz="2000" spc="-254" dirty="0">
                <a:cs typeface="Arial MT"/>
              </a:rPr>
              <a:t> </a:t>
            </a:r>
            <a:r>
              <a:rPr sz="2000" spc="-175" dirty="0">
                <a:cs typeface="Arial MT"/>
              </a:rPr>
              <a:t>A</a:t>
            </a:r>
            <a:r>
              <a:rPr sz="2000" spc="-30" dirty="0">
                <a:cs typeface="Arial MT"/>
              </a:rPr>
              <a:t>T</a:t>
            </a:r>
            <a:r>
              <a:rPr sz="2000" spc="-25" dirty="0">
                <a:cs typeface="Arial MT"/>
              </a:rPr>
              <a:t>C</a:t>
            </a:r>
            <a:r>
              <a:rPr sz="2000" spc="5" dirty="0">
                <a:cs typeface="Arial MT"/>
              </a:rPr>
              <a:t>M</a:t>
            </a:r>
            <a:endParaRPr sz="2000" dirty="0">
              <a:cs typeface="Arial MT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25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Reconstruction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details</a:t>
            </a:r>
            <a:r>
              <a:rPr sz="2400" spc="-2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will </a:t>
            </a:r>
            <a:r>
              <a:rPr sz="2400" spc="-20" dirty="0">
                <a:cs typeface="Arial MT"/>
              </a:rPr>
              <a:t>vary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dirty="0">
                <a:cs typeface="Arial MT"/>
              </a:rPr>
              <a:t>MPR</a:t>
            </a:r>
            <a:r>
              <a:rPr sz="2000" spc="-25" dirty="0">
                <a:cs typeface="Arial MT"/>
              </a:rPr>
              <a:t> </a:t>
            </a:r>
            <a:r>
              <a:rPr sz="2000" dirty="0">
                <a:cs typeface="Arial MT"/>
              </a:rPr>
              <a:t>–</a:t>
            </a:r>
            <a:r>
              <a:rPr sz="2000" spc="-4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oblique</a:t>
            </a:r>
            <a:r>
              <a:rPr sz="2000" spc="-30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reconstructions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Slice</a:t>
            </a:r>
            <a:r>
              <a:rPr sz="2000" spc="-95" dirty="0">
                <a:cs typeface="Arial MT"/>
              </a:rPr>
              <a:t> </a:t>
            </a:r>
            <a:r>
              <a:rPr sz="2000" spc="-10" dirty="0">
                <a:cs typeface="Arial MT"/>
              </a:rPr>
              <a:t>Thickness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1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10" dirty="0">
                <a:cs typeface="Arial MT"/>
              </a:rPr>
              <a:t>Windowing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Filters</a:t>
            </a:r>
            <a:r>
              <a:rPr sz="2000" spc="-40" dirty="0">
                <a:cs typeface="Arial MT"/>
              </a:rPr>
              <a:t> </a:t>
            </a:r>
            <a:r>
              <a:rPr sz="2000" dirty="0">
                <a:cs typeface="Arial MT"/>
              </a:rPr>
              <a:t>–</a:t>
            </a:r>
            <a:r>
              <a:rPr sz="2000" spc="-1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high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resolution</a:t>
            </a:r>
            <a:r>
              <a:rPr sz="2000" spc="-85" dirty="0">
                <a:cs typeface="Arial MT"/>
              </a:rPr>
              <a:t> </a:t>
            </a:r>
            <a:r>
              <a:rPr sz="2000" dirty="0">
                <a:cs typeface="Arial MT"/>
              </a:rPr>
              <a:t>spine</a:t>
            </a:r>
            <a:r>
              <a:rPr sz="2000" spc="-45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filters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dirty="0">
                <a:cs typeface="Arial MT"/>
              </a:rPr>
              <a:t>3D,</a:t>
            </a:r>
            <a:r>
              <a:rPr sz="2000" spc="-6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if</a:t>
            </a:r>
            <a:r>
              <a:rPr sz="2000" spc="-40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indicated</a:t>
            </a:r>
            <a:endParaRPr sz="2000" dirty="0">
              <a:cs typeface="Arial M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020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8794115" cy="177546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765" marR="5080" indent="-12700">
              <a:lnSpc>
                <a:spcPts val="3030"/>
              </a:lnSpc>
              <a:spcBef>
                <a:spcPts val="475"/>
              </a:spcBef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https://radiopaedia.org/cases/normal-ct-</a:t>
            </a:r>
            <a:r>
              <a:rPr sz="2800" u="heavy" spc="12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cervical-spine- </a:t>
            </a:r>
            <a:r>
              <a:rPr sz="2800" spc="-765" dirty="0">
                <a:solidFill>
                  <a:srgbClr val="0462C1"/>
                </a:solidFill>
                <a:cs typeface="Arial MT"/>
                <a:hlinkClick r:id="rId2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1?lang=us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5F5F5F"/>
              </a:buClr>
              <a:buFont typeface="Arial MT"/>
              <a:buChar char="•"/>
            </a:pPr>
            <a:endParaRPr sz="3450" dirty="0">
              <a:cs typeface="Arial MT"/>
            </a:endParaRPr>
          </a:p>
          <a:p>
            <a:pPr marL="241300" indent="-229235">
              <a:lnSpc>
                <a:spcPct val="100000"/>
              </a:lnSpc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https://radiopaedia.org/cases/jefferson-</a:t>
            </a:r>
            <a:r>
              <a:rPr sz="2800" u="heavy" spc="6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fracture-7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172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9881235" cy="41004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Arial MT"/>
              </a:rPr>
              <a:t>E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C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T</a:t>
            </a:r>
            <a:r>
              <a:rPr sz="2800" u="heavy" spc="-26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Thor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Arial MT"/>
              </a:rPr>
              <a:t>a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cic</a:t>
            </a:r>
            <a:r>
              <a:rPr sz="2800" u="heavy" spc="-8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Arial MT"/>
              </a:rPr>
              <a:t>S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p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Arial MT"/>
              </a:rPr>
              <a:t>i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  <a:tab pos="482600" algn="l"/>
                <a:tab pos="1845945" algn="l"/>
              </a:tabLst>
            </a:pPr>
            <a:r>
              <a:rPr sz="2800" spc="-15" dirty="0">
                <a:cs typeface="Arial MT"/>
              </a:rPr>
              <a:t>Scouts:	</a:t>
            </a:r>
            <a:r>
              <a:rPr sz="2800" spc="-10" dirty="0">
                <a:cs typeface="Arial MT"/>
              </a:rPr>
              <a:t>AP</a:t>
            </a:r>
            <a:r>
              <a:rPr sz="2800" spc="-1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&amp;</a:t>
            </a:r>
            <a:r>
              <a:rPr sz="2800" spc="-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Lateral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3350" dirty="0">
              <a:cs typeface="Arial MT"/>
            </a:endParaRPr>
          </a:p>
          <a:p>
            <a:pPr marL="481965" marR="5080" indent="-457834">
              <a:lnSpc>
                <a:spcPts val="2690"/>
              </a:lnSpc>
              <a:buChar char="•"/>
              <a:tabLst>
                <a:tab pos="481965" algn="l"/>
                <a:tab pos="482600" algn="l"/>
                <a:tab pos="3609340" algn="l"/>
              </a:tabLst>
            </a:pPr>
            <a:r>
              <a:rPr sz="2800" spc="-5" dirty="0">
                <a:cs typeface="Arial MT"/>
              </a:rPr>
              <a:t>Anatomy</a:t>
            </a:r>
            <a:r>
              <a:rPr sz="2800" spc="-7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Included:	</a:t>
            </a:r>
            <a:r>
              <a:rPr sz="2800" spc="-5" dirty="0">
                <a:cs typeface="Arial MT"/>
              </a:rPr>
              <a:t>Above</a:t>
            </a:r>
            <a:r>
              <a:rPr sz="2800" spc="-1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T1</a:t>
            </a:r>
            <a:r>
              <a:rPr sz="2800" spc="-3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–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Below</a:t>
            </a:r>
            <a:r>
              <a:rPr sz="2800" spc="-120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T12</a:t>
            </a:r>
            <a:r>
              <a:rPr sz="2800" spc="-4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(unless</a:t>
            </a:r>
            <a:r>
              <a:rPr sz="2800" spc="-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level</a:t>
            </a:r>
            <a:r>
              <a:rPr sz="2800" spc="-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is </a:t>
            </a:r>
            <a:r>
              <a:rPr sz="2800" spc="-7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specified)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65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Thin</a:t>
            </a:r>
            <a:r>
              <a:rPr sz="2800" spc="-11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slices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70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Pitch</a:t>
            </a:r>
            <a:r>
              <a:rPr sz="2800" spc="-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&lt;</a:t>
            </a:r>
            <a:r>
              <a:rPr sz="2800" spc="-85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1.0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5380355" cy="13676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934959" y="1245870"/>
            <a:ext cx="1250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1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87359" y="1434260"/>
            <a:ext cx="215265" cy="482600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2</a:t>
            </a:r>
            <a:endParaRPr sz="1400">
              <a:latin typeface="Arial MT"/>
              <a:cs typeface="Arial MT"/>
            </a:endParaRPr>
          </a:p>
          <a:p>
            <a:pPr marL="102235">
              <a:lnSpc>
                <a:spcPct val="100000"/>
              </a:lnSpc>
              <a:spcBef>
                <a:spcPts val="12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3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70823" y="1880107"/>
            <a:ext cx="12509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4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91219" y="2083409"/>
            <a:ext cx="309245" cy="2178050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5</a:t>
            </a:r>
            <a:endParaRPr sz="1400">
              <a:latin typeface="Arial MT"/>
              <a:cs typeface="Arial MT"/>
            </a:endParaRPr>
          </a:p>
          <a:p>
            <a:pPr marL="44450">
              <a:lnSpc>
                <a:spcPct val="100000"/>
              </a:lnSpc>
              <a:spcBef>
                <a:spcPts val="49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6</a:t>
            </a:r>
            <a:endParaRPr sz="1400">
              <a:latin typeface="Arial MT"/>
              <a:cs typeface="Arial MT"/>
            </a:endParaRPr>
          </a:p>
          <a:p>
            <a:pPr marL="83820">
              <a:lnSpc>
                <a:spcPct val="100000"/>
              </a:lnSpc>
              <a:spcBef>
                <a:spcPts val="5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7</a:t>
            </a:r>
            <a:endParaRPr sz="1400">
              <a:latin typeface="Arial MT"/>
              <a:cs typeface="Arial MT"/>
            </a:endParaRPr>
          </a:p>
          <a:p>
            <a:pPr marL="156845">
              <a:lnSpc>
                <a:spcPct val="100000"/>
              </a:lnSpc>
              <a:spcBef>
                <a:spcPts val="6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8</a:t>
            </a:r>
            <a:endParaRPr sz="1400">
              <a:latin typeface="Arial MT"/>
              <a:cs typeface="Arial MT"/>
            </a:endParaRPr>
          </a:p>
          <a:p>
            <a:pPr marL="155575">
              <a:lnSpc>
                <a:spcPct val="100000"/>
              </a:lnSpc>
              <a:spcBef>
                <a:spcPts val="110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9</a:t>
            </a:r>
            <a:endParaRPr sz="1400">
              <a:latin typeface="Arial MT"/>
              <a:cs typeface="Arial MT"/>
            </a:endParaRPr>
          </a:p>
          <a:p>
            <a:pPr marL="103505">
              <a:lnSpc>
                <a:spcPct val="100000"/>
              </a:lnSpc>
              <a:spcBef>
                <a:spcPts val="900"/>
              </a:spcBef>
            </a:pPr>
            <a:r>
              <a:rPr sz="1400" spc="-25" dirty="0">
                <a:solidFill>
                  <a:srgbClr val="FF0000"/>
                </a:solidFill>
                <a:latin typeface="Arial MT"/>
                <a:cs typeface="Arial MT"/>
              </a:rPr>
              <a:t>10</a:t>
            </a:r>
            <a:endParaRPr sz="1400">
              <a:latin typeface="Arial MT"/>
              <a:cs typeface="Arial MT"/>
            </a:endParaRPr>
          </a:p>
          <a:p>
            <a:pPr marL="90170">
              <a:lnSpc>
                <a:spcPct val="100000"/>
              </a:lnSpc>
              <a:spcBef>
                <a:spcPts val="1095"/>
              </a:spcBef>
            </a:pPr>
            <a:r>
              <a:rPr sz="1400" spc="-135" dirty="0">
                <a:solidFill>
                  <a:srgbClr val="FF0000"/>
                </a:solidFill>
                <a:latin typeface="Arial MT"/>
                <a:cs typeface="Arial MT"/>
              </a:rPr>
              <a:t>11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82659" y="4418202"/>
            <a:ext cx="217804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5" dirty="0">
                <a:solidFill>
                  <a:srgbClr val="FF0000"/>
                </a:solidFill>
                <a:latin typeface="Arial MT"/>
                <a:cs typeface="Arial MT"/>
              </a:rPr>
              <a:t>12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565390" y="2525522"/>
            <a:ext cx="323850" cy="1017269"/>
            <a:chOff x="7565390" y="2525522"/>
            <a:chExt cx="323850" cy="1017269"/>
          </a:xfrm>
        </p:grpSpPr>
        <p:sp>
          <p:nvSpPr>
            <p:cNvPr id="9" name="object 9"/>
            <p:cNvSpPr/>
            <p:nvPr/>
          </p:nvSpPr>
          <p:spPr>
            <a:xfrm>
              <a:off x="7577328" y="2537459"/>
              <a:ext cx="298450" cy="991869"/>
            </a:xfrm>
            <a:custGeom>
              <a:avLst/>
              <a:gdLst/>
              <a:ahLst/>
              <a:cxnLst/>
              <a:rect l="l" t="t" r="r" b="b"/>
              <a:pathLst>
                <a:path w="298450" h="991870">
                  <a:moveTo>
                    <a:pt x="223774" y="0"/>
                  </a:moveTo>
                  <a:lnTo>
                    <a:pt x="74549" y="0"/>
                  </a:lnTo>
                  <a:lnTo>
                    <a:pt x="74549" y="842390"/>
                  </a:lnTo>
                  <a:lnTo>
                    <a:pt x="0" y="842390"/>
                  </a:lnTo>
                  <a:lnTo>
                    <a:pt x="149098" y="991742"/>
                  </a:lnTo>
                  <a:lnTo>
                    <a:pt x="298323" y="842390"/>
                  </a:lnTo>
                  <a:lnTo>
                    <a:pt x="223774" y="842390"/>
                  </a:lnTo>
                  <a:lnTo>
                    <a:pt x="22377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578090" y="2538221"/>
              <a:ext cx="298450" cy="991869"/>
            </a:xfrm>
            <a:custGeom>
              <a:avLst/>
              <a:gdLst/>
              <a:ahLst/>
              <a:cxnLst/>
              <a:rect l="l" t="t" r="r" b="b"/>
              <a:pathLst>
                <a:path w="298450" h="991870">
                  <a:moveTo>
                    <a:pt x="0" y="842390"/>
                  </a:moveTo>
                  <a:lnTo>
                    <a:pt x="74549" y="842390"/>
                  </a:lnTo>
                  <a:lnTo>
                    <a:pt x="74549" y="0"/>
                  </a:lnTo>
                  <a:lnTo>
                    <a:pt x="223774" y="0"/>
                  </a:lnTo>
                  <a:lnTo>
                    <a:pt x="223774" y="842390"/>
                  </a:lnTo>
                  <a:lnTo>
                    <a:pt x="298323" y="842390"/>
                  </a:lnTo>
                  <a:lnTo>
                    <a:pt x="149098" y="991742"/>
                  </a:lnTo>
                  <a:lnTo>
                    <a:pt x="0" y="842390"/>
                  </a:lnTo>
                  <a:close/>
                </a:path>
              </a:pathLst>
            </a:custGeom>
            <a:ln w="25398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592125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5500" y="1797298"/>
            <a:ext cx="4607560" cy="340042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75"/>
              </a:spcBef>
              <a:buFont typeface="Arial MT"/>
              <a:buChar char="•"/>
              <a:tabLst>
                <a:tab pos="241935" algn="l"/>
              </a:tabLst>
            </a:pPr>
            <a:r>
              <a:rPr sz="2800" spc="-5" dirty="0">
                <a:cs typeface="Calibri"/>
              </a:rPr>
              <a:t>N</a:t>
            </a:r>
            <a:r>
              <a:rPr sz="2800" spc="-50" dirty="0">
                <a:cs typeface="Calibri"/>
              </a:rPr>
              <a:t>E</a:t>
            </a:r>
            <a:r>
              <a:rPr sz="2800" dirty="0">
                <a:cs typeface="Calibri"/>
              </a:rPr>
              <a:t>C</a:t>
            </a:r>
            <a:r>
              <a:rPr sz="2800" spc="-5" dirty="0">
                <a:cs typeface="Calibri"/>
              </a:rPr>
              <a:t>T</a:t>
            </a:r>
            <a:r>
              <a:rPr sz="2800" spc="-16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Tho</a:t>
            </a:r>
            <a:r>
              <a:rPr sz="2800" spc="-75" dirty="0">
                <a:cs typeface="Calibri"/>
              </a:rPr>
              <a:t>r</a:t>
            </a:r>
            <a:r>
              <a:rPr sz="2800" spc="-5" dirty="0">
                <a:cs typeface="Calibri"/>
              </a:rPr>
              <a:t>acic</a:t>
            </a:r>
            <a:r>
              <a:rPr sz="2800" spc="-8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S</a:t>
            </a:r>
            <a:r>
              <a:rPr sz="2800" spc="-25" dirty="0">
                <a:cs typeface="Calibri"/>
              </a:rPr>
              <a:t>pin</a:t>
            </a:r>
            <a:r>
              <a:rPr sz="2800" spc="-5" dirty="0">
                <a:cs typeface="Calibri"/>
              </a:rPr>
              <a:t>e</a:t>
            </a:r>
            <a:endParaRPr sz="2800" dirty="0">
              <a:cs typeface="Calibri"/>
            </a:endParaRPr>
          </a:p>
          <a:p>
            <a:pPr marL="481965" indent="-457834">
              <a:lnSpc>
                <a:spcPct val="100000"/>
              </a:lnSpc>
              <a:spcBef>
                <a:spcPts val="375"/>
              </a:spcBef>
              <a:buFont typeface="Arial MT"/>
              <a:buChar char="•"/>
              <a:tabLst>
                <a:tab pos="481965" algn="l"/>
                <a:tab pos="482600" algn="l"/>
                <a:tab pos="1730375" algn="l"/>
              </a:tabLst>
            </a:pPr>
            <a:r>
              <a:rPr sz="2800" spc="-50" dirty="0">
                <a:cs typeface="Calibri"/>
              </a:rPr>
              <a:t>SFOV:	</a:t>
            </a:r>
            <a:r>
              <a:rPr sz="2800" spc="-25" dirty="0">
                <a:cs typeface="Calibri"/>
              </a:rPr>
              <a:t>Large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3300" dirty="0">
              <a:cs typeface="Calibri"/>
            </a:endParaRPr>
          </a:p>
          <a:p>
            <a:pPr marL="481965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81965" algn="l"/>
                <a:tab pos="482600" algn="l"/>
                <a:tab pos="1750060" algn="l"/>
              </a:tabLst>
            </a:pPr>
            <a:r>
              <a:rPr sz="2800" spc="-50" dirty="0">
                <a:cs typeface="Calibri"/>
              </a:rPr>
              <a:t>DFOV:	</a:t>
            </a:r>
            <a:r>
              <a:rPr sz="2800" spc="-5" dirty="0">
                <a:cs typeface="Calibri"/>
              </a:rPr>
              <a:t>16</a:t>
            </a:r>
            <a:r>
              <a:rPr sz="2800" spc="-4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cm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4100" dirty="0">
              <a:cs typeface="Calibri"/>
            </a:endParaRPr>
          </a:p>
          <a:p>
            <a:pPr marL="481965" indent="-457834">
              <a:lnSpc>
                <a:spcPct val="100000"/>
              </a:lnSpc>
              <a:buFont typeface="Arial MT"/>
              <a:buChar char="•"/>
              <a:tabLst>
                <a:tab pos="481965" algn="l"/>
                <a:tab pos="482600" algn="l"/>
              </a:tabLst>
            </a:pPr>
            <a:r>
              <a:rPr sz="2800" spc="-10" dirty="0">
                <a:cs typeface="Calibri"/>
              </a:rPr>
              <a:t>Algorithm:</a:t>
            </a:r>
            <a:r>
              <a:rPr sz="2800" spc="-114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24865" lvl="1" indent="-457834">
              <a:lnSpc>
                <a:spcPct val="100000"/>
              </a:lnSpc>
              <a:spcBef>
                <a:spcPts val="425"/>
              </a:spcBef>
              <a:buChar char="•"/>
              <a:tabLst>
                <a:tab pos="824865" algn="l"/>
                <a:tab pos="825500" algn="l"/>
                <a:tab pos="2164715" algn="l"/>
              </a:tabLst>
            </a:pPr>
            <a:r>
              <a:rPr sz="2400" spc="-10" dirty="0">
                <a:cs typeface="Arial MT"/>
              </a:rPr>
              <a:t>W</a:t>
            </a:r>
            <a:r>
              <a:rPr sz="2400" spc="-20" dirty="0">
                <a:cs typeface="Arial MT"/>
              </a:rPr>
              <a:t>i</a:t>
            </a:r>
            <a:r>
              <a:rPr sz="2400" spc="-15" dirty="0">
                <a:cs typeface="Arial MT"/>
              </a:rPr>
              <a:t>ndo</a:t>
            </a:r>
            <a:r>
              <a:rPr sz="2400" spc="-20" dirty="0">
                <a:cs typeface="Arial MT"/>
              </a:rPr>
              <a:t>w</a:t>
            </a:r>
            <a:r>
              <a:rPr sz="2400" dirty="0">
                <a:cs typeface="Arial MT"/>
              </a:rPr>
              <a:t>:	WW</a:t>
            </a:r>
            <a:r>
              <a:rPr sz="2400" spc="-6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200</a:t>
            </a:r>
            <a:r>
              <a:rPr sz="2400" dirty="0">
                <a:cs typeface="Arial MT"/>
              </a:rPr>
              <a:t>0 WL</a:t>
            </a:r>
            <a:r>
              <a:rPr sz="2400" spc="-204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500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020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4794250" cy="44108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Arial MT"/>
              </a:rPr>
              <a:t>E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C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T</a:t>
            </a:r>
            <a:r>
              <a:rPr sz="2800" u="heavy" spc="-26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Thor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Arial MT"/>
              </a:rPr>
              <a:t>a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cic</a:t>
            </a:r>
            <a:r>
              <a:rPr sz="2800" u="heavy" spc="-80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Arial MT"/>
              </a:rPr>
              <a:t>S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p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Arial MT"/>
              </a:rPr>
              <a:t>i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45"/>
              </a:spcBef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Acquisition</a:t>
            </a:r>
            <a:r>
              <a:rPr sz="2400" spc="15" dirty="0">
                <a:cs typeface="Arial MT"/>
              </a:rPr>
              <a:t> </a:t>
            </a:r>
            <a:r>
              <a:rPr sz="2400" dirty="0">
                <a:cs typeface="Arial MT"/>
              </a:rPr>
              <a:t>kVp</a:t>
            </a:r>
            <a:r>
              <a:rPr sz="2400" spc="-3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120</a:t>
            </a:r>
            <a:endParaRPr sz="24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har char="•"/>
            </a:pPr>
            <a:endParaRPr sz="325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5"/>
              </a:spcBef>
              <a:buChar char="•"/>
              <a:tabLst>
                <a:tab pos="481965" algn="l"/>
                <a:tab pos="482600" algn="l"/>
              </a:tabLst>
            </a:pPr>
            <a:r>
              <a:rPr sz="2400" dirty="0">
                <a:cs typeface="Arial MT"/>
              </a:rPr>
              <a:t>A</a:t>
            </a:r>
            <a:r>
              <a:rPr sz="2400" spc="-10" dirty="0">
                <a:cs typeface="Arial MT"/>
              </a:rPr>
              <a:t>c</a:t>
            </a:r>
            <a:r>
              <a:rPr sz="2400" spc="-5" dirty="0">
                <a:cs typeface="Arial MT"/>
              </a:rPr>
              <a:t>q</a:t>
            </a:r>
            <a:r>
              <a:rPr sz="2400" spc="-10" dirty="0">
                <a:cs typeface="Arial MT"/>
              </a:rPr>
              <a:t>u</a:t>
            </a:r>
            <a:r>
              <a:rPr sz="2400" spc="-5" dirty="0">
                <a:cs typeface="Arial MT"/>
              </a:rPr>
              <a:t>is</a:t>
            </a:r>
            <a:r>
              <a:rPr sz="2400" spc="-15" dirty="0">
                <a:cs typeface="Arial MT"/>
              </a:rPr>
              <a:t>i</a:t>
            </a:r>
            <a:r>
              <a:rPr sz="2400" dirty="0">
                <a:cs typeface="Arial MT"/>
              </a:rPr>
              <a:t>tion</a:t>
            </a:r>
            <a:r>
              <a:rPr sz="2400" spc="50" dirty="0">
                <a:cs typeface="Arial MT"/>
              </a:rPr>
              <a:t> </a:t>
            </a:r>
            <a:r>
              <a:rPr sz="2400" dirty="0">
                <a:cs typeface="Arial MT"/>
              </a:rPr>
              <a:t>mA</a:t>
            </a:r>
            <a:r>
              <a:rPr sz="2400" spc="-26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150</a:t>
            </a:r>
            <a:r>
              <a:rPr sz="2400" spc="-20" dirty="0">
                <a:cs typeface="Arial MT"/>
              </a:rPr>
              <a:t>-</a:t>
            </a:r>
            <a:r>
              <a:rPr sz="2400" spc="-30" dirty="0">
                <a:cs typeface="Arial MT"/>
              </a:rPr>
              <a:t>500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u</a:t>
            </a:r>
            <a:r>
              <a:rPr sz="2000" spc="5" dirty="0">
                <a:cs typeface="Arial MT"/>
              </a:rPr>
              <a:t>s</a:t>
            </a:r>
            <a:r>
              <a:rPr sz="2000" dirty="0">
                <a:cs typeface="Arial MT"/>
              </a:rPr>
              <a:t>e</a:t>
            </a:r>
            <a:r>
              <a:rPr sz="2000" spc="-265" dirty="0">
                <a:cs typeface="Arial MT"/>
              </a:rPr>
              <a:t> </a:t>
            </a:r>
            <a:r>
              <a:rPr sz="2000" spc="-175" dirty="0">
                <a:cs typeface="Arial MT"/>
              </a:rPr>
              <a:t>A</a:t>
            </a:r>
            <a:r>
              <a:rPr sz="2000" spc="-25" dirty="0">
                <a:cs typeface="Arial MT"/>
              </a:rPr>
              <a:t>T</a:t>
            </a:r>
            <a:r>
              <a:rPr sz="2000" spc="-20" dirty="0">
                <a:cs typeface="Arial MT"/>
              </a:rPr>
              <a:t>C</a:t>
            </a:r>
            <a:r>
              <a:rPr sz="2000" dirty="0">
                <a:cs typeface="Arial MT"/>
              </a:rPr>
              <a:t>M</a:t>
            </a: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25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Reconstruction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details</a:t>
            </a:r>
            <a:r>
              <a:rPr sz="2400" spc="-2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will </a:t>
            </a:r>
            <a:r>
              <a:rPr sz="2400" spc="-20" dirty="0">
                <a:cs typeface="Arial MT"/>
              </a:rPr>
              <a:t>vary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dirty="0">
                <a:cs typeface="Arial MT"/>
              </a:rPr>
              <a:t>MPR</a:t>
            </a:r>
            <a:r>
              <a:rPr sz="2000" spc="-25" dirty="0">
                <a:cs typeface="Arial MT"/>
              </a:rPr>
              <a:t> </a:t>
            </a:r>
            <a:r>
              <a:rPr sz="2000" dirty="0">
                <a:cs typeface="Arial MT"/>
              </a:rPr>
              <a:t>–</a:t>
            </a:r>
            <a:r>
              <a:rPr sz="2000" spc="-3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oblique</a:t>
            </a:r>
            <a:r>
              <a:rPr sz="2000" spc="-15" dirty="0">
                <a:cs typeface="Arial MT"/>
              </a:rPr>
              <a:t> reconstructions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Slice</a:t>
            </a:r>
            <a:r>
              <a:rPr sz="2000" spc="-95" dirty="0">
                <a:cs typeface="Arial MT"/>
              </a:rPr>
              <a:t> </a:t>
            </a:r>
            <a:r>
              <a:rPr sz="2000" spc="-10" dirty="0">
                <a:cs typeface="Arial MT"/>
              </a:rPr>
              <a:t>Thickness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10" dirty="0">
                <a:cs typeface="Arial MT"/>
              </a:rPr>
              <a:t>Windowing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1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Filters</a:t>
            </a:r>
            <a:r>
              <a:rPr sz="2000" spc="-40" dirty="0">
                <a:cs typeface="Arial MT"/>
              </a:rPr>
              <a:t> </a:t>
            </a:r>
            <a:r>
              <a:rPr sz="2000" dirty="0">
                <a:cs typeface="Arial MT"/>
              </a:rPr>
              <a:t>–</a:t>
            </a:r>
            <a:r>
              <a:rPr sz="2000" spc="-1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high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resolution</a:t>
            </a:r>
            <a:r>
              <a:rPr sz="2000" spc="-85" dirty="0">
                <a:cs typeface="Arial MT"/>
              </a:rPr>
              <a:t> </a:t>
            </a:r>
            <a:r>
              <a:rPr sz="2000" dirty="0">
                <a:cs typeface="Arial MT"/>
              </a:rPr>
              <a:t>spine</a:t>
            </a:r>
            <a:r>
              <a:rPr sz="2000" spc="-45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filters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dirty="0">
                <a:cs typeface="Arial MT"/>
              </a:rPr>
              <a:t>3D,</a:t>
            </a:r>
            <a:r>
              <a:rPr sz="2000" spc="-6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if</a:t>
            </a:r>
            <a:r>
              <a:rPr sz="2000" spc="-40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indicated</a:t>
            </a:r>
            <a:endParaRPr sz="2000" dirty="0">
              <a:cs typeface="Arial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5867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10179050" cy="195072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2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https://radiopaedia.org/cases/normal-ct-thoracic-</a:t>
            </a:r>
            <a:r>
              <a:rPr sz="2800" u="heavy" spc="10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spine?lang=us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buClr>
                <a:srgbClr val="5F5F5F"/>
              </a:buClr>
              <a:buFont typeface="Arial MT"/>
              <a:buChar char="•"/>
            </a:pPr>
            <a:endParaRPr sz="3100" dirty="0">
              <a:cs typeface="Arial MT"/>
            </a:endParaRPr>
          </a:p>
          <a:p>
            <a:pPr marL="24765" marR="3248025" indent="-12700">
              <a:lnSpc>
                <a:spcPts val="3020"/>
              </a:lnSpc>
              <a:spcBef>
                <a:spcPts val="1960"/>
              </a:spcBef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h</a:t>
            </a:r>
            <a:r>
              <a:rPr sz="2800" u="heavy" spc="-3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tt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ps</a:t>
            </a:r>
            <a:r>
              <a:rPr sz="2800" u="heavy" spc="-3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://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rad</a:t>
            </a:r>
            <a:r>
              <a:rPr sz="2800" u="heavy" spc="-3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i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opae</a:t>
            </a: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d</a:t>
            </a:r>
            <a:r>
              <a:rPr sz="2800" u="heavy" spc="-3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i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a</a:t>
            </a:r>
            <a:r>
              <a:rPr sz="2800" u="heavy" spc="-2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.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o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r</a:t>
            </a:r>
            <a:r>
              <a:rPr sz="2800" u="heavy" spc="-3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g</a:t>
            </a:r>
            <a:r>
              <a:rPr sz="2800" u="heavy" spc="-3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/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ca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s</a:t>
            </a:r>
            <a:r>
              <a:rPr sz="2800" u="heavy" spc="-3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e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s</a:t>
            </a:r>
            <a:r>
              <a:rPr sz="2800" u="heavy" spc="-3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/t</a:t>
            </a: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h</a:t>
            </a:r>
            <a:r>
              <a:rPr sz="2800" u="heavy" spc="-3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o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r</a:t>
            </a:r>
            <a:r>
              <a:rPr sz="2800" u="heavy" spc="-3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a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c</a:t>
            </a:r>
            <a:r>
              <a:rPr sz="2800" u="heavy" spc="-3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i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c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-</a:t>
            </a: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d</a:t>
            </a:r>
            <a:r>
              <a:rPr sz="2800" u="heavy" spc="-2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i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s</a:t>
            </a:r>
            <a:r>
              <a:rPr sz="2800" u="heavy" spc="-2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c</a:t>
            </a: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- </a:t>
            </a:r>
            <a:r>
              <a:rPr sz="2800" spc="-5" dirty="0">
                <a:solidFill>
                  <a:srgbClr val="0462C1"/>
                </a:solidFill>
                <a:cs typeface="Arial MT"/>
                <a:hlinkClick r:id="rId3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herniation?lang=us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4775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10071735" cy="41004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NECT</a:t>
            </a:r>
            <a:r>
              <a:rPr sz="2800" u="heavy" spc="-17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Lumbar</a:t>
            </a:r>
            <a:r>
              <a:rPr sz="2800" u="heavy" spc="-6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Arial MT"/>
              </a:rPr>
              <a:t>Spine</a:t>
            </a:r>
            <a:endParaRPr sz="280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481965" algn="l"/>
                <a:tab pos="482600" algn="l"/>
                <a:tab pos="1845945" algn="l"/>
              </a:tabLst>
            </a:pPr>
            <a:r>
              <a:rPr sz="2800" spc="-15" dirty="0">
                <a:cs typeface="Arial MT"/>
              </a:rPr>
              <a:t>Scouts:	</a:t>
            </a:r>
            <a:r>
              <a:rPr sz="2800" spc="-10" dirty="0">
                <a:cs typeface="Arial MT"/>
              </a:rPr>
              <a:t>AP</a:t>
            </a:r>
            <a:r>
              <a:rPr sz="2800" spc="-1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&amp;</a:t>
            </a:r>
            <a:r>
              <a:rPr sz="2800" spc="-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Lateral</a:t>
            </a:r>
            <a:endParaRPr sz="2800"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3350">
              <a:cs typeface="Arial MT"/>
            </a:endParaRPr>
          </a:p>
          <a:p>
            <a:pPr marL="481965" marR="5080" indent="-457834">
              <a:lnSpc>
                <a:spcPts val="2690"/>
              </a:lnSpc>
              <a:buChar char="•"/>
              <a:tabLst>
                <a:tab pos="481965" algn="l"/>
                <a:tab pos="482600" algn="l"/>
                <a:tab pos="3609340" algn="l"/>
              </a:tabLst>
            </a:pPr>
            <a:r>
              <a:rPr sz="2800" spc="-5" dirty="0">
                <a:cs typeface="Arial MT"/>
              </a:rPr>
              <a:t>Anatomy</a:t>
            </a:r>
            <a:r>
              <a:rPr sz="2800" spc="-7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Included:	</a:t>
            </a:r>
            <a:r>
              <a:rPr sz="2800" spc="-5" dirty="0">
                <a:cs typeface="Arial MT"/>
              </a:rPr>
              <a:t>Above</a:t>
            </a:r>
            <a:r>
              <a:rPr sz="2800" spc="-2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L1</a:t>
            </a:r>
            <a:r>
              <a:rPr sz="2800" spc="-1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–</a:t>
            </a:r>
            <a:r>
              <a:rPr sz="2800" spc="-2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Mid-sacrum</a:t>
            </a:r>
            <a:r>
              <a:rPr sz="2800" spc="1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(unless</a:t>
            </a:r>
            <a:r>
              <a:rPr sz="2800" spc="-3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level</a:t>
            </a:r>
            <a:r>
              <a:rPr sz="2800" spc="-5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is </a:t>
            </a:r>
            <a:r>
              <a:rPr sz="2800" spc="-760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specified)</a:t>
            </a:r>
            <a:endParaRPr sz="2800"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65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Thin</a:t>
            </a:r>
            <a:r>
              <a:rPr sz="2800" spc="-110" dirty="0">
                <a:cs typeface="Arial MT"/>
              </a:rPr>
              <a:t> </a:t>
            </a:r>
            <a:r>
              <a:rPr sz="2800" spc="-10" dirty="0">
                <a:cs typeface="Arial MT"/>
              </a:rPr>
              <a:t>slices</a:t>
            </a:r>
            <a:endParaRPr sz="2800">
              <a:cs typeface="Arial MT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70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800" spc="-5" dirty="0">
                <a:cs typeface="Arial MT"/>
              </a:rPr>
              <a:t>Pitch</a:t>
            </a:r>
            <a:r>
              <a:rPr sz="2800" spc="-7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&lt;</a:t>
            </a:r>
            <a:r>
              <a:rPr sz="2800" spc="-85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1.0</a:t>
            </a:r>
            <a:endParaRPr sz="2800">
              <a:cs typeface="Arial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5944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764023" y="1342644"/>
            <a:ext cx="2987040" cy="4173220"/>
            <a:chOff x="4764023" y="1342644"/>
            <a:chExt cx="2987040" cy="41732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64023" y="1342644"/>
              <a:ext cx="2987039" cy="417271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145024" y="2078989"/>
              <a:ext cx="1752600" cy="2701290"/>
            </a:xfrm>
            <a:custGeom>
              <a:avLst/>
              <a:gdLst/>
              <a:ahLst/>
              <a:cxnLst/>
              <a:rect l="l" t="t" r="r" b="b"/>
              <a:pathLst>
                <a:path w="1752600" h="2701290">
                  <a:moveTo>
                    <a:pt x="1752600" y="0"/>
                  </a:moveTo>
                  <a:lnTo>
                    <a:pt x="1729486" y="0"/>
                  </a:lnTo>
                  <a:lnTo>
                    <a:pt x="1729486" y="24130"/>
                  </a:lnTo>
                  <a:lnTo>
                    <a:pt x="1729486" y="2678430"/>
                  </a:lnTo>
                  <a:lnTo>
                    <a:pt x="23114" y="2678430"/>
                  </a:lnTo>
                  <a:lnTo>
                    <a:pt x="23114" y="24130"/>
                  </a:lnTo>
                  <a:lnTo>
                    <a:pt x="1729486" y="24130"/>
                  </a:lnTo>
                  <a:lnTo>
                    <a:pt x="1729486" y="0"/>
                  </a:lnTo>
                  <a:lnTo>
                    <a:pt x="0" y="0"/>
                  </a:lnTo>
                  <a:lnTo>
                    <a:pt x="0" y="24130"/>
                  </a:lnTo>
                  <a:lnTo>
                    <a:pt x="0" y="2678430"/>
                  </a:lnTo>
                  <a:lnTo>
                    <a:pt x="0" y="2701290"/>
                  </a:lnTo>
                  <a:lnTo>
                    <a:pt x="1752600" y="2701290"/>
                  </a:lnTo>
                  <a:lnTo>
                    <a:pt x="1752600" y="2678430"/>
                  </a:lnTo>
                  <a:lnTo>
                    <a:pt x="1752600" y="24130"/>
                  </a:lnTo>
                  <a:lnTo>
                    <a:pt x="17526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144261" y="2081022"/>
              <a:ext cx="1752600" cy="2700655"/>
            </a:xfrm>
            <a:custGeom>
              <a:avLst/>
              <a:gdLst/>
              <a:ahLst/>
              <a:cxnLst/>
              <a:rect l="l" t="t" r="r" b="b"/>
              <a:pathLst>
                <a:path w="1752600" h="2700654">
                  <a:moveTo>
                    <a:pt x="0" y="2700401"/>
                  </a:moveTo>
                  <a:lnTo>
                    <a:pt x="1752599" y="2700401"/>
                  </a:lnTo>
                  <a:lnTo>
                    <a:pt x="1752599" y="0"/>
                  </a:lnTo>
                  <a:lnTo>
                    <a:pt x="0" y="0"/>
                  </a:lnTo>
                  <a:lnTo>
                    <a:pt x="0" y="2700401"/>
                  </a:lnTo>
                  <a:close/>
                </a:path>
                <a:path w="1752600" h="2700654">
                  <a:moveTo>
                    <a:pt x="23113" y="2677286"/>
                  </a:moveTo>
                  <a:lnTo>
                    <a:pt x="1729486" y="2677286"/>
                  </a:lnTo>
                  <a:lnTo>
                    <a:pt x="1729486" y="23113"/>
                  </a:lnTo>
                  <a:lnTo>
                    <a:pt x="23113" y="23113"/>
                  </a:lnTo>
                  <a:lnTo>
                    <a:pt x="23113" y="2677286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980431" y="2667000"/>
              <a:ext cx="327660" cy="1013460"/>
            </a:xfrm>
            <a:custGeom>
              <a:avLst/>
              <a:gdLst/>
              <a:ahLst/>
              <a:cxnLst/>
              <a:rect l="l" t="t" r="r" b="b"/>
              <a:pathLst>
                <a:path w="327660" h="1013460">
                  <a:moveTo>
                    <a:pt x="245490" y="0"/>
                  </a:moveTo>
                  <a:lnTo>
                    <a:pt x="81787" y="0"/>
                  </a:lnTo>
                  <a:lnTo>
                    <a:pt x="81787" y="849884"/>
                  </a:lnTo>
                  <a:lnTo>
                    <a:pt x="0" y="849884"/>
                  </a:lnTo>
                  <a:lnTo>
                    <a:pt x="163702" y="1013206"/>
                  </a:lnTo>
                  <a:lnTo>
                    <a:pt x="327405" y="849884"/>
                  </a:lnTo>
                  <a:lnTo>
                    <a:pt x="245490" y="849884"/>
                  </a:lnTo>
                  <a:lnTo>
                    <a:pt x="24549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981193" y="2667761"/>
              <a:ext cx="327660" cy="1013460"/>
            </a:xfrm>
            <a:custGeom>
              <a:avLst/>
              <a:gdLst/>
              <a:ahLst/>
              <a:cxnLst/>
              <a:rect l="l" t="t" r="r" b="b"/>
              <a:pathLst>
                <a:path w="327660" h="1013460">
                  <a:moveTo>
                    <a:pt x="0" y="849884"/>
                  </a:moveTo>
                  <a:lnTo>
                    <a:pt x="81787" y="849884"/>
                  </a:lnTo>
                  <a:lnTo>
                    <a:pt x="81787" y="0"/>
                  </a:lnTo>
                  <a:lnTo>
                    <a:pt x="245490" y="0"/>
                  </a:lnTo>
                  <a:lnTo>
                    <a:pt x="245490" y="849884"/>
                  </a:lnTo>
                  <a:lnTo>
                    <a:pt x="327405" y="849884"/>
                  </a:lnTo>
                  <a:lnTo>
                    <a:pt x="163702" y="1013206"/>
                  </a:lnTo>
                  <a:lnTo>
                    <a:pt x="0" y="849884"/>
                  </a:lnTo>
                  <a:close/>
                </a:path>
              </a:pathLst>
            </a:custGeom>
            <a:ln w="25400">
              <a:solidFill>
                <a:srgbClr val="A0A0A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033642" y="2356866"/>
            <a:ext cx="294005" cy="190753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1</a:t>
            </a:r>
            <a:endParaRPr sz="1400">
              <a:latin typeface="Arial MT"/>
              <a:cs typeface="Arial MT"/>
            </a:endParaRPr>
          </a:p>
          <a:p>
            <a:pPr marL="96520">
              <a:lnSpc>
                <a:spcPct val="100000"/>
              </a:lnSpc>
              <a:spcBef>
                <a:spcPts val="1200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2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50">
              <a:latin typeface="Arial MT"/>
              <a:cs typeface="Arial MT"/>
            </a:endParaRPr>
          </a:p>
          <a:p>
            <a:pPr marL="181610">
              <a:lnSpc>
                <a:spcPct val="100000"/>
              </a:lnSpc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3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>
              <a:latin typeface="Arial MT"/>
              <a:cs typeface="Arial MT"/>
            </a:endParaRPr>
          </a:p>
          <a:p>
            <a:pPr marL="173990">
              <a:lnSpc>
                <a:spcPct val="100000"/>
              </a:lnSpc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4</a:t>
            </a:r>
            <a:endParaRPr sz="1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350">
              <a:latin typeface="Arial MT"/>
              <a:cs typeface="Arial MT"/>
            </a:endParaRPr>
          </a:p>
          <a:p>
            <a:pPr marL="173990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FF0000"/>
                </a:solidFill>
                <a:latin typeface="Arial MT"/>
                <a:cs typeface="Arial MT"/>
              </a:rPr>
              <a:t>5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5537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5500" y="1797298"/>
            <a:ext cx="4607560" cy="340042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475"/>
              </a:spcBef>
              <a:buFont typeface="Arial MT"/>
              <a:buChar char="•"/>
              <a:tabLst>
                <a:tab pos="241935" algn="l"/>
              </a:tabLst>
            </a:pPr>
            <a:r>
              <a:rPr sz="2800" spc="-15" dirty="0">
                <a:cs typeface="Calibri"/>
              </a:rPr>
              <a:t>NECT</a:t>
            </a:r>
            <a:r>
              <a:rPr sz="2800" spc="-1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Lumbar</a:t>
            </a:r>
            <a:r>
              <a:rPr sz="2800" spc="-7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Spine</a:t>
            </a:r>
            <a:endParaRPr sz="2800" dirty="0">
              <a:cs typeface="Calibri"/>
            </a:endParaRPr>
          </a:p>
          <a:p>
            <a:pPr marL="481965" indent="-457834">
              <a:lnSpc>
                <a:spcPct val="100000"/>
              </a:lnSpc>
              <a:spcBef>
                <a:spcPts val="375"/>
              </a:spcBef>
              <a:buFont typeface="Arial MT"/>
              <a:buChar char="•"/>
              <a:tabLst>
                <a:tab pos="481965" algn="l"/>
                <a:tab pos="482600" algn="l"/>
                <a:tab pos="1730375" algn="l"/>
              </a:tabLst>
            </a:pPr>
            <a:r>
              <a:rPr sz="2800" spc="-50" dirty="0">
                <a:cs typeface="Calibri"/>
              </a:rPr>
              <a:t>SFOV:	</a:t>
            </a:r>
            <a:r>
              <a:rPr sz="2800" spc="-25" dirty="0">
                <a:cs typeface="Calibri"/>
              </a:rPr>
              <a:t>Large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buFont typeface="Arial MT"/>
              <a:buChar char="•"/>
            </a:pPr>
            <a:endParaRPr sz="3300" dirty="0">
              <a:cs typeface="Calibri"/>
            </a:endParaRPr>
          </a:p>
          <a:p>
            <a:pPr marL="481965" indent="-457834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81965" algn="l"/>
                <a:tab pos="482600" algn="l"/>
                <a:tab pos="1750060" algn="l"/>
              </a:tabLst>
            </a:pPr>
            <a:r>
              <a:rPr sz="2800" spc="-50" dirty="0">
                <a:cs typeface="Calibri"/>
              </a:rPr>
              <a:t>DFOV:	</a:t>
            </a:r>
            <a:r>
              <a:rPr sz="2800" spc="-15" dirty="0">
                <a:cs typeface="Calibri"/>
              </a:rPr>
              <a:t>14-16</a:t>
            </a:r>
            <a:r>
              <a:rPr sz="280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cm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4100" dirty="0">
              <a:cs typeface="Calibri"/>
            </a:endParaRPr>
          </a:p>
          <a:p>
            <a:pPr marL="481965" indent="-457834">
              <a:lnSpc>
                <a:spcPct val="100000"/>
              </a:lnSpc>
              <a:buFont typeface="Arial MT"/>
              <a:buChar char="•"/>
              <a:tabLst>
                <a:tab pos="481965" algn="l"/>
                <a:tab pos="482600" algn="l"/>
              </a:tabLst>
            </a:pPr>
            <a:r>
              <a:rPr sz="2800" spc="-10" dirty="0">
                <a:cs typeface="Calibri"/>
              </a:rPr>
              <a:t>Algorithm:</a:t>
            </a:r>
            <a:r>
              <a:rPr sz="2800" spc="-114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Bone</a:t>
            </a:r>
            <a:endParaRPr sz="2800" dirty="0">
              <a:cs typeface="Calibri"/>
            </a:endParaRPr>
          </a:p>
          <a:p>
            <a:pPr marL="824865" lvl="1" indent="-457834">
              <a:lnSpc>
                <a:spcPct val="100000"/>
              </a:lnSpc>
              <a:spcBef>
                <a:spcPts val="425"/>
              </a:spcBef>
              <a:buChar char="•"/>
              <a:tabLst>
                <a:tab pos="824865" algn="l"/>
                <a:tab pos="825500" algn="l"/>
                <a:tab pos="2164715" algn="l"/>
              </a:tabLst>
            </a:pPr>
            <a:r>
              <a:rPr sz="2400" spc="-10" dirty="0">
                <a:cs typeface="Arial MT"/>
              </a:rPr>
              <a:t>W</a:t>
            </a:r>
            <a:r>
              <a:rPr sz="2400" spc="-20" dirty="0">
                <a:cs typeface="Arial MT"/>
              </a:rPr>
              <a:t>i</a:t>
            </a:r>
            <a:r>
              <a:rPr sz="2400" spc="-15" dirty="0">
                <a:cs typeface="Arial MT"/>
              </a:rPr>
              <a:t>ndo</a:t>
            </a:r>
            <a:r>
              <a:rPr sz="2400" spc="-20" dirty="0">
                <a:cs typeface="Arial MT"/>
              </a:rPr>
              <a:t>w</a:t>
            </a:r>
            <a:r>
              <a:rPr sz="2400" dirty="0">
                <a:cs typeface="Arial MT"/>
              </a:rPr>
              <a:t>:	WW</a:t>
            </a:r>
            <a:r>
              <a:rPr sz="2400" spc="-6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200</a:t>
            </a:r>
            <a:r>
              <a:rPr sz="2400" dirty="0">
                <a:cs typeface="Arial MT"/>
              </a:rPr>
              <a:t>0 WL</a:t>
            </a:r>
            <a:r>
              <a:rPr sz="2400" spc="-204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500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2489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64233"/>
            <a:ext cx="4794250" cy="44108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95"/>
              </a:spcBef>
              <a:buChar char="•"/>
              <a:tabLst>
                <a:tab pos="241935" algn="l"/>
              </a:tabLst>
            </a:pPr>
            <a:r>
              <a:rPr sz="2800" u="heavy" spc="-10" dirty="0">
                <a:uFill>
                  <a:solidFill>
                    <a:srgbClr val="000000"/>
                  </a:solidFill>
                </a:uFill>
                <a:cs typeface="Arial MT"/>
              </a:rPr>
              <a:t>NECT</a:t>
            </a:r>
            <a:r>
              <a:rPr sz="2800" u="heavy" spc="-17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Arial MT"/>
              </a:rPr>
              <a:t>Lumbar</a:t>
            </a:r>
            <a:r>
              <a:rPr sz="2800" u="heavy" spc="-65" dirty="0">
                <a:uFill>
                  <a:solidFill>
                    <a:srgbClr val="000000"/>
                  </a:solidFill>
                </a:uFill>
                <a:cs typeface="Arial MT"/>
              </a:rPr>
              <a:t>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Arial MT"/>
              </a:rPr>
              <a:t>Spine</a:t>
            </a:r>
            <a:endParaRPr sz="280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45"/>
              </a:spcBef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Acquisition</a:t>
            </a:r>
            <a:r>
              <a:rPr sz="2400" spc="15" dirty="0">
                <a:cs typeface="Arial MT"/>
              </a:rPr>
              <a:t> </a:t>
            </a:r>
            <a:r>
              <a:rPr sz="2400" dirty="0">
                <a:cs typeface="Arial MT"/>
              </a:rPr>
              <a:t>kVp</a:t>
            </a:r>
            <a:r>
              <a:rPr sz="2400" spc="-3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140</a:t>
            </a:r>
            <a:endParaRPr sz="24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har char="•"/>
            </a:pPr>
            <a:endParaRPr sz="3250" dirty="0">
              <a:cs typeface="Arial MT"/>
            </a:endParaRPr>
          </a:p>
          <a:p>
            <a:pPr marL="481965" indent="-457834">
              <a:lnSpc>
                <a:spcPct val="100000"/>
              </a:lnSpc>
              <a:spcBef>
                <a:spcPts val="5"/>
              </a:spcBef>
              <a:buChar char="•"/>
              <a:tabLst>
                <a:tab pos="481965" algn="l"/>
                <a:tab pos="482600" algn="l"/>
              </a:tabLst>
            </a:pPr>
            <a:r>
              <a:rPr sz="2400" dirty="0">
                <a:cs typeface="Arial MT"/>
              </a:rPr>
              <a:t>A</a:t>
            </a:r>
            <a:r>
              <a:rPr sz="2400" spc="-10" dirty="0">
                <a:cs typeface="Arial MT"/>
              </a:rPr>
              <a:t>c</a:t>
            </a:r>
            <a:r>
              <a:rPr sz="2400" spc="-5" dirty="0">
                <a:cs typeface="Arial MT"/>
              </a:rPr>
              <a:t>q</a:t>
            </a:r>
            <a:r>
              <a:rPr sz="2400" spc="-10" dirty="0">
                <a:cs typeface="Arial MT"/>
              </a:rPr>
              <a:t>u</a:t>
            </a:r>
            <a:r>
              <a:rPr sz="2400" spc="-5" dirty="0">
                <a:cs typeface="Arial MT"/>
              </a:rPr>
              <a:t>is</a:t>
            </a:r>
            <a:r>
              <a:rPr sz="2400" spc="-15" dirty="0">
                <a:cs typeface="Arial MT"/>
              </a:rPr>
              <a:t>i</a:t>
            </a:r>
            <a:r>
              <a:rPr sz="2400" dirty="0">
                <a:cs typeface="Arial MT"/>
              </a:rPr>
              <a:t>tion</a:t>
            </a:r>
            <a:r>
              <a:rPr sz="2400" spc="50" dirty="0">
                <a:cs typeface="Arial MT"/>
              </a:rPr>
              <a:t> </a:t>
            </a:r>
            <a:r>
              <a:rPr sz="2400" dirty="0">
                <a:cs typeface="Arial MT"/>
              </a:rPr>
              <a:t>mA</a:t>
            </a:r>
            <a:r>
              <a:rPr sz="2400" spc="-265" dirty="0">
                <a:cs typeface="Arial MT"/>
              </a:rPr>
              <a:t> </a:t>
            </a:r>
            <a:r>
              <a:rPr sz="2400" spc="-30" dirty="0">
                <a:cs typeface="Arial MT"/>
              </a:rPr>
              <a:t>150</a:t>
            </a:r>
            <a:r>
              <a:rPr sz="2400" spc="-20" dirty="0">
                <a:cs typeface="Arial MT"/>
              </a:rPr>
              <a:t>-</a:t>
            </a:r>
            <a:r>
              <a:rPr sz="2400" spc="-30" dirty="0">
                <a:cs typeface="Arial MT"/>
              </a:rPr>
              <a:t>500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u</a:t>
            </a:r>
            <a:r>
              <a:rPr sz="2000" spc="5" dirty="0">
                <a:cs typeface="Arial MT"/>
              </a:rPr>
              <a:t>s</a:t>
            </a:r>
            <a:r>
              <a:rPr sz="2000" dirty="0">
                <a:cs typeface="Arial MT"/>
              </a:rPr>
              <a:t>e</a:t>
            </a:r>
            <a:r>
              <a:rPr sz="2000" spc="-265" dirty="0">
                <a:cs typeface="Arial MT"/>
              </a:rPr>
              <a:t> </a:t>
            </a:r>
            <a:r>
              <a:rPr sz="2000" spc="-175" dirty="0">
                <a:cs typeface="Arial MT"/>
              </a:rPr>
              <a:t>A</a:t>
            </a:r>
            <a:r>
              <a:rPr sz="2000" spc="-25" dirty="0">
                <a:cs typeface="Arial MT"/>
              </a:rPr>
              <a:t>T</a:t>
            </a:r>
            <a:r>
              <a:rPr sz="2000" spc="-20" dirty="0">
                <a:cs typeface="Arial MT"/>
              </a:rPr>
              <a:t>C</a:t>
            </a:r>
            <a:r>
              <a:rPr sz="2000" dirty="0">
                <a:cs typeface="Arial MT"/>
              </a:rPr>
              <a:t>M</a:t>
            </a:r>
          </a:p>
          <a:p>
            <a:pPr lvl="1"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250" dirty="0">
              <a:cs typeface="Arial MT"/>
            </a:endParaRPr>
          </a:p>
          <a:p>
            <a:pPr marL="481965" indent="-457834">
              <a:lnSpc>
                <a:spcPct val="100000"/>
              </a:lnSpc>
              <a:buChar char="•"/>
              <a:tabLst>
                <a:tab pos="481965" algn="l"/>
                <a:tab pos="482600" algn="l"/>
              </a:tabLst>
            </a:pPr>
            <a:r>
              <a:rPr sz="2400" spc="-5" dirty="0">
                <a:cs typeface="Arial MT"/>
              </a:rPr>
              <a:t>Reconstruction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details</a:t>
            </a:r>
            <a:r>
              <a:rPr sz="2400" spc="-25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will </a:t>
            </a:r>
            <a:r>
              <a:rPr sz="2400" spc="-20" dirty="0">
                <a:cs typeface="Arial MT"/>
              </a:rPr>
              <a:t>vary</a:t>
            </a:r>
            <a:endParaRPr sz="24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dirty="0">
                <a:cs typeface="Arial MT"/>
              </a:rPr>
              <a:t>MPR</a:t>
            </a:r>
            <a:r>
              <a:rPr sz="2000" spc="-25" dirty="0">
                <a:cs typeface="Arial MT"/>
              </a:rPr>
              <a:t> </a:t>
            </a:r>
            <a:r>
              <a:rPr sz="2000" dirty="0">
                <a:cs typeface="Arial MT"/>
              </a:rPr>
              <a:t>–</a:t>
            </a:r>
            <a:r>
              <a:rPr sz="2000" spc="-30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oblique</a:t>
            </a:r>
            <a:r>
              <a:rPr sz="2000" spc="-15" dirty="0">
                <a:cs typeface="Arial MT"/>
              </a:rPr>
              <a:t> reconstructions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3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Slice</a:t>
            </a:r>
            <a:r>
              <a:rPr sz="2000" spc="-95" dirty="0">
                <a:cs typeface="Arial MT"/>
              </a:rPr>
              <a:t> </a:t>
            </a:r>
            <a:r>
              <a:rPr sz="2000" spc="-10" dirty="0">
                <a:cs typeface="Arial MT"/>
              </a:rPr>
              <a:t>Thickness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10" dirty="0">
                <a:cs typeface="Arial MT"/>
              </a:rPr>
              <a:t>Windowing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10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spc="-5" dirty="0">
                <a:cs typeface="Arial MT"/>
              </a:rPr>
              <a:t>Filters</a:t>
            </a:r>
            <a:r>
              <a:rPr sz="2000" spc="-40" dirty="0">
                <a:cs typeface="Arial MT"/>
              </a:rPr>
              <a:t> </a:t>
            </a:r>
            <a:r>
              <a:rPr sz="2000" dirty="0">
                <a:cs typeface="Arial MT"/>
              </a:rPr>
              <a:t>–</a:t>
            </a:r>
            <a:r>
              <a:rPr sz="2000" spc="-1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high</a:t>
            </a:r>
            <a:r>
              <a:rPr sz="2000" spc="-45" dirty="0">
                <a:cs typeface="Arial MT"/>
              </a:rPr>
              <a:t> </a:t>
            </a:r>
            <a:r>
              <a:rPr sz="2000" dirty="0">
                <a:cs typeface="Arial MT"/>
              </a:rPr>
              <a:t>resolution</a:t>
            </a:r>
            <a:r>
              <a:rPr sz="2000" spc="-85" dirty="0">
                <a:cs typeface="Arial MT"/>
              </a:rPr>
              <a:t> </a:t>
            </a:r>
            <a:r>
              <a:rPr sz="2000" dirty="0">
                <a:cs typeface="Arial MT"/>
              </a:rPr>
              <a:t>spine</a:t>
            </a:r>
            <a:r>
              <a:rPr sz="2000" spc="-45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filters</a:t>
            </a:r>
            <a:endParaRPr sz="2000" dirty="0">
              <a:cs typeface="Arial MT"/>
            </a:endParaRPr>
          </a:p>
          <a:p>
            <a:pPr marL="824865" lvl="1" indent="-457834">
              <a:lnSpc>
                <a:spcPct val="100000"/>
              </a:lnSpc>
              <a:spcBef>
                <a:spcPts val="25"/>
              </a:spcBef>
              <a:buChar char="•"/>
              <a:tabLst>
                <a:tab pos="824865" algn="l"/>
                <a:tab pos="825500" algn="l"/>
              </a:tabLst>
            </a:pPr>
            <a:r>
              <a:rPr sz="2000" dirty="0">
                <a:cs typeface="Arial MT"/>
              </a:rPr>
              <a:t>3D,</a:t>
            </a:r>
            <a:r>
              <a:rPr sz="2000" spc="-65" dirty="0">
                <a:cs typeface="Arial MT"/>
              </a:rPr>
              <a:t> </a:t>
            </a:r>
            <a:r>
              <a:rPr sz="2000" spc="-5" dirty="0">
                <a:cs typeface="Arial MT"/>
              </a:rPr>
              <a:t>if</a:t>
            </a:r>
            <a:r>
              <a:rPr sz="2000" spc="-40" dirty="0">
                <a:cs typeface="Arial MT"/>
              </a:rPr>
              <a:t> </a:t>
            </a:r>
            <a:r>
              <a:rPr sz="2000" spc="-15" dirty="0">
                <a:cs typeface="Arial MT"/>
              </a:rPr>
              <a:t>indicated</a:t>
            </a:r>
            <a:endParaRPr sz="2000" dirty="0">
              <a:cs typeface="Arial M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0203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06905"/>
            <a:ext cx="9704070" cy="23149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9235">
              <a:lnSpc>
                <a:spcPts val="3195"/>
              </a:lnSpc>
              <a:spcBef>
                <a:spcPts val="95"/>
              </a:spcBef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2"/>
              </a:rPr>
              <a:t>https://radiopaedia.org/cases/normal-ct-lumbar-</a:t>
            </a:r>
            <a:endParaRPr sz="2800" dirty="0">
              <a:cs typeface="Arial MT"/>
            </a:endParaRPr>
          </a:p>
          <a:p>
            <a:pPr marL="241300" indent="-229235">
              <a:lnSpc>
                <a:spcPts val="3195"/>
              </a:lnSpc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3"/>
              </a:rPr>
              <a:t>spine?lang=us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buClr>
                <a:srgbClr val="5F5F5F"/>
              </a:buClr>
              <a:buFont typeface="Arial MT"/>
              <a:buChar char="•"/>
            </a:pPr>
            <a:endParaRPr sz="3100" dirty="0">
              <a:cs typeface="Arial MT"/>
            </a:endParaRPr>
          </a:p>
          <a:p>
            <a:pPr marL="24765" marR="5080" indent="-12700">
              <a:lnSpc>
                <a:spcPts val="3030"/>
              </a:lnSpc>
              <a:spcBef>
                <a:spcPts val="1795"/>
              </a:spcBef>
              <a:buClr>
                <a:srgbClr val="5F5F5F"/>
              </a:buClr>
              <a:buChar char="•"/>
              <a:tabLst>
                <a:tab pos="241935" algn="l"/>
              </a:tabLst>
            </a:pP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4"/>
              </a:rPr>
              <a:t>https://radiopaedia.org/cases/coronal-lumbar-</a:t>
            </a:r>
            <a:r>
              <a:rPr sz="2800" u="heavy" spc="18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4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4"/>
              </a:rPr>
              <a:t>vertebral-split- </a:t>
            </a:r>
            <a:r>
              <a:rPr sz="2800" spc="-765" dirty="0">
                <a:solidFill>
                  <a:srgbClr val="0462C1"/>
                </a:solidFill>
                <a:cs typeface="Arial MT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4"/>
              </a:rPr>
              <a:t>fracture-with-endplate-</a:t>
            </a:r>
            <a:r>
              <a:rPr sz="2800" u="heavy" spc="50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4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5F5F5F"/>
                  </a:solidFill>
                </a:uFill>
                <a:cs typeface="Arial MT"/>
                <a:hlinkClick r:id="rId4"/>
              </a:rPr>
              <a:t>depression?lang=us</a:t>
            </a:r>
            <a:endParaRPr sz="2800" dirty="0">
              <a:cs typeface="Arial M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706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132" y="1806905"/>
            <a:ext cx="9339580" cy="272859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469900" marR="5080" indent="-457834">
              <a:lnSpc>
                <a:spcPts val="3030"/>
              </a:lnSpc>
              <a:spcBef>
                <a:spcPts val="475"/>
              </a:spcBef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Arial MT"/>
              </a:rPr>
              <a:t>No</a:t>
            </a:r>
            <a:r>
              <a:rPr sz="2800" spc="-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contrast</a:t>
            </a:r>
            <a:r>
              <a:rPr sz="2800" spc="-105" dirty="0">
                <a:cs typeface="Arial MT"/>
              </a:rPr>
              <a:t> </a:t>
            </a:r>
            <a:r>
              <a:rPr sz="2800" spc="-45" dirty="0">
                <a:cs typeface="Arial MT"/>
              </a:rPr>
              <a:t>typically,</a:t>
            </a:r>
            <a:r>
              <a:rPr sz="2800" spc="-114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unless</a:t>
            </a:r>
            <a:r>
              <a:rPr sz="2800" spc="-6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indicated</a:t>
            </a:r>
            <a:r>
              <a:rPr sz="2800" spc="-60" dirty="0">
                <a:cs typeface="Arial MT"/>
              </a:rPr>
              <a:t> </a:t>
            </a:r>
            <a:r>
              <a:rPr sz="2800" spc="-20" dirty="0">
                <a:cs typeface="Arial MT"/>
              </a:rPr>
              <a:t>and</a:t>
            </a:r>
            <a:r>
              <a:rPr sz="2800" spc="-3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approved</a:t>
            </a:r>
            <a:r>
              <a:rPr sz="2800" spc="-1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by</a:t>
            </a:r>
            <a:r>
              <a:rPr sz="2800" spc="-4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a </a:t>
            </a:r>
            <a:r>
              <a:rPr sz="2800" spc="-765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Radiologist</a:t>
            </a:r>
            <a:endParaRPr sz="28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4400" dirty="0">
              <a:cs typeface="Arial MT"/>
            </a:endParaRPr>
          </a:p>
          <a:p>
            <a:pPr marL="469900" indent="-457834">
              <a:lnSpc>
                <a:spcPct val="100000"/>
              </a:lnSpc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Arial MT"/>
              </a:rPr>
              <a:t>IV</a:t>
            </a:r>
            <a:r>
              <a:rPr sz="2800" spc="-9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contrast</a:t>
            </a:r>
            <a:r>
              <a:rPr sz="2800" spc="-55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protocol,</a:t>
            </a:r>
            <a:r>
              <a:rPr sz="2800" spc="-50" dirty="0">
                <a:cs typeface="Arial MT"/>
              </a:rPr>
              <a:t> </a:t>
            </a:r>
            <a:r>
              <a:rPr sz="2800" spc="-5" dirty="0">
                <a:cs typeface="Arial MT"/>
              </a:rPr>
              <a:t>if</a:t>
            </a:r>
            <a:r>
              <a:rPr sz="2800" spc="-55" dirty="0">
                <a:cs typeface="Arial MT"/>
              </a:rPr>
              <a:t> </a:t>
            </a:r>
            <a:r>
              <a:rPr sz="2800" spc="-15" dirty="0">
                <a:cs typeface="Arial MT"/>
              </a:rPr>
              <a:t>required:</a:t>
            </a:r>
            <a:endParaRPr sz="28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3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100</a:t>
            </a:r>
            <a:r>
              <a:rPr sz="2400" spc="-40" dirty="0">
                <a:cs typeface="Arial MT"/>
              </a:rPr>
              <a:t> </a:t>
            </a:r>
            <a:r>
              <a:rPr sz="2400" dirty="0">
                <a:cs typeface="Arial MT"/>
              </a:rPr>
              <a:t>ml</a:t>
            </a:r>
            <a:r>
              <a:rPr sz="2400" spc="-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at</a:t>
            </a:r>
            <a:r>
              <a:rPr sz="2400" spc="-2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1.5ml/sec</a:t>
            </a:r>
            <a:endParaRPr sz="2400" dirty="0">
              <a:cs typeface="Arial MT"/>
            </a:endParaRPr>
          </a:p>
          <a:p>
            <a:pPr marL="812800" lvl="1" indent="-457834">
              <a:lnSpc>
                <a:spcPct val="100000"/>
              </a:lnSpc>
              <a:spcBef>
                <a:spcPts val="310"/>
              </a:spcBef>
              <a:buChar char="•"/>
              <a:tabLst>
                <a:tab pos="812800" algn="l"/>
                <a:tab pos="813435" algn="l"/>
              </a:tabLst>
            </a:pPr>
            <a:r>
              <a:rPr sz="2400" spc="-5" dirty="0">
                <a:cs typeface="Arial MT"/>
              </a:rPr>
              <a:t>Scan</a:t>
            </a:r>
            <a:r>
              <a:rPr sz="2400" spc="-4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delay</a:t>
            </a:r>
            <a:r>
              <a:rPr sz="2400" spc="10" dirty="0">
                <a:cs typeface="Arial MT"/>
              </a:rPr>
              <a:t> </a:t>
            </a:r>
            <a:r>
              <a:rPr sz="2400" dirty="0">
                <a:cs typeface="Arial MT"/>
              </a:rPr>
              <a:t>=</a:t>
            </a:r>
            <a:r>
              <a:rPr sz="2400" spc="-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when</a:t>
            </a:r>
            <a:r>
              <a:rPr sz="2400" spc="-1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injection</a:t>
            </a:r>
            <a:r>
              <a:rPr sz="2400" spc="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is</a:t>
            </a:r>
            <a:r>
              <a:rPr sz="2400" spc="-3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complete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91" y="616153"/>
            <a:ext cx="670610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15" dirty="0">
                <a:solidFill>
                  <a:srgbClr val="A11D21"/>
                </a:solidFill>
                <a:latin typeface="+mj-lt"/>
                <a:cs typeface="Calibri"/>
              </a:rPr>
              <a:t>CT</a:t>
            </a:r>
            <a:r>
              <a:rPr sz="4400" spc="-4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Imaging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of</a:t>
            </a:r>
            <a:r>
              <a:rPr sz="4400" spc="-2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dirty="0">
                <a:solidFill>
                  <a:srgbClr val="A11D21"/>
                </a:solidFill>
                <a:latin typeface="+mj-lt"/>
                <a:cs typeface="Calibri"/>
              </a:rPr>
              <a:t>the</a:t>
            </a:r>
            <a:r>
              <a:rPr sz="4400" spc="-15" dirty="0">
                <a:solidFill>
                  <a:srgbClr val="A11D21"/>
                </a:solidFill>
                <a:latin typeface="+mj-lt"/>
                <a:cs typeface="Calibri"/>
              </a:rPr>
              <a:t> </a:t>
            </a:r>
            <a:r>
              <a:rPr sz="4400" spc="-10" dirty="0">
                <a:solidFill>
                  <a:srgbClr val="A11D21"/>
                </a:solidFill>
                <a:latin typeface="+mj-lt"/>
                <a:cs typeface="Calibri"/>
              </a:rPr>
              <a:t>Spine</a:t>
            </a:r>
            <a:endParaRPr sz="4400" dirty="0">
              <a:latin typeface="+mj-lt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477520" indent="-457834">
              <a:lnSpc>
                <a:spcPct val="100000"/>
              </a:lnSpc>
              <a:spcBef>
                <a:spcPts val="484"/>
              </a:spcBef>
              <a:buChar char="•"/>
              <a:tabLst>
                <a:tab pos="477520" algn="l"/>
                <a:tab pos="478155" algn="l"/>
              </a:tabLst>
            </a:pPr>
            <a:r>
              <a:rPr spc="-15" dirty="0">
                <a:latin typeface="+mn-lt"/>
              </a:rPr>
              <a:t>Summary</a:t>
            </a:r>
          </a:p>
          <a:p>
            <a:pPr marL="820419" lvl="1" indent="-457834">
              <a:lnSpc>
                <a:spcPct val="100000"/>
              </a:lnSpc>
              <a:spcBef>
                <a:spcPts val="330"/>
              </a:spcBef>
              <a:buChar char="•"/>
              <a:tabLst>
                <a:tab pos="820419" algn="l"/>
                <a:tab pos="821055" algn="l"/>
              </a:tabLst>
            </a:pPr>
            <a:r>
              <a:rPr sz="2400" spc="-5" dirty="0">
                <a:cs typeface="Arial MT"/>
              </a:rPr>
              <a:t>Review</a:t>
            </a:r>
            <a:r>
              <a:rPr sz="2400" spc="1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sectional</a:t>
            </a:r>
            <a:r>
              <a:rPr sz="2400" spc="3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anatomy</a:t>
            </a:r>
            <a:r>
              <a:rPr sz="2400" spc="-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of</a:t>
            </a:r>
            <a:r>
              <a:rPr sz="2400" spc="-20" dirty="0">
                <a:cs typeface="Arial MT"/>
              </a:rPr>
              <a:t> </a:t>
            </a:r>
            <a:r>
              <a:rPr sz="2400" dirty="0">
                <a:cs typeface="Arial MT"/>
              </a:rPr>
              <a:t>the</a:t>
            </a:r>
            <a:r>
              <a:rPr sz="2400" spc="-40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spine</a:t>
            </a:r>
            <a:endParaRPr sz="2400" dirty="0">
              <a:cs typeface="Arial MT"/>
            </a:endParaRPr>
          </a:p>
          <a:p>
            <a:pPr marL="820419" marR="5080" lvl="1" indent="-457200">
              <a:lnSpc>
                <a:spcPts val="2590"/>
              </a:lnSpc>
              <a:spcBef>
                <a:spcPts val="640"/>
              </a:spcBef>
              <a:buChar char="•"/>
              <a:tabLst>
                <a:tab pos="820419" algn="l"/>
                <a:tab pos="821055" algn="l"/>
              </a:tabLst>
            </a:pPr>
            <a:r>
              <a:rPr sz="2400" spc="-5" dirty="0">
                <a:cs typeface="Arial MT"/>
              </a:rPr>
              <a:t>Review</a:t>
            </a:r>
            <a:r>
              <a:rPr sz="2400" spc="23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indication,</a:t>
            </a:r>
            <a:r>
              <a:rPr sz="2400" spc="24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contraindications,</a:t>
            </a:r>
            <a:r>
              <a:rPr sz="2400" spc="2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and</a:t>
            </a:r>
            <a:r>
              <a:rPr sz="2400" spc="22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technical</a:t>
            </a:r>
            <a:r>
              <a:rPr sz="2400" spc="204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factors</a:t>
            </a:r>
            <a:r>
              <a:rPr sz="2400" spc="22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involved</a:t>
            </a:r>
            <a:r>
              <a:rPr sz="2400" spc="235" dirty="0">
                <a:cs typeface="Arial MT"/>
              </a:rPr>
              <a:t> </a:t>
            </a:r>
            <a:r>
              <a:rPr sz="2400" spc="5" dirty="0">
                <a:cs typeface="Arial MT"/>
              </a:rPr>
              <a:t>in </a:t>
            </a:r>
            <a:r>
              <a:rPr sz="2400" spc="-65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different</a:t>
            </a:r>
            <a:r>
              <a:rPr sz="2400" spc="-35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CT</a:t>
            </a:r>
            <a:r>
              <a:rPr sz="2400" spc="-12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examinations</a:t>
            </a:r>
            <a:r>
              <a:rPr sz="2400" spc="5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of</a:t>
            </a:r>
            <a:r>
              <a:rPr sz="2400" spc="-30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the</a:t>
            </a:r>
            <a:r>
              <a:rPr sz="2400" spc="-65" dirty="0">
                <a:cs typeface="Arial MT"/>
              </a:rPr>
              <a:t> </a:t>
            </a:r>
            <a:r>
              <a:rPr sz="2400" spc="-15" dirty="0">
                <a:cs typeface="Arial MT"/>
              </a:rPr>
              <a:t>spine.</a:t>
            </a:r>
            <a:endParaRPr sz="2400" dirty="0">
              <a:cs typeface="Arial MT"/>
            </a:endParaRPr>
          </a:p>
          <a:p>
            <a:pPr marL="820419" marR="452120" lvl="1" indent="-457200">
              <a:lnSpc>
                <a:spcPts val="2590"/>
              </a:lnSpc>
              <a:spcBef>
                <a:spcPts val="605"/>
              </a:spcBef>
              <a:buChar char="•"/>
              <a:tabLst>
                <a:tab pos="820419" algn="l"/>
                <a:tab pos="821055" algn="l"/>
                <a:tab pos="8043545" algn="l"/>
                <a:tab pos="8593455" algn="l"/>
              </a:tabLst>
            </a:pPr>
            <a:r>
              <a:rPr sz="2400" spc="-5" dirty="0">
                <a:cs typeface="Arial MT"/>
              </a:rPr>
              <a:t>Ligaments,</a:t>
            </a:r>
            <a:r>
              <a:rPr sz="2400" spc="340" dirty="0">
                <a:cs typeface="Arial MT"/>
              </a:rPr>
              <a:t> </a:t>
            </a:r>
            <a:r>
              <a:rPr sz="2400" dirty="0">
                <a:cs typeface="Arial MT"/>
              </a:rPr>
              <a:t>muscles,</a:t>
            </a:r>
            <a:r>
              <a:rPr sz="2400" spc="3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plexuses,</a:t>
            </a:r>
            <a:r>
              <a:rPr sz="2400" spc="340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and</a:t>
            </a:r>
            <a:r>
              <a:rPr sz="2400" spc="340" dirty="0">
                <a:cs typeface="Arial MT"/>
              </a:rPr>
              <a:t> </a:t>
            </a:r>
            <a:r>
              <a:rPr sz="2400" spc="-10" dirty="0">
                <a:cs typeface="Arial MT"/>
              </a:rPr>
              <a:t>vasculature</a:t>
            </a:r>
            <a:r>
              <a:rPr sz="2400" spc="320" dirty="0">
                <a:cs typeface="Arial MT"/>
              </a:rPr>
              <a:t> </a:t>
            </a:r>
            <a:r>
              <a:rPr sz="2400" dirty="0">
                <a:cs typeface="Arial MT"/>
              </a:rPr>
              <a:t>will	</a:t>
            </a:r>
            <a:r>
              <a:rPr sz="2400" spc="-5" dirty="0">
                <a:cs typeface="Arial MT"/>
              </a:rPr>
              <a:t>not	be</a:t>
            </a:r>
            <a:r>
              <a:rPr sz="2400" spc="254" dirty="0">
                <a:cs typeface="Arial MT"/>
              </a:rPr>
              <a:t> </a:t>
            </a:r>
            <a:r>
              <a:rPr sz="2400" spc="-5" dirty="0">
                <a:cs typeface="Arial MT"/>
              </a:rPr>
              <a:t>tested </a:t>
            </a:r>
            <a:r>
              <a:rPr sz="2400" spc="-655" dirty="0">
                <a:cs typeface="Arial MT"/>
              </a:rPr>
              <a:t> </a:t>
            </a:r>
            <a:r>
              <a:rPr sz="2400" spc="-20" dirty="0">
                <a:cs typeface="Arial MT"/>
              </a:rPr>
              <a:t>on.</a:t>
            </a:r>
            <a:endParaRPr sz="2400" dirty="0"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A224ED-647D-4B6E-A4C3-E486C154E4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C4222C-C1EF-4D3E-8272-6F97A3981F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190992-9A02-46C1-ADB8-52979A6DDAE7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1685</Words>
  <Application>Microsoft Office PowerPoint</Application>
  <PresentationFormat>Widescreen</PresentationFormat>
  <Paragraphs>344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Aptos</vt:lpstr>
      <vt:lpstr>Aptos Display</vt:lpstr>
      <vt:lpstr>Arial</vt:lpstr>
      <vt:lpstr>Arial MT</vt:lpstr>
      <vt:lpstr>Calibri</vt:lpstr>
      <vt:lpstr>Calibri Light</vt:lpstr>
      <vt:lpstr>Custom Design</vt:lpstr>
      <vt:lpstr>CT Theory 2</vt:lpstr>
      <vt:lpstr>CT Imaging of the Spine</vt:lpstr>
      <vt:lpstr>CT Imaging of the Spine</vt:lpstr>
      <vt:lpstr>CT Imaging of the Spine</vt:lpstr>
      <vt:lpstr>CT Imaging of the Spine</vt:lpstr>
      <vt:lpstr>CT Imaging of the Spine C1 = atlas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  <vt:lpstr>CT Imaging of the Spine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7</cp:revision>
  <cp:lastPrinted>2024-03-18T20:07:38Z</cp:lastPrinted>
  <dcterms:created xsi:type="dcterms:W3CDTF">2023-11-28T18:22:13Z</dcterms:created>
  <dcterms:modified xsi:type="dcterms:W3CDTF">2025-02-12T17:33:35Z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2023-06-21T00:00:00Z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