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3"/>
  </p:notesMasterIdLst>
  <p:handoutMasterIdLst>
    <p:handoutMasterId r:id="rId34"/>
  </p:handoutMasterIdLst>
  <p:sldIdLst>
    <p:sldId id="284" r:id="rId5"/>
    <p:sldId id="361" r:id="rId6"/>
    <p:sldId id="506" r:id="rId7"/>
    <p:sldId id="507" r:id="rId8"/>
    <p:sldId id="508" r:id="rId9"/>
    <p:sldId id="509" r:id="rId10"/>
    <p:sldId id="512" r:id="rId11"/>
    <p:sldId id="405" r:id="rId12"/>
    <p:sldId id="471" r:id="rId13"/>
    <p:sldId id="513" r:id="rId14"/>
    <p:sldId id="514" r:id="rId15"/>
    <p:sldId id="515" r:id="rId16"/>
    <p:sldId id="492" r:id="rId17"/>
    <p:sldId id="526" r:id="rId18"/>
    <p:sldId id="491" r:id="rId19"/>
    <p:sldId id="493" r:id="rId20"/>
    <p:sldId id="518" r:id="rId21"/>
    <p:sldId id="519" r:id="rId22"/>
    <p:sldId id="516" r:id="rId23"/>
    <p:sldId id="517" r:id="rId24"/>
    <p:sldId id="520" r:id="rId25"/>
    <p:sldId id="527" r:id="rId26"/>
    <p:sldId id="528" r:id="rId27"/>
    <p:sldId id="500" r:id="rId28"/>
    <p:sldId id="523" r:id="rId29"/>
    <p:sldId id="522" r:id="rId30"/>
    <p:sldId id="524" r:id="rId31"/>
    <p:sldId id="525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506"/>
            <p14:sldId id="507"/>
            <p14:sldId id="508"/>
            <p14:sldId id="509"/>
            <p14:sldId id="512"/>
            <p14:sldId id="405"/>
            <p14:sldId id="471"/>
            <p14:sldId id="513"/>
            <p14:sldId id="514"/>
            <p14:sldId id="515"/>
            <p14:sldId id="492"/>
            <p14:sldId id="526"/>
            <p14:sldId id="491"/>
            <p14:sldId id="493"/>
            <p14:sldId id="518"/>
            <p14:sldId id="519"/>
            <p14:sldId id="516"/>
            <p14:sldId id="517"/>
            <p14:sldId id="520"/>
            <p14:sldId id="527"/>
            <p14:sldId id="528"/>
            <p14:sldId id="500"/>
            <p14:sldId id="523"/>
            <p14:sldId id="522"/>
            <p14:sldId id="524"/>
            <p14:sldId id="52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66FF33"/>
    <a:srgbClr val="0AF474"/>
    <a:srgbClr val="EE362C"/>
    <a:srgbClr val="F2B800"/>
    <a:srgbClr val="CBF7FD"/>
    <a:srgbClr val="C3FDDD"/>
    <a:srgbClr val="61F9A6"/>
    <a:srgbClr val="92F7FC"/>
    <a:srgbClr val="AA27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295738-CC48-9102-AF29-A09EA1284B29}" v="25" dt="2024-10-27T02:11:11.1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1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02" y="13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623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61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429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98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670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565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74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55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82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3126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8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341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222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107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9896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546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157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6800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2103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1213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299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82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235474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9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059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580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4490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2909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605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94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978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0484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7324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0BAFC5CD-4E4B-0097-0040-26D8A57267F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54CB160-80B8-CE7C-6E6F-F438A4CD796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38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61940" y="2248525"/>
            <a:ext cx="6006059" cy="1261438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1940" y="3691979"/>
            <a:ext cx="6006060" cy="1655762"/>
          </a:xfrm>
        </p:spPr>
        <p:txBody>
          <a:bodyPr/>
          <a:lstStyle/>
          <a:p>
            <a:pPr algn="l"/>
            <a:r>
              <a:rPr lang="en-US" sz="1800" u="sng" dirty="0"/>
              <a:t>Outcome 6-10:</a:t>
            </a:r>
            <a:r>
              <a:rPr lang="en-US" sz="1800" dirty="0"/>
              <a:t> </a:t>
            </a:r>
          </a:p>
          <a:p>
            <a:pPr algn="l"/>
            <a:r>
              <a:rPr lang="en-US" sz="1800" dirty="0"/>
              <a:t>Positioning – IC fossa, Patella, &amp; </a:t>
            </a:r>
            <a:r>
              <a:rPr lang="en-US" sz="1800" dirty="0" err="1"/>
              <a:t>Tib</a:t>
            </a:r>
            <a:r>
              <a:rPr lang="en-US" sz="1800" dirty="0"/>
              <a:t>/fib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Module Reading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244→245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253→255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256→261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25758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9484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IC Fossa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42412" y="1102761"/>
            <a:ext cx="4616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84663" y="5805941"/>
            <a:ext cx="663830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Intercondylar Fossa projections require visualization of the fibular head distally, the femoral condyles medial/laterally, and the femoral epicondyles proximally</a:t>
            </a:r>
            <a:endParaRPr lang="en-CA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3340346" y="31679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32122" y="5391963"/>
            <a:ext cx="414338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800" dirty="0">
                <a:solidFill>
                  <a:schemeClr val="accent1">
                    <a:lumMod val="75000"/>
                  </a:schemeClr>
                </a:solidFill>
              </a:rPr>
              <a:t>https://radiopaedia.org/articles/knee-beclere-method-intercondylar-view-1?lang=us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11166"/>
          <a:stretch/>
        </p:blipFill>
        <p:spPr>
          <a:xfrm>
            <a:off x="4597025" y="1773469"/>
            <a:ext cx="3102131" cy="361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886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– IC Fossa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</a:t>
            </a: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Select appropriate equipment/technical factors</a:t>
            </a:r>
          </a:p>
        </p:txBody>
      </p:sp>
      <p:sp>
        <p:nvSpPr>
          <p:cNvPr id="8" name="Rectangle 7"/>
          <p:cNvSpPr/>
          <p:nvPr/>
        </p:nvSpPr>
        <p:spPr>
          <a:xfrm>
            <a:off x="2741619" y="2589359"/>
            <a:ext cx="762073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cs typeface="Arial" pitchFamily="34" charset="0"/>
              </a:rPr>
              <a:t>110cm</a:t>
            </a: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cs typeface="Arial" pitchFamily="34" charset="0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cs typeface="Arial" pitchFamily="34" charset="0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cs typeface="Arial" pitchFamily="34" charset="0"/>
              </a:rPr>
              <a:t> </a:t>
            </a: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(i.e. </a:t>
            </a:r>
            <a:r>
              <a:rPr lang="en-CA" sz="2400" b="1" i="1" dirty="0">
                <a:solidFill>
                  <a:srgbClr val="00B0F0"/>
                </a:solidFill>
                <a:cs typeface="Arial" pitchFamily="34" charset="0"/>
              </a:rPr>
              <a:t>blue</a:t>
            </a: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 lock must be engaged)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cs typeface="Arial" pitchFamily="34" charset="0"/>
              </a:rPr>
              <a:t>IC Fossa technique = 70→80 kVp</a:t>
            </a:r>
            <a:endParaRPr lang="en-CA" sz="2400" i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6949" y="3826826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“</a:t>
            </a:r>
            <a:r>
              <a:rPr lang="en-CA" sz="2800" dirty="0">
                <a:solidFill>
                  <a:srgbClr val="CC00FF"/>
                </a:solidFill>
                <a:cs typeface="Arial" pitchFamily="34" charset="0"/>
              </a:rPr>
              <a:t>Table IR</a:t>
            </a: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*your method of choice</a:t>
            </a:r>
          </a:p>
        </p:txBody>
      </p:sp>
      <p:sp>
        <p:nvSpPr>
          <p:cNvPr id="9" name="Rectangle 8"/>
          <p:cNvSpPr/>
          <p:nvPr/>
        </p:nvSpPr>
        <p:spPr>
          <a:xfrm>
            <a:off x="1948377" y="1903536"/>
            <a:ext cx="9109939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cs typeface="Arial"/>
              </a:rPr>
              <a:t>*Using the </a:t>
            </a:r>
            <a:r>
              <a:rPr lang="en-CA" sz="2800" b="1" i="1" u="sng" dirty="0">
                <a:solidFill>
                  <a:srgbClr val="000000"/>
                </a:solidFill>
                <a:cs typeface="Arial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cs typeface="Arial"/>
              </a:rPr>
              <a:t> field size possible, collimation</a:t>
            </a:r>
            <a:endParaRPr lang="en-CA" sz="2800" b="1" i="1" dirty="0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000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46" y="880266"/>
            <a:ext cx="4161022" cy="5548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5050" t="21493"/>
          <a:stretch/>
        </p:blipFill>
        <p:spPr>
          <a:xfrm>
            <a:off x="5305168" y="4822589"/>
            <a:ext cx="842922" cy="160570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90290" y="-21421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IC Fossa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9798" y="797615"/>
            <a:ext cx="43982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 bringing the patient in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48090" y="1775695"/>
            <a:ext cx="4444764" cy="353173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Tube and IR aligned @ 110cm SID </a:t>
            </a:r>
            <a:r>
              <a:rPr lang="en-CA" sz="2000" b="1" i="1" dirty="0">
                <a:solidFill>
                  <a:srgbClr val="000000"/>
                </a:solidFill>
                <a:cs typeface="Arial" pitchFamily="34" charset="0"/>
              </a:rPr>
              <a:t>(*set the tube angle first, then measure for SID)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/>
              </a:rPr>
              <a:t>Lock: </a:t>
            </a:r>
            <a:r>
              <a:rPr lang="en-CA" sz="2000" dirty="0">
                <a:solidFill>
                  <a:srgbClr val="00B0F0"/>
                </a:solidFill>
                <a:cs typeface="Arial"/>
              </a:rPr>
              <a:t>centers</a:t>
            </a:r>
            <a:r>
              <a:rPr lang="en-CA" sz="2000" dirty="0">
                <a:solidFill>
                  <a:srgbClr val="000000"/>
                </a:solidFill>
                <a:cs typeface="Arial"/>
              </a:rPr>
              <a:t> tube to IR </a:t>
            </a:r>
            <a:r>
              <a:rPr lang="en-CA" sz="2000" dirty="0">
                <a:solidFill>
                  <a:srgbClr val="00B0F0"/>
                </a:solidFill>
                <a:cs typeface="Arial"/>
              </a:rPr>
              <a:t>laterally/medially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C00000"/>
                </a:solidFill>
                <a:cs typeface="Arial" pitchFamily="34" charset="0"/>
              </a:rPr>
              <a:t>Laser</a:t>
            </a: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 light: </a:t>
            </a:r>
            <a:r>
              <a:rPr lang="en-CA" sz="2000" dirty="0">
                <a:solidFill>
                  <a:srgbClr val="FF0000"/>
                </a:solidFill>
                <a:cs typeface="Arial" pitchFamily="34" charset="0"/>
              </a:rPr>
              <a:t>centers</a:t>
            </a: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 tube to IR </a:t>
            </a:r>
            <a:r>
              <a:rPr lang="en-CA" sz="2000" dirty="0">
                <a:solidFill>
                  <a:srgbClr val="FF0000"/>
                </a:solidFill>
                <a:cs typeface="Arial" pitchFamily="34" charset="0"/>
              </a:rPr>
              <a:t>superiorly/inferiorly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/>
              </a:rPr>
              <a:t>Correct anatomical marker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FF00FF"/>
                </a:solidFill>
                <a:cs typeface="Arial"/>
              </a:rPr>
              <a:t>Ensure IR is covered completely prior to patient mount/dismount</a:t>
            </a: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2540921" y="6575495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1704947" y="852365"/>
            <a:ext cx="2500469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For table imaging: All locks must be </a:t>
            </a:r>
            <a:r>
              <a:rPr lang="en-CA" b="1" dirty="0">
                <a:solidFill>
                  <a:srgbClr val="000000"/>
                </a:solidFill>
                <a:cs typeface="Arial" pitchFamily="34" charset="0"/>
              </a:rPr>
              <a:t>“on” </a:t>
            </a:r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except yellow &amp; </a:t>
            </a:r>
            <a:r>
              <a:rPr lang="en-CA" i="1" u="sng" dirty="0">
                <a:solidFill>
                  <a:srgbClr val="000000"/>
                </a:solidFill>
                <a:cs typeface="Arial" pitchFamily="34" charset="0"/>
              </a:rPr>
              <a:t>green</a:t>
            </a:r>
            <a:endParaRPr lang="en-CA" i="1" u="sng" dirty="0"/>
          </a:p>
        </p:txBody>
      </p:sp>
      <p:sp>
        <p:nvSpPr>
          <p:cNvPr id="15" name="Rectangle 14"/>
          <p:cNvSpPr/>
          <p:nvPr/>
        </p:nvSpPr>
        <p:spPr>
          <a:xfrm>
            <a:off x="1587914" y="6132564"/>
            <a:ext cx="1801831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*lock engaged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2456797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5430" y="-98623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IC Fossa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76090" y="830765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</a:t>
            </a:r>
            <a:r>
              <a:rPr lang="en-CA" sz="3000" b="1" dirty="0">
                <a:solidFill>
                  <a:srgbClr val="000000"/>
                </a:solidFill>
                <a:cs typeface="Arial" pitchFamily="34" charset="0"/>
              </a:rPr>
              <a:t>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1853" y="1326847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Any clothing or objects between the mid-femur to the “mid-calf”</a:t>
            </a:r>
            <a:endParaRPr lang="en-CA" sz="2800" i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41852" y="3572403"/>
            <a:ext cx="7862756" cy="2289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cs typeface="Arial" pitchFamily="34" charset="0"/>
              </a:rPr>
              <a:t>Use external landmarks when positioning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B050"/>
                </a:solidFill>
                <a:cs typeface="Arial" pitchFamily="34" charset="0"/>
              </a:rPr>
              <a:t>Femoral epicondyles </a:t>
            </a:r>
            <a:r>
              <a:rPr lang="en-CA" sz="2400" i="1" dirty="0">
                <a:cs typeface="Arial" pitchFamily="34" charset="0"/>
              </a:rPr>
              <a:t>determine correct patient position 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cs typeface="Arial" pitchFamily="34" charset="0"/>
              </a:rPr>
              <a:t>*when centering: remember the IC Fossa is part of the femur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b="1" i="1" u="sng" dirty="0">
                <a:solidFill>
                  <a:srgbClr val="0070C0"/>
                </a:solidFill>
                <a:cs typeface="Arial" pitchFamily="34" charset="0"/>
              </a:rPr>
              <a:t>CR must be parallel to the </a:t>
            </a:r>
            <a:r>
              <a:rPr lang="en-CA" sz="2400" b="1" i="1" u="sng" dirty="0" err="1">
                <a:solidFill>
                  <a:srgbClr val="0070C0"/>
                </a:solidFill>
                <a:cs typeface="Arial" pitchFamily="34" charset="0"/>
              </a:rPr>
              <a:t>Tib</a:t>
            </a:r>
            <a:r>
              <a:rPr lang="en-CA" sz="2400" b="1" i="1" u="sng" dirty="0">
                <a:solidFill>
                  <a:srgbClr val="0070C0"/>
                </a:solidFill>
                <a:cs typeface="Arial" pitchFamily="34" charset="0"/>
              </a:rPr>
              <a:t>/Fib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17190" y="2175578"/>
            <a:ext cx="69874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*can be easier to ask your patient to remove their pants and provide them with a gown &amp; housecoat</a:t>
            </a:r>
            <a:endParaRPr lang="en-CA" sz="2000" i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96832" y="2883465"/>
            <a:ext cx="7752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CC00FF"/>
                </a:solidFill>
                <a:cs typeface="Arial" pitchFamily="34" charset="0"/>
              </a:rPr>
              <a:t>Marker likely under </a:t>
            </a:r>
            <a:r>
              <a:rPr lang="en-CA" sz="2400" i="1" u="sng" dirty="0">
                <a:solidFill>
                  <a:srgbClr val="CC00FF"/>
                </a:solidFill>
                <a:cs typeface="Arial" pitchFamily="34" charset="0"/>
              </a:rPr>
              <a:t>soft-tissue</a:t>
            </a:r>
            <a:r>
              <a:rPr lang="en-CA" sz="2400" i="1" dirty="0">
                <a:solidFill>
                  <a:srgbClr val="CC00FF"/>
                </a:solidFill>
                <a:cs typeface="Arial" pitchFamily="34" charset="0"/>
              </a:rPr>
              <a:t> anatomy shadow</a:t>
            </a:r>
          </a:p>
        </p:txBody>
      </p:sp>
    </p:spTree>
    <p:extLst>
      <p:ext uri="{BB962C8B-B14F-4D97-AF65-F5344CB8AC3E}">
        <p14:creationId xmlns:p14="http://schemas.microsoft.com/office/powerpoint/2010/main" val="2792399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Intercondylar (IC) Fossa Protocol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US" sz="3200" b="1" u="sng" dirty="0"/>
              <a:t>Routine</a:t>
            </a:r>
            <a:r>
              <a:rPr lang="en-US" sz="3200" dirty="0"/>
              <a:t>: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PA axial </a:t>
            </a:r>
          </a:p>
          <a:p>
            <a:pPr marL="0" indent="0">
              <a:spcAft>
                <a:spcPts val="3000"/>
              </a:spcAft>
              <a:buNone/>
            </a:pPr>
            <a:r>
              <a:rPr lang="en-US" dirty="0"/>
              <a:t>        </a:t>
            </a:r>
            <a:r>
              <a:rPr lang="en-US" b="1" dirty="0"/>
              <a:t>OR</a:t>
            </a:r>
            <a:r>
              <a:rPr lang="en-US" dirty="0"/>
              <a:t> 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AP axial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28589" y="5783286"/>
            <a:ext cx="8918178" cy="62861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6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77331"/>
            <a:ext cx="10515600" cy="1325563"/>
          </a:xfrm>
        </p:spPr>
        <p:txBody>
          <a:bodyPr/>
          <a:lstStyle/>
          <a:p>
            <a:r>
              <a:rPr lang="en-CA" sz="2800" dirty="0"/>
              <a:t>Positioning – PA axial </a:t>
            </a:r>
            <a:r>
              <a:rPr lang="en-CA" sz="2200" i="1" dirty="0"/>
              <a:t>(Camp Coventry Method)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68515" cy="4351338"/>
          </a:xfrm>
        </p:spPr>
        <p:txBody>
          <a:bodyPr/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Patient prone, knee flexed </a:t>
            </a:r>
            <a:r>
              <a:rPr lang="en-CA" sz="2100" dirty="0">
                <a:solidFill>
                  <a:srgbClr val="CC00FF"/>
                </a:solidFill>
              </a:rPr>
              <a:t>~45</a:t>
            </a:r>
            <a:r>
              <a:rPr lang="en-CA" sz="2100" baseline="30000" dirty="0">
                <a:solidFill>
                  <a:srgbClr val="CC00FF"/>
                </a:solidFill>
              </a:rPr>
              <a:t>0</a:t>
            </a:r>
            <a:r>
              <a:rPr lang="en-CA" sz="2100" dirty="0">
                <a:solidFill>
                  <a:srgbClr val="CC00FF"/>
                </a:solidFill>
              </a:rPr>
              <a:t> </a:t>
            </a:r>
            <a:r>
              <a:rPr lang="en-CA" sz="2100" dirty="0">
                <a:solidFill>
                  <a:schemeClr val="tx1"/>
                </a:solidFill>
              </a:rPr>
              <a:t>with support under affected leg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Femur parallel to edge of IR</a:t>
            </a:r>
            <a:endParaRPr lang="en-CA" sz="2100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100" b="1" u="sng" dirty="0"/>
              <a:t>Knee</a:t>
            </a:r>
            <a:r>
              <a:rPr lang="en-CA" sz="2100" dirty="0"/>
              <a:t> must be positioned in true PA </a:t>
            </a:r>
            <a:r>
              <a:rPr lang="en-CA" sz="1800" dirty="0">
                <a:solidFill>
                  <a:srgbClr val="CC00FF"/>
                </a:solidFill>
              </a:rPr>
              <a:t>(</a:t>
            </a:r>
            <a:r>
              <a:rPr lang="en-CA" sz="1800" b="1" i="1" dirty="0">
                <a:solidFill>
                  <a:srgbClr val="CC00FF"/>
                </a:solidFill>
              </a:rPr>
              <a:t>aka. Femoral epicondyles parallel to IR)</a:t>
            </a:r>
          </a:p>
          <a:p>
            <a:pPr marL="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b="1" i="1" dirty="0"/>
              <a:t>CR angle matches knee flexion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Place an anatomical marker (</a:t>
            </a:r>
            <a:r>
              <a:rPr lang="en-CA" sz="2100" i="1" dirty="0"/>
              <a:t>using Anderson Marker Rules</a:t>
            </a:r>
            <a:r>
              <a:rPr lang="en-CA" sz="2100" dirty="0"/>
              <a:t>), at the </a:t>
            </a:r>
            <a:r>
              <a:rPr lang="en-CA" sz="2100" i="1" u="sng" dirty="0">
                <a:solidFill>
                  <a:srgbClr val="CC00FF"/>
                </a:solidFill>
              </a:rPr>
              <a:t>inferior lateral edge</a:t>
            </a:r>
            <a:r>
              <a:rPr lang="en-CA" sz="2100" i="1" dirty="0">
                <a:solidFill>
                  <a:srgbClr val="CC00FF"/>
                </a:solidFill>
              </a:rPr>
              <a:t> </a:t>
            </a:r>
            <a:r>
              <a:rPr lang="en-CA" sz="2100" dirty="0"/>
              <a:t>of the light field, and make final adjustments</a:t>
            </a:r>
          </a:p>
          <a:p>
            <a:endParaRPr lang="en-US" sz="2000" dirty="0"/>
          </a:p>
        </p:txBody>
      </p:sp>
      <p:pic>
        <p:nvPicPr>
          <p:cNvPr id="1028" name="Picture 4" descr="https://coursewareobjects.elsevier.com/objects/elr/Bontrager9e/IC/jpg/Chapter006/00611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98"/>
          <a:stretch/>
        </p:blipFill>
        <p:spPr bwMode="auto">
          <a:xfrm>
            <a:off x="5272609" y="900571"/>
            <a:ext cx="4327935" cy="234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 rot="16200000">
            <a:off x="7301708" y="2661170"/>
            <a:ext cx="269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</a:t>
            </a:r>
          </a:p>
        </p:txBody>
      </p:sp>
      <p:sp>
        <p:nvSpPr>
          <p:cNvPr id="17" name="Text Placeholder 4"/>
          <p:cNvSpPr txBox="1">
            <a:spLocks/>
          </p:cNvSpPr>
          <p:nvPr/>
        </p:nvSpPr>
        <p:spPr>
          <a:xfrm>
            <a:off x="6244301" y="871347"/>
            <a:ext cx="1816457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>
                <a:solidFill>
                  <a:schemeClr val="tx1"/>
                </a:solidFill>
              </a:rPr>
              <a:t>Bontrager</a:t>
            </a:r>
            <a:r>
              <a:rPr lang="en-US" sz="900" dirty="0">
                <a:solidFill>
                  <a:schemeClr val="tx1"/>
                </a:solidFill>
              </a:rPr>
              <a:t> pg. 253 Fig. 6.118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2575" y="3465088"/>
            <a:ext cx="3654108" cy="29545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8114"/>
          <a:stretch/>
        </p:blipFill>
        <p:spPr>
          <a:xfrm>
            <a:off x="8822532" y="2574640"/>
            <a:ext cx="1845468" cy="2495084"/>
          </a:xfrm>
          <a:prstGeom prst="rect">
            <a:avLst/>
          </a:prstGeom>
        </p:spPr>
      </p:pic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307431" y="3071839"/>
            <a:ext cx="3385002" cy="40011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b="1" dirty="0"/>
              <a:t>CR perpendicular to </a:t>
            </a:r>
            <a:r>
              <a:rPr lang="en-US" altLang="en-US" sz="2000" b="1" dirty="0" err="1"/>
              <a:t>tib</a:t>
            </a:r>
            <a:r>
              <a:rPr lang="en-US" altLang="en-US" sz="2000" b="1" dirty="0"/>
              <a:t>/fib</a:t>
            </a:r>
          </a:p>
        </p:txBody>
      </p:sp>
    </p:spTree>
    <p:extLst>
      <p:ext uri="{BB962C8B-B14F-4D97-AF65-F5344CB8AC3E}">
        <p14:creationId xmlns:p14="http://schemas.microsoft.com/office/powerpoint/2010/main" val="4244821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524" y="2163240"/>
            <a:ext cx="4427789" cy="387613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611475" y="1473460"/>
            <a:ext cx="5529554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/>
              <a:t>Note: When using “large” angles, check for CR crosshair in relation to anatomy as the light field will be distorted </a:t>
            </a:r>
            <a:r>
              <a:rPr lang="en-US" dirty="0"/>
              <a:t>(i.e. </a:t>
            </a:r>
            <a:r>
              <a:rPr lang="en-US" i="1" dirty="0">
                <a:solidFill>
                  <a:srgbClr val="CC00FF"/>
                </a:solidFill>
              </a:rPr>
              <a:t>crosshair should “hit” the lateral femoral epicondyle</a:t>
            </a:r>
            <a:r>
              <a:rPr lang="en-US" dirty="0"/>
              <a:t>)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5925515" y="1652405"/>
            <a:ext cx="4607121" cy="2495638"/>
            <a:chOff x="4019939" y="3715789"/>
            <a:chExt cx="4607121" cy="2495638"/>
          </a:xfrm>
        </p:grpSpPr>
        <p:sp>
          <p:nvSpPr>
            <p:cNvPr id="27" name="TextBox 26"/>
            <p:cNvSpPr txBox="1"/>
            <p:nvPr/>
          </p:nvSpPr>
          <p:spPr>
            <a:xfrm>
              <a:off x="5457751" y="3715789"/>
              <a:ext cx="316930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Crosswise crosshair should be located </a:t>
              </a:r>
              <a:r>
                <a:rPr lang="en-US" u="sng" dirty="0"/>
                <a:t>around</a:t>
              </a:r>
              <a:r>
                <a:rPr lang="en-US" dirty="0"/>
                <a:t> knee joint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H="1">
              <a:off x="4019939" y="4321679"/>
              <a:ext cx="1437814" cy="188974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1628180" y="3933857"/>
            <a:ext cx="3882624" cy="938366"/>
            <a:chOff x="321755" y="6445614"/>
            <a:chExt cx="3882624" cy="938366"/>
          </a:xfrm>
        </p:grpSpPr>
        <p:cxnSp>
          <p:nvCxnSpPr>
            <p:cNvPr id="32" name="Straight Arrow Connector 31"/>
            <p:cNvCxnSpPr/>
            <p:nvPr/>
          </p:nvCxnSpPr>
          <p:spPr>
            <a:xfrm flipV="1">
              <a:off x="3722012" y="6445614"/>
              <a:ext cx="482367" cy="61128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21755" y="6737649"/>
              <a:ext cx="337704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femoral epicondyles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438132" y="4101305"/>
            <a:ext cx="4168401" cy="1405230"/>
            <a:chOff x="4347302" y="3859116"/>
            <a:chExt cx="4168401" cy="1405230"/>
          </a:xfrm>
        </p:grpSpPr>
        <p:sp>
          <p:nvSpPr>
            <p:cNvPr id="37" name="TextBox 36"/>
            <p:cNvSpPr txBox="1"/>
            <p:nvPr/>
          </p:nvSpPr>
          <p:spPr>
            <a:xfrm>
              <a:off x="5418660" y="4341016"/>
              <a:ext cx="3097043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pt.</a:t>
              </a:r>
              <a:r>
                <a:rPr lang="en-US" dirty="0"/>
                <a:t> ~2.5-inches below knee joint (to include head of fibula)</a:t>
              </a:r>
            </a:p>
          </p:txBody>
        </p:sp>
        <p:cxnSp>
          <p:nvCxnSpPr>
            <p:cNvPr id="38" name="Straight Arrow Connector 37"/>
            <p:cNvCxnSpPr>
              <a:stCxn id="37" idx="1"/>
            </p:cNvCxnSpPr>
            <p:nvPr/>
          </p:nvCxnSpPr>
          <p:spPr>
            <a:xfrm flipH="1" flipV="1">
              <a:off x="4347302" y="3859116"/>
              <a:ext cx="1071358" cy="94356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1611476" y="5038086"/>
            <a:ext cx="4338463" cy="923330"/>
            <a:chOff x="4840642" y="3065041"/>
            <a:chExt cx="4338463" cy="923330"/>
          </a:xfrm>
        </p:grpSpPr>
        <p:cxnSp>
          <p:nvCxnSpPr>
            <p:cNvPr id="42" name="Straight Arrow Connector 41"/>
            <p:cNvCxnSpPr>
              <a:stCxn id="43" idx="3"/>
            </p:cNvCxnSpPr>
            <p:nvPr/>
          </p:nvCxnSpPr>
          <p:spPr>
            <a:xfrm flipV="1">
              <a:off x="8006271" y="3065041"/>
              <a:ext cx="1172834" cy="46166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4840642" y="3065041"/>
              <a:ext cx="3165629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at least ½ inch proximal to femoral epicondyles</a:t>
              </a:r>
            </a:p>
          </p:txBody>
        </p:sp>
      </p:grp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1897718" y="885159"/>
            <a:ext cx="8462509" cy="492443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CR &amp; Knee flexion = ~45</a:t>
            </a:r>
            <a:r>
              <a:rPr lang="en-US" altLang="en-US" sz="2600" baseline="30000" dirty="0"/>
              <a:t>0</a:t>
            </a:r>
            <a:r>
              <a:rPr lang="en-US" altLang="en-US" sz="2600" dirty="0"/>
              <a:t> </a:t>
            </a:r>
            <a:r>
              <a:rPr lang="en-US" altLang="en-US" sz="2400" dirty="0"/>
              <a:t>(i.e. CR </a:t>
            </a:r>
            <a:r>
              <a:rPr lang="en-US" altLang="en-US" sz="2400" b="1" dirty="0"/>
              <a:t>perpendicular</a:t>
            </a:r>
            <a:r>
              <a:rPr lang="en-US" altLang="en-US" sz="2400" dirty="0"/>
              <a:t> to </a:t>
            </a:r>
            <a:r>
              <a:rPr lang="en-US" altLang="en-US" sz="2400" dirty="0" err="1"/>
              <a:t>tib</a:t>
            </a:r>
            <a:r>
              <a:rPr lang="en-US" altLang="en-US" sz="2400" dirty="0"/>
              <a:t>/fib)</a:t>
            </a:r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838200" y="-309063"/>
            <a:ext cx="10515600" cy="1325563"/>
          </a:xfrm>
        </p:spPr>
        <p:txBody>
          <a:bodyPr/>
          <a:lstStyle/>
          <a:p>
            <a:r>
              <a:rPr lang="en-CA" sz="2800" dirty="0"/>
              <a:t>Positioning – PA axial </a:t>
            </a:r>
            <a:r>
              <a:rPr lang="en-CA" sz="2200" i="1" dirty="0"/>
              <a:t>(Camp Coventry Method)</a:t>
            </a:r>
          </a:p>
        </p:txBody>
      </p:sp>
      <p:cxnSp>
        <p:nvCxnSpPr>
          <p:cNvPr id="34" name="Straight Arrow Connector 33"/>
          <p:cNvCxnSpPr>
            <a:endCxn id="14" idx="1"/>
          </p:cNvCxnSpPr>
          <p:nvPr/>
        </p:nvCxnSpPr>
        <p:spPr>
          <a:xfrm>
            <a:off x="4756719" y="2366012"/>
            <a:ext cx="1322609" cy="2134638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lowchart: Connector 13"/>
          <p:cNvSpPr/>
          <p:nvPr/>
        </p:nvSpPr>
        <p:spPr>
          <a:xfrm>
            <a:off x="6058764" y="4486487"/>
            <a:ext cx="140416" cy="96719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2688" y="2411912"/>
            <a:ext cx="1480853" cy="204283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628180" y="6108010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334844" y="2733529"/>
            <a:ext cx="2313048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cxnSp>
        <p:nvCxnSpPr>
          <p:cNvPr id="56" name="Straight Arrow Connector 55"/>
          <p:cNvCxnSpPr>
            <a:stCxn id="55" idx="1"/>
          </p:cNvCxnSpPr>
          <p:nvPr/>
        </p:nvCxnSpPr>
        <p:spPr>
          <a:xfrm flipH="1" flipV="1">
            <a:off x="6594900" y="4872224"/>
            <a:ext cx="1104257" cy="1334278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699156" y="5883337"/>
            <a:ext cx="261258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lateral edge of light-field “femur-up”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503115">
            <a:off x="6416734" y="4779588"/>
            <a:ext cx="241652" cy="175986"/>
          </a:xfrm>
          <a:prstGeom prst="rect">
            <a:avLst/>
          </a:prstGeom>
        </p:spPr>
      </p:pic>
      <p:sp>
        <p:nvSpPr>
          <p:cNvPr id="64" name="Text Placeholder 4"/>
          <p:cNvSpPr txBox="1">
            <a:spLocks/>
          </p:cNvSpPr>
          <p:nvPr/>
        </p:nvSpPr>
        <p:spPr>
          <a:xfrm>
            <a:off x="5116604" y="5995481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04376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185" y="3328121"/>
            <a:ext cx="2888199" cy="32606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b="21971"/>
          <a:stretch/>
        </p:blipFill>
        <p:spPr>
          <a:xfrm flipH="1">
            <a:off x="5702778" y="887501"/>
            <a:ext cx="4275154" cy="2454648"/>
          </a:xfrm>
          <a:prstGeom prst="rect">
            <a:avLst/>
          </a:prstGeom>
        </p:spPr>
      </p:pic>
      <p:sp>
        <p:nvSpPr>
          <p:cNvPr id="17" name="Text Placeholder 4"/>
          <p:cNvSpPr txBox="1">
            <a:spLocks/>
          </p:cNvSpPr>
          <p:nvPr/>
        </p:nvSpPr>
        <p:spPr>
          <a:xfrm>
            <a:off x="5702779" y="939033"/>
            <a:ext cx="1816457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>
                <a:solidFill>
                  <a:schemeClr val="tx1"/>
                </a:solidFill>
              </a:rPr>
              <a:t>Bontrager</a:t>
            </a:r>
            <a:r>
              <a:rPr lang="en-US" sz="900" dirty="0">
                <a:solidFill>
                  <a:schemeClr val="tx1"/>
                </a:solidFill>
              </a:rPr>
              <a:t> pg. 253 Fig. 6.119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8114"/>
          <a:stretch/>
        </p:blipFill>
        <p:spPr>
          <a:xfrm>
            <a:off x="8822532" y="3053629"/>
            <a:ext cx="1845468" cy="2495084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-245038"/>
            <a:ext cx="10515600" cy="1325563"/>
          </a:xfrm>
        </p:spPr>
        <p:txBody>
          <a:bodyPr/>
          <a:lstStyle/>
          <a:p>
            <a:r>
              <a:rPr lang="en-CA" dirty="0"/>
              <a:t>Positioning – PA (Holmblad Method)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343387" cy="4351338"/>
          </a:xfrm>
        </p:spPr>
        <p:txBody>
          <a:bodyPr/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Patient kneeling, and leaning forward </a:t>
            </a:r>
            <a:r>
              <a:rPr lang="en-CA" sz="2100" dirty="0">
                <a:solidFill>
                  <a:srgbClr val="CC00FF"/>
                </a:solidFill>
              </a:rPr>
              <a:t>~20</a:t>
            </a:r>
            <a:r>
              <a:rPr lang="en-CA" sz="2100" baseline="30000" dirty="0">
                <a:solidFill>
                  <a:srgbClr val="CC00FF"/>
                </a:solidFill>
              </a:rPr>
              <a:t>0</a:t>
            </a:r>
            <a:r>
              <a:rPr lang="en-CA" sz="2100" dirty="0">
                <a:solidFill>
                  <a:srgbClr val="CC00FF"/>
                </a:solidFill>
              </a:rPr>
              <a:t> </a:t>
            </a:r>
            <a:r>
              <a:rPr lang="en-CA" sz="2100" dirty="0">
                <a:solidFill>
                  <a:schemeClr val="tx1"/>
                </a:solidFill>
              </a:rPr>
              <a:t>to remove soft-tissue superimposition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Femur parallel to edge of IR</a:t>
            </a:r>
            <a:endParaRPr lang="en-CA" sz="2100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100" b="1" u="sng" dirty="0"/>
              <a:t>Knee</a:t>
            </a:r>
            <a:r>
              <a:rPr lang="en-CA" sz="2100" dirty="0"/>
              <a:t> must be positioned in true PA </a:t>
            </a:r>
            <a:r>
              <a:rPr lang="en-CA" sz="1800" dirty="0">
                <a:solidFill>
                  <a:srgbClr val="CC00FF"/>
                </a:solidFill>
              </a:rPr>
              <a:t>(</a:t>
            </a:r>
            <a:r>
              <a:rPr lang="en-CA" sz="1800" b="1" i="1" dirty="0">
                <a:solidFill>
                  <a:srgbClr val="CC00FF"/>
                </a:solidFill>
              </a:rPr>
              <a:t>aka. Femoral epicondyles parallel to IR)</a:t>
            </a:r>
          </a:p>
          <a:p>
            <a:pPr marL="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100" b="1" i="1" dirty="0"/>
              <a:t>CR angle matches lower leg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100" dirty="0"/>
              <a:t>Place an anatomical marker (</a:t>
            </a:r>
            <a:r>
              <a:rPr lang="en-CA" sz="2100" i="1" dirty="0"/>
              <a:t>using Anderson Marker Rules</a:t>
            </a:r>
            <a:r>
              <a:rPr lang="en-CA" sz="2100" dirty="0"/>
              <a:t>), at the </a:t>
            </a:r>
            <a:r>
              <a:rPr lang="en-CA" sz="2100" i="1" u="sng" dirty="0">
                <a:solidFill>
                  <a:srgbClr val="CC00FF"/>
                </a:solidFill>
              </a:rPr>
              <a:t>inferior lateral edge</a:t>
            </a:r>
            <a:r>
              <a:rPr lang="en-CA" sz="2100" i="1" dirty="0">
                <a:solidFill>
                  <a:srgbClr val="CC00FF"/>
                </a:solidFill>
              </a:rPr>
              <a:t> </a:t>
            </a:r>
            <a:r>
              <a:rPr lang="en-CA" sz="2100" dirty="0"/>
              <a:t>of the light field, and make final adjustments</a:t>
            </a:r>
          </a:p>
          <a:p>
            <a:endParaRPr lang="en-US" sz="2000" dirty="0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454198" y="3043818"/>
            <a:ext cx="3385002" cy="40011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b="1" dirty="0"/>
              <a:t>CR perpendicular to </a:t>
            </a:r>
            <a:r>
              <a:rPr lang="en-US" altLang="en-US" sz="2000" b="1" dirty="0" err="1"/>
              <a:t>tib</a:t>
            </a:r>
            <a:r>
              <a:rPr lang="en-US" altLang="en-US" sz="2000" b="1" dirty="0"/>
              <a:t>/fib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 flipV="1">
            <a:off x="7447639" y="2750704"/>
            <a:ext cx="264241" cy="52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96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05" r="13510"/>
          <a:stretch/>
        </p:blipFill>
        <p:spPr>
          <a:xfrm>
            <a:off x="3117134" y="2118767"/>
            <a:ext cx="5918888" cy="3420597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6904391" y="3043726"/>
            <a:ext cx="3748520" cy="1071075"/>
            <a:chOff x="4878540" y="3715789"/>
            <a:chExt cx="3748520" cy="1071075"/>
          </a:xfrm>
        </p:grpSpPr>
        <p:sp>
          <p:nvSpPr>
            <p:cNvPr id="27" name="TextBox 26"/>
            <p:cNvSpPr txBox="1"/>
            <p:nvPr/>
          </p:nvSpPr>
          <p:spPr>
            <a:xfrm>
              <a:off x="5457751" y="3715789"/>
              <a:ext cx="316930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Crosswise crosshair should be located </a:t>
              </a:r>
              <a:r>
                <a:rPr lang="en-US" u="sng" dirty="0"/>
                <a:t>around</a:t>
              </a:r>
              <a:r>
                <a:rPr lang="en-US" dirty="0"/>
                <a:t> knee joint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H="1">
              <a:off x="4878540" y="4321679"/>
              <a:ext cx="579213" cy="46518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6750909" y="1865356"/>
            <a:ext cx="3820128" cy="1838984"/>
            <a:chOff x="5444484" y="4377113"/>
            <a:chExt cx="3820128" cy="1838984"/>
          </a:xfrm>
        </p:grpSpPr>
        <p:cxnSp>
          <p:nvCxnSpPr>
            <p:cNvPr id="32" name="Straight Arrow Connector 31"/>
            <p:cNvCxnSpPr/>
            <p:nvPr/>
          </p:nvCxnSpPr>
          <p:spPr>
            <a:xfrm flipH="1">
              <a:off x="5444484" y="5018557"/>
              <a:ext cx="796530" cy="119754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887572" y="4377113"/>
              <a:ext cx="337704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femoral epicondyles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7358748" y="4573088"/>
            <a:ext cx="3285735" cy="1097727"/>
            <a:chOff x="5229968" y="4166619"/>
            <a:chExt cx="3285735" cy="1097727"/>
          </a:xfrm>
        </p:grpSpPr>
        <p:sp>
          <p:nvSpPr>
            <p:cNvPr id="37" name="TextBox 36"/>
            <p:cNvSpPr txBox="1"/>
            <p:nvPr/>
          </p:nvSpPr>
          <p:spPr>
            <a:xfrm>
              <a:off x="5418660" y="4341016"/>
              <a:ext cx="3097043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IR</a:t>
              </a:r>
              <a:r>
                <a:rPr lang="en-US" dirty="0"/>
                <a:t> ~2.5-inches below knee joint (to include head of fibula)</a:t>
              </a:r>
            </a:p>
          </p:txBody>
        </p:sp>
        <p:cxnSp>
          <p:nvCxnSpPr>
            <p:cNvPr id="38" name="Straight Arrow Connector 37"/>
            <p:cNvCxnSpPr>
              <a:stCxn id="37" idx="1"/>
            </p:cNvCxnSpPr>
            <p:nvPr/>
          </p:nvCxnSpPr>
          <p:spPr>
            <a:xfrm flipH="1" flipV="1">
              <a:off x="5229968" y="4166619"/>
              <a:ext cx="188692" cy="63606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2495168" y="4573087"/>
            <a:ext cx="3931300" cy="1409660"/>
            <a:chOff x="4900934" y="2930939"/>
            <a:chExt cx="3931300" cy="1409660"/>
          </a:xfrm>
        </p:grpSpPr>
        <p:cxnSp>
          <p:nvCxnSpPr>
            <p:cNvPr id="42" name="Straight Arrow Connector 41"/>
            <p:cNvCxnSpPr/>
            <p:nvPr/>
          </p:nvCxnSpPr>
          <p:spPr>
            <a:xfrm flipV="1">
              <a:off x="8075011" y="2930939"/>
              <a:ext cx="754020" cy="76332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4900934" y="3694268"/>
              <a:ext cx="393130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at least ½ inch proximal to femoral epicondyles</a:t>
              </a:r>
            </a:p>
          </p:txBody>
        </p:sp>
      </p:grp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087920" y="956930"/>
            <a:ext cx="4301463" cy="492443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CR </a:t>
            </a:r>
            <a:r>
              <a:rPr lang="en-US" altLang="en-US" sz="2600" b="1" dirty="0"/>
              <a:t>perpendicular</a:t>
            </a:r>
            <a:r>
              <a:rPr lang="en-US" altLang="en-US" sz="2600" dirty="0"/>
              <a:t> to </a:t>
            </a:r>
            <a:r>
              <a:rPr lang="en-US" altLang="en-US" sz="2600" dirty="0" err="1"/>
              <a:t>tib</a:t>
            </a:r>
            <a:r>
              <a:rPr lang="en-US" altLang="en-US" sz="2600" dirty="0"/>
              <a:t>/fib</a:t>
            </a:r>
            <a:endParaRPr lang="en-US" altLang="en-US" sz="24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2447" y="2347051"/>
            <a:ext cx="1480853" cy="204283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628180" y="6108010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11475" y="1575458"/>
            <a:ext cx="388262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cxnSp>
        <p:nvCxnSpPr>
          <p:cNvPr id="56" name="Straight Arrow Connector 55"/>
          <p:cNvCxnSpPr>
            <a:stCxn id="55" idx="1"/>
          </p:cNvCxnSpPr>
          <p:nvPr/>
        </p:nvCxnSpPr>
        <p:spPr>
          <a:xfrm flipH="1" flipV="1">
            <a:off x="6465202" y="4573088"/>
            <a:ext cx="1233955" cy="1633415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699156" y="5883337"/>
            <a:ext cx="261258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lateral edge of light-field “femur-up”</a:t>
            </a: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18778" y="-205605"/>
            <a:ext cx="10515600" cy="1325563"/>
          </a:xfrm>
        </p:spPr>
        <p:txBody>
          <a:bodyPr/>
          <a:lstStyle/>
          <a:p>
            <a:r>
              <a:rPr lang="en-CA" dirty="0"/>
              <a:t>Positioning – PA (Holmblad Method)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611476" y="4602619"/>
            <a:ext cx="2460819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Patient weight placed on unaffected knee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3413373" y="3999994"/>
            <a:ext cx="139415" cy="592401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4"/>
          <p:cNvSpPr txBox="1">
            <a:spLocks/>
          </p:cNvSpPr>
          <p:nvPr/>
        </p:nvSpPr>
        <p:spPr>
          <a:xfrm>
            <a:off x="4725731" y="1897506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4525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19750"/>
            <a:ext cx="10515600" cy="1325563"/>
          </a:xfrm>
        </p:spPr>
        <p:txBody>
          <a:bodyPr/>
          <a:lstStyle/>
          <a:p>
            <a:r>
              <a:rPr lang="en-CA" dirty="0"/>
              <a:t>Positioning – AP axial (</a:t>
            </a:r>
            <a:r>
              <a:rPr lang="en-CA" dirty="0" err="1"/>
              <a:t>Béclere</a:t>
            </a:r>
            <a:r>
              <a:rPr lang="en-CA" dirty="0"/>
              <a:t> Method)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1937152" y="6502685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255 Fig. 6.124-6.126</a:t>
            </a:r>
            <a:endParaRPr lang="en-CA" dirty="0"/>
          </a:p>
        </p:txBody>
      </p:sp>
      <p:pic>
        <p:nvPicPr>
          <p:cNvPr id="3076" name="Picture 4" descr="https://coursewareobjects.elsevier.com/objects/elr/Bontrager9e/IC/jpg/Chapter006/00612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7" t="8890" r="17655" b="16174"/>
          <a:stretch/>
        </p:blipFill>
        <p:spPr bwMode="auto">
          <a:xfrm>
            <a:off x="1524001" y="2437073"/>
            <a:ext cx="3852131" cy="399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coursewareobjects.elsevier.com/objects/elr/Bontrager9e/IC/jpg/Chapter006/0061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5" b="11441"/>
          <a:stretch/>
        </p:blipFill>
        <p:spPr bwMode="auto">
          <a:xfrm>
            <a:off x="5537859" y="872342"/>
            <a:ext cx="4531316" cy="280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coursewareobjects.elsevier.com/objects/elr/Bontrager9e/IC/jpg/Chapter006/00612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55"/>
          <a:stretch/>
        </p:blipFill>
        <p:spPr bwMode="auto">
          <a:xfrm>
            <a:off x="5537860" y="3503251"/>
            <a:ext cx="4546413" cy="294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524001" y="1072383"/>
            <a:ext cx="4106779" cy="11107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Worst method </a:t>
            </a:r>
            <a:r>
              <a:rPr lang="en-CA" sz="2400" i="1" dirty="0">
                <a:solidFill>
                  <a:schemeClr val="tx1"/>
                </a:solidFill>
              </a:rPr>
              <a:t>(due to distortion caused by  OID)</a:t>
            </a:r>
          </a:p>
        </p:txBody>
      </p:sp>
    </p:spTree>
    <p:extLst>
      <p:ext uri="{BB962C8B-B14F-4D97-AF65-F5344CB8AC3E}">
        <p14:creationId xmlns:p14="http://schemas.microsoft.com/office/powerpoint/2010/main" val="1535378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202431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Patella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77789" y="4305136"/>
            <a:ext cx="693518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Tangential patella projections require visualization of the entire patella, patellofemoral joint space, intercondylar sulcus of the femur, and the femoral condyles</a:t>
            </a:r>
            <a:endParaRPr lang="en-CA" sz="1400" dirty="0"/>
          </a:p>
        </p:txBody>
      </p:sp>
      <p:sp>
        <p:nvSpPr>
          <p:cNvPr id="9" name="Rectangle 8"/>
          <p:cNvSpPr/>
          <p:nvPr/>
        </p:nvSpPr>
        <p:spPr>
          <a:xfrm>
            <a:off x="1773382" y="956209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1, 2 &amp; 3. Same as IC Fossa EXCEPT: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090" y="1600262"/>
            <a:ext cx="4506001" cy="277455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73382" y="4996717"/>
            <a:ext cx="8657112" cy="451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cs typeface="Arial" pitchFamily="34" charset="0"/>
              </a:rPr>
              <a:t>CR cassette must be used for tangential patella projections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73382" y="5946831"/>
            <a:ext cx="4572000" cy="45172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cs typeface="Arial" pitchFamily="34" charset="0"/>
              </a:rPr>
              <a:t>SID 100cm</a:t>
            </a:r>
          </a:p>
        </p:txBody>
      </p:sp>
    </p:spTree>
    <p:extLst>
      <p:ext uri="{BB962C8B-B14F-4D97-AF65-F5344CB8AC3E}">
        <p14:creationId xmlns:p14="http://schemas.microsoft.com/office/powerpoint/2010/main" val="155450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Patella Protocol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US" sz="3200" b="1" u="sng" dirty="0"/>
              <a:t>Routine</a:t>
            </a:r>
            <a:r>
              <a:rPr lang="en-US" sz="3200" dirty="0"/>
              <a:t>: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PA 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Tangential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46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505" y="-176376"/>
            <a:ext cx="10515600" cy="1325563"/>
          </a:xfrm>
        </p:spPr>
        <p:txBody>
          <a:bodyPr/>
          <a:lstStyle/>
          <a:p>
            <a:r>
              <a:rPr lang="en-CA" dirty="0"/>
              <a:t>Positioning – PA &amp; Lateral Patella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8258115" y="6416256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256-257 Fig. 6.127-6.130</a:t>
            </a:r>
            <a:endParaRPr lang="en-CA" dirty="0"/>
          </a:p>
        </p:txBody>
      </p:sp>
      <p:grpSp>
        <p:nvGrpSpPr>
          <p:cNvPr id="3" name="Group 2"/>
          <p:cNvGrpSpPr/>
          <p:nvPr/>
        </p:nvGrpSpPr>
        <p:grpSpPr>
          <a:xfrm>
            <a:off x="2215711" y="882166"/>
            <a:ext cx="3318387" cy="2318215"/>
            <a:chOff x="782069" y="936986"/>
            <a:chExt cx="3318387" cy="2318215"/>
          </a:xfrm>
        </p:grpSpPr>
        <p:pic>
          <p:nvPicPr>
            <p:cNvPr id="6146" name="Picture 2" descr="https://coursewareobjects.elsevier.com/objects/elr/Bontrager9e/IC/jpg/Chapter006/00612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154" r="17763" b="33093"/>
            <a:stretch/>
          </p:blipFill>
          <p:spPr bwMode="auto">
            <a:xfrm>
              <a:off x="782069" y="936986"/>
              <a:ext cx="3318387" cy="23182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 rot="16200000">
              <a:off x="2762882" y="2513937"/>
              <a:ext cx="2509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CC00FF"/>
                  </a:solidFill>
                </a:rPr>
                <a:t>L</a:t>
              </a:r>
            </a:p>
          </p:txBody>
        </p:sp>
      </p:grpSp>
      <p:pic>
        <p:nvPicPr>
          <p:cNvPr id="6148" name="Picture 4" descr="https://coursewareobjects.elsevier.com/objects/elr/Bontrager9e/IC/jpg/Chapter006/0061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481" y="852689"/>
            <a:ext cx="3972774" cy="274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coursewareobjects.elsevier.com/objects/elr/Bontrager9e/IC/jpg/Chapter006/0061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11" y="3124505"/>
            <a:ext cx="3318387" cy="330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coursewareobjects.elsevier.com/objects/elr/Bontrager9e/IC/jpg/Chapter006/00613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5"/>
          <a:stretch/>
        </p:blipFill>
        <p:spPr bwMode="auto">
          <a:xfrm>
            <a:off x="6494207" y="3488550"/>
            <a:ext cx="3244646" cy="292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6700560" y="3231899"/>
            <a:ext cx="283194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dirty="0"/>
              <a:t>Only 5-10</a:t>
            </a:r>
            <a:r>
              <a:rPr lang="en-US" altLang="en-US" sz="2000" baseline="30000" dirty="0"/>
              <a:t>0</a:t>
            </a:r>
            <a:r>
              <a:rPr lang="en-US" altLang="en-US" sz="2000" dirty="0"/>
              <a:t> knee flexion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840474" y="2827583"/>
            <a:ext cx="4135831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000" dirty="0"/>
              <a:t>Small field size, centered to patella</a:t>
            </a:r>
          </a:p>
        </p:txBody>
      </p:sp>
      <p:sp>
        <p:nvSpPr>
          <p:cNvPr id="15" name="TextBox 14"/>
          <p:cNvSpPr txBox="1"/>
          <p:nvPr/>
        </p:nvSpPr>
        <p:spPr>
          <a:xfrm rot="3801396">
            <a:off x="7574539" y="3016829"/>
            <a:ext cx="43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C00FF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5984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2130" t="10114" r="2838"/>
          <a:stretch/>
        </p:blipFill>
        <p:spPr>
          <a:xfrm>
            <a:off x="7103429" y="1027325"/>
            <a:ext cx="2809916" cy="180839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38200" y="-140503"/>
            <a:ext cx="10515600" cy="1325563"/>
          </a:xfrm>
        </p:spPr>
        <p:txBody>
          <a:bodyPr/>
          <a:lstStyle/>
          <a:p>
            <a:r>
              <a:rPr lang="en-CA" dirty="0"/>
              <a:t>Positioning – Seated Settegast Method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405424" cy="4351338"/>
          </a:xfrm>
        </p:spPr>
        <p:txBody>
          <a:bodyPr>
            <a:normAutofit lnSpcReduction="10000"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Patient seated with feet at bottom edge of table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>
                <a:solidFill>
                  <a:schemeClr val="tx1"/>
                </a:solidFill>
              </a:rPr>
              <a:t>Femoral epicondyles parallel to IR)</a:t>
            </a:r>
          </a:p>
          <a:p>
            <a:pPr marL="457200" indent="-457200">
              <a:lnSpc>
                <a:spcPct val="9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Palpate borders of patella to determine specific CR angle required to pass through patellofemoral joint space</a:t>
            </a:r>
          </a:p>
          <a:p>
            <a:pPr marL="457200" indent="-457200">
              <a:lnSpc>
                <a:spcPct val="9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Pt. to hold IR perpendicular to CR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marker, (</a:t>
            </a:r>
            <a:r>
              <a:rPr lang="en-CA" sz="2400" i="1" dirty="0"/>
              <a:t>using Anderson Marker Rules</a:t>
            </a:r>
            <a:r>
              <a:rPr lang="en-CA" sz="2400" dirty="0"/>
              <a:t>), and make final adjustments</a:t>
            </a:r>
          </a:p>
          <a:p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7882447" y="292894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5002" y="2835718"/>
            <a:ext cx="3826770" cy="3602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52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623" y="1895912"/>
            <a:ext cx="4640992" cy="4125327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5894121" y="4625807"/>
            <a:ext cx="4476047" cy="923330"/>
            <a:chOff x="8949737" y="5851757"/>
            <a:chExt cx="4476047" cy="923330"/>
          </a:xfrm>
        </p:grpSpPr>
        <p:sp>
          <p:nvSpPr>
            <p:cNvPr id="27" name="TextBox 26"/>
            <p:cNvSpPr txBox="1"/>
            <p:nvPr/>
          </p:nvSpPr>
          <p:spPr>
            <a:xfrm>
              <a:off x="10824860" y="5851757"/>
              <a:ext cx="2600924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Crosswise crosshair should appear to “wrap around” the patella</a:t>
              </a:r>
            </a:p>
          </p:txBody>
        </p:sp>
        <p:cxnSp>
          <p:nvCxnSpPr>
            <p:cNvPr id="28" name="Straight Arrow Connector 27"/>
            <p:cNvCxnSpPr>
              <a:stCxn id="27" idx="1"/>
            </p:cNvCxnSpPr>
            <p:nvPr/>
          </p:nvCxnSpPr>
          <p:spPr>
            <a:xfrm flipH="1" flipV="1">
              <a:off x="8949737" y="6225462"/>
              <a:ext cx="1875123" cy="8796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5324104" y="5498773"/>
            <a:ext cx="5226454" cy="851738"/>
            <a:chOff x="4012376" y="5252138"/>
            <a:chExt cx="5226454" cy="851738"/>
          </a:xfrm>
        </p:grpSpPr>
        <p:cxnSp>
          <p:nvCxnSpPr>
            <p:cNvPr id="32" name="Straight Arrow Connector 31"/>
            <p:cNvCxnSpPr>
              <a:stCxn id="33" idx="1"/>
            </p:cNvCxnSpPr>
            <p:nvPr/>
          </p:nvCxnSpPr>
          <p:spPr>
            <a:xfrm flipH="1" flipV="1">
              <a:off x="4012376" y="5252138"/>
              <a:ext cx="1849414" cy="528573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861790" y="5457545"/>
              <a:ext cx="337704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femoral epicondyles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681609" y="4572000"/>
            <a:ext cx="3504604" cy="1726062"/>
            <a:chOff x="4907430" y="5166653"/>
            <a:chExt cx="3504604" cy="1726062"/>
          </a:xfrm>
        </p:grpSpPr>
        <p:cxnSp>
          <p:nvCxnSpPr>
            <p:cNvPr id="38" name="Straight Arrow Connector 37"/>
            <p:cNvCxnSpPr/>
            <p:nvPr/>
          </p:nvCxnSpPr>
          <p:spPr>
            <a:xfrm flipV="1">
              <a:off x="6971394" y="5166653"/>
              <a:ext cx="1440640" cy="106819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4907430" y="5969385"/>
              <a:ext cx="2379361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IR</a:t>
              </a:r>
              <a:r>
                <a:rPr lang="en-US" dirty="0"/>
                <a:t> @ level of femoral epicondyles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894121" y="2221788"/>
            <a:ext cx="4622643" cy="1442998"/>
            <a:chOff x="6990369" y="1283518"/>
            <a:chExt cx="4622643" cy="1442998"/>
          </a:xfrm>
        </p:grpSpPr>
        <p:cxnSp>
          <p:nvCxnSpPr>
            <p:cNvPr id="42" name="Straight Arrow Connector 41"/>
            <p:cNvCxnSpPr/>
            <p:nvPr/>
          </p:nvCxnSpPr>
          <p:spPr>
            <a:xfrm flipH="1">
              <a:off x="6990369" y="1929849"/>
              <a:ext cx="909496" cy="79666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7899865" y="1283518"/>
              <a:ext cx="371314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at least ½ inch beyond the patella shadow</a:t>
              </a:r>
            </a:p>
          </p:txBody>
        </p:sp>
      </p:grp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053299" y="932679"/>
            <a:ext cx="6159984" cy="492443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CR </a:t>
            </a:r>
            <a:r>
              <a:rPr lang="en-US" altLang="en-US" sz="2600" b="1" dirty="0"/>
              <a:t>parallel </a:t>
            </a:r>
            <a:r>
              <a:rPr lang="en-US" altLang="en-US" sz="2600" dirty="0"/>
              <a:t>to patellofemoral joint space</a:t>
            </a:r>
            <a:endParaRPr lang="en-US" altLang="en-US" sz="24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576" y="3185257"/>
            <a:ext cx="1480853" cy="2042838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611475" y="1575458"/>
            <a:ext cx="388262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cxnSp>
        <p:nvCxnSpPr>
          <p:cNvPr id="56" name="Straight Arrow Connector 55"/>
          <p:cNvCxnSpPr>
            <a:stCxn id="55" idx="2"/>
          </p:cNvCxnSpPr>
          <p:nvPr/>
        </p:nvCxnSpPr>
        <p:spPr>
          <a:xfrm>
            <a:off x="2760518" y="3110939"/>
            <a:ext cx="2563587" cy="646331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777411" y="2464608"/>
            <a:ext cx="1966213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lateral superior edge</a:t>
            </a: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-174677"/>
            <a:ext cx="10515600" cy="1325563"/>
          </a:xfrm>
        </p:spPr>
        <p:txBody>
          <a:bodyPr/>
          <a:lstStyle/>
          <a:p>
            <a:r>
              <a:rPr lang="en-CA" dirty="0"/>
              <a:t>Positioning – Seated Settegast Method</a:t>
            </a: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020581" y="6002719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5159223" y="35878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CC00FF"/>
                </a:solidFill>
              </a:rPr>
              <a:t>R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474601" y="3664786"/>
            <a:ext cx="3050144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IR held perpendicular to CR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606871" y="3031836"/>
            <a:ext cx="18397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CC00FF"/>
                </a:solidFill>
              </a:rPr>
              <a:t>Knee flexed 90</a:t>
            </a:r>
            <a:r>
              <a:rPr lang="en-US" baseline="30000" dirty="0">
                <a:solidFill>
                  <a:srgbClr val="CC00FF"/>
                </a:solidFill>
              </a:rPr>
              <a:t>0</a:t>
            </a:r>
            <a:r>
              <a:rPr lang="en-US" dirty="0">
                <a:solidFill>
                  <a:srgbClr val="CC00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735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136" y="3368813"/>
            <a:ext cx="3038934" cy="3074756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-137625"/>
            <a:ext cx="10515600" cy="1325563"/>
          </a:xfrm>
        </p:spPr>
        <p:txBody>
          <a:bodyPr/>
          <a:lstStyle/>
          <a:p>
            <a:r>
              <a:rPr lang="en-CA" dirty="0"/>
              <a:t>Positioning – 90/20 Settegast Method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838200" y="1803020"/>
            <a:ext cx="3898692" cy="4351338"/>
          </a:xfrm>
        </p:spPr>
        <p:txBody>
          <a:bodyPr>
            <a:normAutofit lnSpcReduction="10000"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Patient prone, knee flexed </a:t>
            </a:r>
            <a:r>
              <a:rPr lang="en-CA" sz="2200" dirty="0">
                <a:solidFill>
                  <a:srgbClr val="CC00FF"/>
                </a:solidFill>
              </a:rPr>
              <a:t>90</a:t>
            </a:r>
            <a:r>
              <a:rPr lang="en-CA" sz="2200" baseline="30000" dirty="0">
                <a:solidFill>
                  <a:srgbClr val="CC00FF"/>
                </a:solidFill>
              </a:rPr>
              <a:t>0</a:t>
            </a:r>
            <a:r>
              <a:rPr lang="en-CA" sz="2200" dirty="0">
                <a:solidFill>
                  <a:srgbClr val="CC00FF"/>
                </a:solidFill>
              </a:rPr>
              <a:t> </a:t>
            </a:r>
            <a:r>
              <a:rPr lang="en-CA" sz="2200" dirty="0">
                <a:solidFill>
                  <a:schemeClr val="tx1"/>
                </a:solidFill>
              </a:rPr>
              <a:t>with support for affected leg as needed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Femur parallel to edge of IR</a:t>
            </a:r>
            <a:endParaRPr lang="en-CA" sz="2200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i="1" dirty="0">
                <a:solidFill>
                  <a:schemeClr val="tx1"/>
                </a:solidFill>
              </a:rPr>
              <a:t>Femoral epicondyles parallel to IR)</a:t>
            </a:r>
          </a:p>
          <a:p>
            <a:pPr marL="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b="1" i="1" dirty="0"/>
              <a:t>CR angle matches angle of patella (~20</a:t>
            </a:r>
            <a:r>
              <a:rPr lang="en-CA" sz="2200" b="1" i="1" baseline="30000" dirty="0"/>
              <a:t>0</a:t>
            </a:r>
            <a:r>
              <a:rPr lang="en-CA" sz="2200" b="1" i="1" dirty="0"/>
              <a:t>)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Place an anatomical marker, distal to the femur (</a:t>
            </a:r>
            <a:r>
              <a:rPr lang="en-CA" sz="2200" i="1" dirty="0"/>
              <a:t>using Anderson Marker Rules</a:t>
            </a:r>
            <a:r>
              <a:rPr lang="en-CA" sz="2200" dirty="0"/>
              <a:t>), and make final adjustments</a:t>
            </a:r>
          </a:p>
          <a:p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11919"/>
          <a:stretch/>
        </p:blipFill>
        <p:spPr>
          <a:xfrm>
            <a:off x="5443629" y="782344"/>
            <a:ext cx="3249356" cy="21513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2130" t="10114" r="2838"/>
          <a:stretch/>
        </p:blipFill>
        <p:spPr>
          <a:xfrm>
            <a:off x="7882447" y="2766952"/>
            <a:ext cx="2809916" cy="1808392"/>
          </a:xfrm>
          <a:prstGeom prst="rect">
            <a:avLst/>
          </a:prstGeom>
        </p:spPr>
      </p:pic>
      <p:sp>
        <p:nvSpPr>
          <p:cNvPr id="18" name="Text Placeholder 4"/>
          <p:cNvSpPr txBox="1">
            <a:spLocks/>
          </p:cNvSpPr>
          <p:nvPr/>
        </p:nvSpPr>
        <p:spPr>
          <a:xfrm>
            <a:off x="5539677" y="2928944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260 Fig. 6.137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7882447" y="292894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5245396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343" y="3419747"/>
            <a:ext cx="4075077" cy="26938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6900" y="1784936"/>
            <a:ext cx="2679526" cy="2607106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769008" y="3571997"/>
            <a:ext cx="2600924" cy="1857034"/>
            <a:chOff x="4878541" y="2782085"/>
            <a:chExt cx="2600924" cy="1857034"/>
          </a:xfrm>
        </p:grpSpPr>
        <p:sp>
          <p:nvSpPr>
            <p:cNvPr id="27" name="TextBox 26"/>
            <p:cNvSpPr txBox="1"/>
            <p:nvPr/>
          </p:nvSpPr>
          <p:spPr>
            <a:xfrm>
              <a:off x="4878541" y="3715789"/>
              <a:ext cx="2600924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Crosswise crosshair should appear to “wrap around” the patella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flipV="1">
              <a:off x="5623624" y="2782085"/>
              <a:ext cx="898086" cy="93370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66575" y="1925200"/>
            <a:ext cx="5503131" cy="933416"/>
            <a:chOff x="3753023" y="4518839"/>
            <a:chExt cx="5503131" cy="933416"/>
          </a:xfrm>
        </p:grpSpPr>
        <p:cxnSp>
          <p:nvCxnSpPr>
            <p:cNvPr id="32" name="Straight Arrow Connector 31"/>
            <p:cNvCxnSpPr>
              <a:stCxn id="33" idx="1"/>
            </p:cNvCxnSpPr>
            <p:nvPr/>
          </p:nvCxnSpPr>
          <p:spPr>
            <a:xfrm flipH="1">
              <a:off x="3753023" y="4842005"/>
              <a:ext cx="2126091" cy="61025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879114" y="4518839"/>
              <a:ext cx="337704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femoral epicondyles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743269" y="5765982"/>
            <a:ext cx="3885561" cy="646331"/>
            <a:chOff x="4515046" y="6208626"/>
            <a:chExt cx="3885561" cy="646331"/>
          </a:xfrm>
        </p:grpSpPr>
        <p:cxnSp>
          <p:nvCxnSpPr>
            <p:cNvPr id="38" name="Straight Arrow Connector 37"/>
            <p:cNvCxnSpPr/>
            <p:nvPr/>
          </p:nvCxnSpPr>
          <p:spPr>
            <a:xfrm flipH="1" flipV="1">
              <a:off x="4515046" y="6365850"/>
              <a:ext cx="591833" cy="32886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5114872" y="6208626"/>
              <a:ext cx="328573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IR</a:t>
              </a:r>
              <a:r>
                <a:rPr lang="en-US" dirty="0"/>
                <a:t> @ level of femoral epicondyles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790383" y="2831222"/>
            <a:ext cx="4773445" cy="1106535"/>
            <a:chOff x="6839567" y="1283518"/>
            <a:chExt cx="4773445" cy="1106535"/>
          </a:xfrm>
        </p:grpSpPr>
        <p:cxnSp>
          <p:nvCxnSpPr>
            <p:cNvPr id="42" name="Straight Arrow Connector 41"/>
            <p:cNvCxnSpPr/>
            <p:nvPr/>
          </p:nvCxnSpPr>
          <p:spPr>
            <a:xfrm flipH="1">
              <a:off x="6839567" y="1929849"/>
              <a:ext cx="1060298" cy="46020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7899865" y="1283518"/>
              <a:ext cx="371314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at least ½ inch beyond the patella shadow</a:t>
              </a:r>
            </a:p>
          </p:txBody>
        </p:sp>
      </p:grp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053299" y="932679"/>
            <a:ext cx="6159984" cy="492443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CR </a:t>
            </a:r>
            <a:r>
              <a:rPr lang="en-US" altLang="en-US" sz="2600" b="1" dirty="0"/>
              <a:t>parallel </a:t>
            </a:r>
            <a:r>
              <a:rPr lang="en-US" altLang="en-US" sz="2600" dirty="0"/>
              <a:t>to patellofemoral joint space</a:t>
            </a:r>
            <a:endParaRPr lang="en-US" altLang="en-US" sz="24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9706" y="1577882"/>
            <a:ext cx="1480853" cy="204283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628180" y="6021238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11475" y="1575458"/>
            <a:ext cx="388262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cxnSp>
        <p:nvCxnSpPr>
          <p:cNvPr id="56" name="Straight Arrow Connector 55"/>
          <p:cNvCxnSpPr>
            <a:endCxn id="34" idx="1"/>
          </p:cNvCxnSpPr>
          <p:nvPr/>
        </p:nvCxnSpPr>
        <p:spPr>
          <a:xfrm flipH="1">
            <a:off x="7146078" y="4215740"/>
            <a:ext cx="585818" cy="1676208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731896" y="3745712"/>
            <a:ext cx="261258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lateral edge of light-field “patella-up”</a:t>
            </a:r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838200" y="-159387"/>
            <a:ext cx="10515600" cy="1325563"/>
          </a:xfrm>
        </p:spPr>
        <p:txBody>
          <a:bodyPr/>
          <a:lstStyle/>
          <a:p>
            <a:r>
              <a:rPr lang="en-CA" dirty="0"/>
              <a:t>Positioning – 90/20 Settegast Method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484661">
            <a:off x="6862024" y="5801334"/>
            <a:ext cx="284653" cy="20730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8638664" y="4967366"/>
            <a:ext cx="1839758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Knee 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88538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2787" y="2349300"/>
            <a:ext cx="4756034" cy="3671938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781690" y="2315295"/>
            <a:ext cx="4170895" cy="2593343"/>
            <a:chOff x="4878541" y="3715789"/>
            <a:chExt cx="4170895" cy="2593343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7479465" y="4204560"/>
              <a:ext cx="1569971" cy="210457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4878541" y="3715789"/>
              <a:ext cx="2600924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Crosswise crosshair should appear to “wrap around” the patella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150679" y="1865278"/>
            <a:ext cx="3377040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Lengthwise crosshair centered between femoral epicondyles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1620729" y="5224572"/>
            <a:ext cx="4017310" cy="646331"/>
            <a:chOff x="4671904" y="6263822"/>
            <a:chExt cx="4017310" cy="646331"/>
          </a:xfrm>
        </p:grpSpPr>
        <p:cxnSp>
          <p:nvCxnSpPr>
            <p:cNvPr id="38" name="Straight Arrow Connector 37"/>
            <p:cNvCxnSpPr>
              <a:stCxn id="37" idx="3"/>
            </p:cNvCxnSpPr>
            <p:nvPr/>
          </p:nvCxnSpPr>
          <p:spPr>
            <a:xfrm flipV="1">
              <a:off x="7957639" y="6346882"/>
              <a:ext cx="731575" cy="24010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4671904" y="6263822"/>
              <a:ext cx="328573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IR</a:t>
              </a:r>
              <a:r>
                <a:rPr lang="en-US" dirty="0"/>
                <a:t> @ level of femoral epicondyles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29621" y="3302494"/>
            <a:ext cx="4445914" cy="1867761"/>
            <a:chOff x="6981296" y="1245377"/>
            <a:chExt cx="4445914" cy="1867761"/>
          </a:xfrm>
        </p:grpSpPr>
        <p:cxnSp>
          <p:nvCxnSpPr>
            <p:cNvPr id="42" name="Straight Arrow Connector 41"/>
            <p:cNvCxnSpPr>
              <a:stCxn id="43" idx="1"/>
            </p:cNvCxnSpPr>
            <p:nvPr/>
          </p:nvCxnSpPr>
          <p:spPr>
            <a:xfrm flipH="1">
              <a:off x="6981296" y="1845542"/>
              <a:ext cx="2364268" cy="126759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9345564" y="1245377"/>
              <a:ext cx="2081646" cy="12003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at least ½ inch beyond the patella shadow</a:t>
              </a:r>
            </a:p>
          </p:txBody>
        </p:sp>
      </p:grp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053299" y="932679"/>
            <a:ext cx="6159984" cy="492443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CR </a:t>
            </a:r>
            <a:r>
              <a:rPr lang="en-US" altLang="en-US" sz="2600" b="1" dirty="0"/>
              <a:t>parallel </a:t>
            </a:r>
            <a:r>
              <a:rPr lang="en-US" altLang="en-US" sz="2600" dirty="0"/>
              <a:t>to patellofemoral joint space</a:t>
            </a:r>
            <a:endParaRPr lang="en-US" altLang="en-US" sz="24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6377" y="3388960"/>
            <a:ext cx="1255541" cy="173202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628180" y="6021238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11475" y="1575458"/>
            <a:ext cx="388262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cxnSp>
        <p:nvCxnSpPr>
          <p:cNvPr id="56" name="Straight Arrow Connector 55"/>
          <p:cNvCxnSpPr>
            <a:stCxn id="55" idx="1"/>
            <a:endCxn id="34" idx="1"/>
          </p:cNvCxnSpPr>
          <p:nvPr/>
        </p:nvCxnSpPr>
        <p:spPr>
          <a:xfrm flipH="1" flipV="1">
            <a:off x="6029622" y="5299742"/>
            <a:ext cx="1918399" cy="99029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948020" y="5075605"/>
            <a:ext cx="2612584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Marker on lateral edge of light-field “patella-up”</a:t>
            </a:r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838200" y="-73897"/>
            <a:ext cx="10515600" cy="1325563"/>
          </a:xfrm>
        </p:spPr>
        <p:txBody>
          <a:bodyPr/>
          <a:lstStyle/>
          <a:p>
            <a:r>
              <a:rPr lang="en-CA" dirty="0"/>
              <a:t>Positioning – </a:t>
            </a:r>
            <a:r>
              <a:rPr lang="en-CA" dirty="0" err="1"/>
              <a:t>Hughston</a:t>
            </a:r>
            <a:r>
              <a:rPr lang="en-CA" dirty="0"/>
              <a:t> Method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484661">
            <a:off x="5745567" y="5209127"/>
            <a:ext cx="284653" cy="20730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8343522" y="2767098"/>
            <a:ext cx="2185142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Knee flexed 50-60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4021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98279" y="-17159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</a:t>
            </a:r>
            <a:r>
              <a:rPr lang="en-CA" dirty="0" err="1"/>
              <a:t>Tib</a:t>
            </a:r>
            <a:r>
              <a:rPr lang="en-CA" dirty="0"/>
              <a:t>/Fib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72903" y="874341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81635" y="5945329"/>
            <a:ext cx="478943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AP&amp; lateral </a:t>
            </a:r>
            <a:r>
              <a:rPr lang="en-CA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tib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/fib radiographs require the knee joint, ankle joint, entire tibia and fibula, &amp; surrounding soft-tissues </a:t>
            </a:r>
            <a:endParaRPr lang="en-CA" sz="14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352221" y="34263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265" y="1397561"/>
            <a:ext cx="3665814" cy="4443078"/>
          </a:xfrm>
          <a:prstGeom prst="rect">
            <a:avLst/>
          </a:prstGeom>
        </p:spPr>
      </p:pic>
      <p:sp>
        <p:nvSpPr>
          <p:cNvPr id="15" name="Text Placeholder 4"/>
          <p:cNvSpPr txBox="1">
            <a:spLocks/>
          </p:cNvSpPr>
          <p:nvPr/>
        </p:nvSpPr>
        <p:spPr>
          <a:xfrm>
            <a:off x="8328550" y="6628589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1567" y="1420573"/>
            <a:ext cx="3647520" cy="442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0677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– </a:t>
            </a:r>
            <a:r>
              <a:rPr lang="en-CA" dirty="0" err="1"/>
              <a:t>Tib</a:t>
            </a:r>
            <a:r>
              <a:rPr lang="en-CA" dirty="0"/>
              <a:t>/Fib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779452" y="1338210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2 &amp; 3. Same as IC Fossa except:</a:t>
            </a:r>
          </a:p>
        </p:txBody>
      </p:sp>
      <p:sp>
        <p:nvSpPr>
          <p:cNvPr id="2" name="Rectangle 1"/>
          <p:cNvSpPr/>
          <p:nvPr/>
        </p:nvSpPr>
        <p:spPr>
          <a:xfrm>
            <a:off x="2311026" y="2392640"/>
            <a:ext cx="7896945" cy="279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cs typeface="Arial" pitchFamily="34" charset="0"/>
              </a:rPr>
              <a:t>Patient must also be instructed to remove their socks </a:t>
            </a:r>
          </a:p>
          <a:p>
            <a:pPr marL="457200" indent="-4572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cs typeface="Arial" pitchFamily="34" charset="0"/>
              </a:rPr>
              <a:t>Wireless digital IR can be used to ensure entire tib/fib is imaged in one radiograph</a:t>
            </a:r>
          </a:p>
          <a:p>
            <a:pPr marL="914400" lvl="1" indent="-4572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prstClr val="black"/>
                </a:solidFill>
                <a:cs typeface="Arial" pitchFamily="34" charset="0"/>
              </a:rPr>
              <a:t>If this option is selected, </a:t>
            </a:r>
            <a:r>
              <a:rPr lang="en-US" sz="2400" i="1" dirty="0">
                <a:solidFill>
                  <a:srgbClr val="CC00FF"/>
                </a:solidFill>
                <a:cs typeface="Arial" pitchFamily="34" charset="0"/>
              </a:rPr>
              <a:t>SID must begin at 100cm</a:t>
            </a:r>
            <a:r>
              <a:rPr lang="en-US" sz="2400" i="1" dirty="0">
                <a:solidFill>
                  <a:prstClr val="black"/>
                </a:solidFill>
                <a:cs typeface="Arial" pitchFamily="34" charset="0"/>
              </a:rPr>
              <a:t>, then increased (as needed) to ensure all  required anatomy “fits” lengthwise into the maximum permissible light-field</a:t>
            </a:r>
          </a:p>
        </p:txBody>
      </p:sp>
    </p:spTree>
    <p:extLst>
      <p:ext uri="{BB962C8B-B14F-4D97-AF65-F5344CB8AC3E}">
        <p14:creationId xmlns:p14="http://schemas.microsoft.com/office/powerpoint/2010/main" val="14480198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Tibia/Fibula Protocol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US" sz="3200" b="1" u="sng" dirty="0"/>
              <a:t>Routine</a:t>
            </a:r>
            <a:r>
              <a:rPr lang="en-US" sz="3200" dirty="0"/>
              <a:t>: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</a:p>
        </p:txBody>
      </p:sp>
    </p:spTree>
    <p:extLst>
      <p:ext uri="{BB962C8B-B14F-4D97-AF65-F5344CB8AC3E}">
        <p14:creationId xmlns:p14="http://schemas.microsoft.com/office/powerpoint/2010/main" val="1466862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"/>
          <p:cNvSpPr txBox="1">
            <a:spLocks/>
          </p:cNvSpPr>
          <p:nvPr/>
        </p:nvSpPr>
        <p:spPr>
          <a:xfrm>
            <a:off x="8715843" y="4894690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36822"/>
            <a:ext cx="10515600" cy="1325563"/>
          </a:xfrm>
        </p:spPr>
        <p:txBody>
          <a:bodyPr/>
          <a:lstStyle/>
          <a:p>
            <a:r>
              <a:rPr lang="en-CA" dirty="0"/>
              <a:t>Positioning – AP Tibia/Fibula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762425" y="3162902"/>
            <a:ext cx="5163782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b="1" u="sng" dirty="0"/>
              <a:t>Knee</a:t>
            </a:r>
            <a:r>
              <a:rPr lang="en-CA" sz="2200" dirty="0"/>
              <a:t> must be positioned in true AP</a:t>
            </a:r>
          </a:p>
          <a:p>
            <a:pPr marL="800100" lvl="1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000" b="1" i="1" dirty="0">
                <a:solidFill>
                  <a:srgbClr val="CC00FF"/>
                </a:solidFill>
              </a:rPr>
              <a:t>Aka. Femoral epicondyles parallel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Dorsiflex foot (if possible)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Place an anatomical marker (</a:t>
            </a:r>
            <a:r>
              <a:rPr lang="en-CA" sz="2200" i="1" dirty="0"/>
              <a:t>using Anderson Marker Rules</a:t>
            </a:r>
            <a:r>
              <a:rPr lang="en-CA" sz="2200" dirty="0"/>
              <a:t>), proving overlap as needed, and make final adjustments</a:t>
            </a:r>
          </a:p>
          <a:p>
            <a:endParaRPr lang="en-US" sz="2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867" y="2407502"/>
            <a:ext cx="1331266" cy="1596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26652" r="11874"/>
          <a:stretch/>
        </p:blipFill>
        <p:spPr>
          <a:xfrm>
            <a:off x="7800905" y="865206"/>
            <a:ext cx="2797624" cy="3104672"/>
          </a:xfrm>
          <a:prstGeom prst="rect">
            <a:avLst/>
          </a:prstGeom>
        </p:spPr>
      </p:pic>
      <p:pic>
        <p:nvPicPr>
          <p:cNvPr id="2052" name="Picture 4" descr="Image preview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72" b="16825"/>
          <a:stretch/>
        </p:blipFill>
        <p:spPr bwMode="auto">
          <a:xfrm>
            <a:off x="8455485" y="5188639"/>
            <a:ext cx="2265296" cy="154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46" b="24833"/>
          <a:stretch/>
        </p:blipFill>
        <p:spPr bwMode="auto">
          <a:xfrm>
            <a:off x="6342259" y="4037669"/>
            <a:ext cx="2857459" cy="151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098664" y="5894449"/>
            <a:ext cx="401654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Note: the longer field size should include site of injury, and the marker is used to prove overlap</a:t>
            </a:r>
          </a:p>
        </p:txBody>
      </p:sp>
      <p:cxnSp>
        <p:nvCxnSpPr>
          <p:cNvPr id="18" name="Straight Arrow Connector 17"/>
          <p:cNvCxnSpPr>
            <a:stCxn id="14" idx="3"/>
          </p:cNvCxnSpPr>
          <p:nvPr/>
        </p:nvCxnSpPr>
        <p:spPr>
          <a:xfrm flipV="1">
            <a:off x="8115208" y="5338571"/>
            <a:ext cx="579216" cy="817489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3"/>
          </p:cNvCxnSpPr>
          <p:nvPr/>
        </p:nvCxnSpPr>
        <p:spPr>
          <a:xfrm>
            <a:off x="8115209" y="6156059"/>
            <a:ext cx="1084509" cy="341772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644454" y="1098298"/>
            <a:ext cx="5905142" cy="129266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>
                <a:latin typeface="+mn-lt"/>
              </a:rPr>
              <a:t>Place leg diagonally across wireless IR (heel and knee in opposite corners) </a:t>
            </a:r>
            <a:r>
              <a:rPr lang="en-US" altLang="en-US" sz="2600" b="1" u="sng" dirty="0">
                <a:latin typeface="+mn-lt"/>
              </a:rPr>
              <a:t>or</a:t>
            </a:r>
            <a:r>
              <a:rPr lang="en-US" altLang="en-US" sz="2600" dirty="0">
                <a:latin typeface="+mn-lt"/>
              </a:rPr>
              <a:t> take two portrait table IR images</a:t>
            </a:r>
          </a:p>
        </p:txBody>
      </p:sp>
    </p:spTree>
    <p:extLst>
      <p:ext uri="{BB962C8B-B14F-4D97-AF65-F5344CB8AC3E}">
        <p14:creationId xmlns:p14="http://schemas.microsoft.com/office/powerpoint/2010/main" val="2357413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48"/>
          <a:stretch/>
        </p:blipFill>
        <p:spPr bwMode="auto">
          <a:xfrm>
            <a:off x="4021175" y="1796070"/>
            <a:ext cx="4770415" cy="397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5401318" y="554309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32" name="Group 31"/>
          <p:cNvGrpSpPr/>
          <p:nvPr/>
        </p:nvGrpSpPr>
        <p:grpSpPr>
          <a:xfrm>
            <a:off x="7145898" y="3492513"/>
            <a:ext cx="3431354" cy="2579422"/>
            <a:chOff x="4933502" y="3635119"/>
            <a:chExt cx="3431354" cy="2579422"/>
          </a:xfrm>
        </p:grpSpPr>
        <p:cxnSp>
          <p:nvCxnSpPr>
            <p:cNvPr id="37" name="Straight Arrow Connector 36"/>
            <p:cNvCxnSpPr/>
            <p:nvPr/>
          </p:nvCxnSpPr>
          <p:spPr>
            <a:xfrm flipV="1">
              <a:off x="5605527" y="3635119"/>
              <a:ext cx="427511" cy="191480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4933502" y="5568210"/>
              <a:ext cx="343135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~</a:t>
              </a:r>
              <a:r>
                <a:rPr lang="en-CA" dirty="0"/>
                <a:t>½ </a:t>
              </a:r>
              <a:r>
                <a:rPr lang="en-US" dirty="0"/>
                <a:t>inch inferior to lateral malleolus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670300" y="1605933"/>
            <a:ext cx="3586256" cy="1426374"/>
            <a:chOff x="287449" y="5996229"/>
            <a:chExt cx="3586256" cy="1426374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3026853" y="6642560"/>
              <a:ext cx="732890" cy="780043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287449" y="5996229"/>
              <a:ext cx="3586256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½ between femoral epicondyles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672726" y="3712795"/>
            <a:ext cx="4907690" cy="2200734"/>
            <a:chOff x="-651182" y="3938674"/>
            <a:chExt cx="4907690" cy="2200734"/>
          </a:xfrm>
        </p:grpSpPr>
        <p:cxnSp>
          <p:nvCxnSpPr>
            <p:cNvPr id="50" name="Straight Arrow Connector 49"/>
            <p:cNvCxnSpPr/>
            <p:nvPr/>
          </p:nvCxnSpPr>
          <p:spPr>
            <a:xfrm flipV="1">
              <a:off x="2430480" y="3938674"/>
              <a:ext cx="1826028" cy="1827463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-651182" y="5493077"/>
              <a:ext cx="3075036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838200" y="-294699"/>
            <a:ext cx="10515600" cy="1325563"/>
          </a:xfrm>
        </p:spPr>
        <p:txBody>
          <a:bodyPr/>
          <a:lstStyle/>
          <a:p>
            <a:r>
              <a:rPr lang="en-CA" dirty="0"/>
              <a:t>Positioning – AP Tibia/Fibula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366794" y="887112"/>
            <a:ext cx="7813628" cy="492443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Remember: wireless IR/cassette should be diagonal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539701" y="1492037"/>
            <a:ext cx="4023569" cy="1517876"/>
            <a:chOff x="4367722" y="4923278"/>
            <a:chExt cx="4023569" cy="1517876"/>
          </a:xfrm>
        </p:grpSpPr>
        <p:sp>
          <p:nvSpPr>
            <p:cNvPr id="26" name="TextBox 25"/>
            <p:cNvSpPr txBox="1"/>
            <p:nvPr/>
          </p:nvSpPr>
          <p:spPr>
            <a:xfrm>
              <a:off x="5960087" y="4923278"/>
              <a:ext cx="243120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</a:t>
              </a:r>
              <a:r>
                <a:rPr lang="en-US" u="sng" dirty="0"/>
                <a:t>around</a:t>
              </a:r>
              <a:r>
                <a:rPr lang="en-US" dirty="0"/>
                <a:t> mid-tibia</a:t>
              </a:r>
            </a:p>
          </p:txBody>
        </p:sp>
        <p:cxnSp>
          <p:nvCxnSpPr>
            <p:cNvPr id="27" name="Straight Arrow Connector 26"/>
            <p:cNvCxnSpPr>
              <a:stCxn id="26" idx="1"/>
            </p:cNvCxnSpPr>
            <p:nvPr/>
          </p:nvCxnSpPr>
          <p:spPr>
            <a:xfrm flipH="1">
              <a:off x="4367722" y="5246444"/>
              <a:ext cx="1592365" cy="119471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6529" y="2407080"/>
            <a:ext cx="1770825" cy="2418328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1658564" y="3918114"/>
            <a:ext cx="3185472" cy="1200329"/>
            <a:chOff x="4820733" y="1754754"/>
            <a:chExt cx="3185472" cy="1200329"/>
          </a:xfrm>
        </p:grpSpPr>
        <p:cxnSp>
          <p:nvCxnSpPr>
            <p:cNvPr id="35" name="Straight Arrow Connector 34"/>
            <p:cNvCxnSpPr>
              <a:stCxn id="36" idx="3"/>
            </p:cNvCxnSpPr>
            <p:nvPr/>
          </p:nvCxnSpPr>
          <p:spPr>
            <a:xfrm flipV="1">
              <a:off x="6701397" y="1941034"/>
              <a:ext cx="1304808" cy="41388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820733" y="1754754"/>
              <a:ext cx="1880664" cy="12003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@ level of femoral epicondyles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612105" y="2606576"/>
            <a:ext cx="2556626" cy="92333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soft-tissue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836032" y="6053809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714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"/>
          <p:cNvSpPr txBox="1">
            <a:spLocks/>
          </p:cNvSpPr>
          <p:nvPr/>
        </p:nvSpPr>
        <p:spPr>
          <a:xfrm>
            <a:off x="6967549" y="6252623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204375"/>
            <a:ext cx="10515600" cy="1325563"/>
          </a:xfrm>
        </p:spPr>
        <p:txBody>
          <a:bodyPr/>
          <a:lstStyle/>
          <a:p>
            <a:r>
              <a:rPr lang="en-CA" dirty="0"/>
              <a:t>Positioning – Lateral Tibia/Fibula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794807" y="2889926"/>
            <a:ext cx="5212908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b="1" u="sng" dirty="0"/>
              <a:t>Knee</a:t>
            </a:r>
            <a:r>
              <a:rPr lang="en-CA" sz="2200" dirty="0"/>
              <a:t> must be positioned in true Lateral</a:t>
            </a:r>
          </a:p>
          <a:p>
            <a:pPr marL="800100" lvl="1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000" b="1" i="1" dirty="0">
                <a:solidFill>
                  <a:srgbClr val="CC00FF"/>
                </a:solidFill>
              </a:rPr>
              <a:t>Aka. Femoral epicondyles perpendicular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Partially flex knee of affected side</a:t>
            </a:r>
          </a:p>
          <a:p>
            <a:pPr marL="45720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Dorsiflex foot (if possible)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Place an anatomical marker (</a:t>
            </a:r>
            <a:r>
              <a:rPr lang="en-CA" sz="2200" i="1" dirty="0"/>
              <a:t>using Anderson Marker Rules</a:t>
            </a:r>
            <a:r>
              <a:rPr lang="en-CA" sz="2200" dirty="0"/>
              <a:t>), proving overlap as needed, and make final adjustments</a:t>
            </a:r>
          </a:p>
          <a:p>
            <a:endParaRPr lang="en-US" sz="2000" dirty="0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644454" y="1098298"/>
            <a:ext cx="5905142" cy="129266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Place leg diagonally across wireless IR (heel and knee in opposite corners) </a:t>
            </a:r>
            <a:r>
              <a:rPr lang="en-US" altLang="en-US" sz="2600" b="1" u="sng" dirty="0"/>
              <a:t>or</a:t>
            </a:r>
            <a:r>
              <a:rPr lang="en-US" altLang="en-US" sz="2600" dirty="0"/>
              <a:t> take two portrait table IR images</a:t>
            </a:r>
          </a:p>
        </p:txBody>
      </p:sp>
      <p:pic>
        <p:nvPicPr>
          <p:cNvPr id="4098" name="Picture 2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6"/>
          <a:stretch/>
        </p:blipFill>
        <p:spPr bwMode="auto">
          <a:xfrm>
            <a:off x="6433171" y="2757944"/>
            <a:ext cx="3243027" cy="351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043553" y="1630355"/>
            <a:ext cx="2501164" cy="95410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Note: must have @ least ½-inch of light posterior to the soft-tissue of the calf muscle (not shown in this image)</a:t>
            </a:r>
          </a:p>
        </p:txBody>
      </p:sp>
      <p:cxnSp>
        <p:nvCxnSpPr>
          <p:cNvPr id="6" name="Straight Arrow Connector 5"/>
          <p:cNvCxnSpPr>
            <a:stCxn id="20" idx="2"/>
          </p:cNvCxnSpPr>
          <p:nvPr/>
        </p:nvCxnSpPr>
        <p:spPr>
          <a:xfrm flipH="1">
            <a:off x="8601693" y="2584461"/>
            <a:ext cx="692442" cy="1260588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7914" y="4560063"/>
            <a:ext cx="1634766" cy="213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93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45"/>
          <a:stretch/>
        </p:blipFill>
        <p:spPr bwMode="auto">
          <a:xfrm>
            <a:off x="3805616" y="1958018"/>
            <a:ext cx="4487559" cy="40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5008176" y="602437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34" name="TextBox 33"/>
          <p:cNvSpPr txBox="1"/>
          <p:nvPr/>
        </p:nvSpPr>
        <p:spPr>
          <a:xfrm>
            <a:off x="7145898" y="5425604"/>
            <a:ext cx="3431354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“Bottom” of light field </a:t>
            </a:r>
            <a:r>
              <a:rPr lang="en-US" b="1" u="sng" dirty="0"/>
              <a:t>on IR</a:t>
            </a:r>
            <a:r>
              <a:rPr lang="en-US" b="1" dirty="0"/>
              <a:t> </a:t>
            </a:r>
            <a:r>
              <a:rPr lang="en-US" dirty="0"/>
              <a:t>~</a:t>
            </a:r>
            <a:r>
              <a:rPr lang="en-CA" dirty="0"/>
              <a:t>½ </a:t>
            </a:r>
            <a:r>
              <a:rPr lang="en-US" dirty="0"/>
              <a:t>inch inferior to lateral malleolus (must check inferior/posteriorly)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1670300" y="1605933"/>
            <a:ext cx="3586256" cy="1220818"/>
            <a:chOff x="287449" y="5996229"/>
            <a:chExt cx="3586256" cy="1220818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3026853" y="6642560"/>
              <a:ext cx="396509" cy="57448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287449" y="5996229"/>
              <a:ext cx="3586256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½ between femoral epicondyles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672726" y="3731741"/>
            <a:ext cx="4473172" cy="2181788"/>
            <a:chOff x="-651182" y="3957620"/>
            <a:chExt cx="4473172" cy="2181788"/>
          </a:xfrm>
        </p:grpSpPr>
        <p:cxnSp>
          <p:nvCxnSpPr>
            <p:cNvPr id="50" name="Straight Arrow Connector 49"/>
            <p:cNvCxnSpPr/>
            <p:nvPr/>
          </p:nvCxnSpPr>
          <p:spPr>
            <a:xfrm flipV="1">
              <a:off x="2430480" y="3957620"/>
              <a:ext cx="1391510" cy="1808518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-651182" y="5493077"/>
              <a:ext cx="3075036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anterior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366794" y="887112"/>
            <a:ext cx="7813628" cy="492443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dirty="0"/>
              <a:t>Remember: wireless IR/cassette should be diagonal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203855" y="1492038"/>
            <a:ext cx="4359414" cy="1402969"/>
            <a:chOff x="4031877" y="4923278"/>
            <a:chExt cx="4359414" cy="1402969"/>
          </a:xfrm>
        </p:grpSpPr>
        <p:sp>
          <p:nvSpPr>
            <p:cNvPr id="26" name="TextBox 25"/>
            <p:cNvSpPr txBox="1"/>
            <p:nvPr/>
          </p:nvSpPr>
          <p:spPr>
            <a:xfrm>
              <a:off x="5960087" y="4923278"/>
              <a:ext cx="243120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</a:t>
              </a:r>
              <a:r>
                <a:rPr lang="en-US" u="sng" dirty="0"/>
                <a:t>around</a:t>
              </a:r>
              <a:r>
                <a:rPr lang="en-US" dirty="0"/>
                <a:t> mid-tibia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>
              <a:off x="4031877" y="5527448"/>
              <a:ext cx="1928210" cy="79879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1658565" y="3918114"/>
            <a:ext cx="2917647" cy="1200329"/>
            <a:chOff x="4820733" y="1754754"/>
            <a:chExt cx="2917647" cy="1200329"/>
          </a:xfrm>
        </p:grpSpPr>
        <p:cxnSp>
          <p:nvCxnSpPr>
            <p:cNvPr id="35" name="Straight Arrow Connector 34"/>
            <p:cNvCxnSpPr>
              <a:stCxn id="36" idx="3"/>
            </p:cNvCxnSpPr>
            <p:nvPr/>
          </p:nvCxnSpPr>
          <p:spPr>
            <a:xfrm flipV="1">
              <a:off x="6701397" y="1754754"/>
              <a:ext cx="1036983" cy="60016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820733" y="1754754"/>
              <a:ext cx="1880664" cy="12003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@ level of femoral epicondyles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614639" y="2506812"/>
            <a:ext cx="2556626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Anterior/posterior collimation: @ least ½ inch beyond patella</a:t>
            </a:r>
          </a:p>
          <a:p>
            <a:pPr>
              <a:defRPr/>
            </a:pPr>
            <a:r>
              <a:rPr lang="en-US" dirty="0"/>
              <a:t>&amp; soft-tissue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836032" y="6053809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791595" y="-129061"/>
            <a:ext cx="10515600" cy="1325563"/>
          </a:xfrm>
        </p:spPr>
        <p:txBody>
          <a:bodyPr/>
          <a:lstStyle/>
          <a:p>
            <a:r>
              <a:rPr lang="en-CA" dirty="0"/>
              <a:t>Positioning – Lateral Tibia/Fibula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2939" y="2778441"/>
            <a:ext cx="1431420" cy="187155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8226050" y="4691579"/>
            <a:ext cx="2418326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Ensure unaffected leg is removed from ROI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90830" y="2291256"/>
            <a:ext cx="228876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Knee partially flexed</a:t>
            </a:r>
          </a:p>
        </p:txBody>
      </p:sp>
    </p:spTree>
    <p:extLst>
      <p:ext uri="{BB962C8B-B14F-4D97-AF65-F5344CB8AC3E}">
        <p14:creationId xmlns:p14="http://schemas.microsoft.com/office/powerpoint/2010/main" val="283532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CCD0AA1-E55B-4E15-8EEE-3BBC85F1EB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0D5B01-73C6-4658-8929-182D0CD26BF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0B3C7D-A374-49CD-9F52-F62C4FD908C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32582</TotalTime>
  <Words>1743</Words>
  <Application>Microsoft Office PowerPoint</Application>
  <PresentationFormat>Widescreen</PresentationFormat>
  <Paragraphs>225</Paragraphs>
  <Slides>28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– IC Fossa</vt:lpstr>
      <vt:lpstr>Guidelines/Considerations – IC Fossa</vt:lpstr>
      <vt:lpstr>Guidelines/Considerations – IC Fossa</vt:lpstr>
      <vt:lpstr>Guidelines/Considerations – IC Fossa</vt:lpstr>
      <vt:lpstr>Intercondylar (IC) Fossa Protocol</vt:lpstr>
      <vt:lpstr>Positioning – PA axial (Camp Coventry Method)</vt:lpstr>
      <vt:lpstr>Positioning – PA axial (Camp Coventry Method)</vt:lpstr>
      <vt:lpstr>Positioning – PA (Holmblad Method)</vt:lpstr>
      <vt:lpstr>Positioning – PA (Holmblad Method)</vt:lpstr>
      <vt:lpstr>Positioning – AP axial (Béclere Method)</vt:lpstr>
      <vt:lpstr>Guidelines/Considerations – Patella</vt:lpstr>
      <vt:lpstr>Patella Protocol</vt:lpstr>
      <vt:lpstr>Positioning – PA &amp; Lateral Patella</vt:lpstr>
      <vt:lpstr>Positioning – Seated Settegast Method</vt:lpstr>
      <vt:lpstr>Positioning – Seated Settegast Method</vt:lpstr>
      <vt:lpstr>Positioning – 90/20 Settegast Method</vt:lpstr>
      <vt:lpstr>Positioning – 90/20 Settegast Method</vt:lpstr>
      <vt:lpstr>Positioning – Hughston Method</vt:lpstr>
      <vt:lpstr>Guidelines/Considerations – Tib/Fib</vt:lpstr>
      <vt:lpstr>Guidelines/Considerations – Tib/Fib</vt:lpstr>
      <vt:lpstr>Tibia/Fibula Protocol</vt:lpstr>
      <vt:lpstr>Positioning – AP Tibia/Fibula</vt:lpstr>
      <vt:lpstr>Positioning – AP Tibia/Fibula</vt:lpstr>
      <vt:lpstr>Positioning – Lateral Tibia/Fibula</vt:lpstr>
      <vt:lpstr>Positioning – Lateral Tibia/Fibula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1336</cp:revision>
  <cp:lastPrinted>2024-03-14T17:53:31Z</cp:lastPrinted>
  <dcterms:created xsi:type="dcterms:W3CDTF">2009-04-06T17:04:40Z</dcterms:created>
  <dcterms:modified xsi:type="dcterms:W3CDTF">2025-02-07T13:47:43Z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