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0B666-B0AA-6865-49B3-6E29CFA156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48DAB2-0BB8-ADFD-BE87-86CD423E1F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7123B-0FF9-48D6-342D-8F9F1FDD0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F9B0E-41D2-DF45-85A1-FD37CF46F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D27C7-8A75-FF08-1F24-25DEA310A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8333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19254-16A2-4738-2FE9-85F4F1A5A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95862-9846-6C4A-486A-F99E671B0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CDEAA0-4E24-2ED2-F171-EB322BC58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274221-3233-B34E-259E-F6F55FEC3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0349F-98D1-8DA8-15C2-F4881E0C7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2058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DD5F4-55AD-3AC0-9199-E2E0F0727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E5DF29-40AE-C4BA-6117-0BDBFA033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BF317-16B8-DBD6-9A70-9DE4BDBDB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08F33-2B20-2051-CABF-968D90A37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BA60E8-BFF5-3562-6871-A5E6CAFA2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2819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7E91A-0F38-FAC4-971C-56F43C53E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3A425F-4023-7AF2-7F49-92C6648751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2A88C6-5D3C-D1CD-629B-FEEFB3DE82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AF305-37E8-1F67-65F0-5CA17B766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DD320D-5DE6-4785-902D-E889B3164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3AF85A-5198-CDFA-7BCE-4D8AF35C8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6131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4B5D3-078F-7382-1605-06DCD6F46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78907-788E-EB6A-B0BE-D58FCC025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97EDF4-43C5-B11D-2EE9-0E208F1B58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918E38-2B0D-8588-29AE-692826F065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88E7EA-1859-F132-2BB5-5753C4AA19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944635-F66B-E0CC-D0DC-9D524232C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788C97-89BD-9201-D4C3-B1C84AD43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622DA9-49AA-549F-46A3-CA9885D96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2400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776DE-C607-D613-BD75-8B396B44B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953052-2F03-C882-5554-2FE51A292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39E897-A870-2BEE-DA9E-36BD6F288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F6FC41-5CC7-56D7-01DE-DC872BD13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773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A35F94-47AF-91B1-559F-EA27BCB1E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9C83CA-6C5B-EBE6-43ED-7268FF29A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57289-88AB-65B1-4F7F-9CF8746A4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190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82DF4-6E4A-5433-B6B1-FA188707A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DC8A3-7F54-367C-0F0E-17C3AE828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34CA9-0D08-B472-782D-CB05285D3C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5DAAAB-C084-9F38-457B-03CE405BF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823BF-1A33-ACAB-2D7A-E84E8F3A8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782B59-ED3D-B3BB-DB8B-C5EA8C109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9031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F6304-7E21-BB37-CA76-00F0595CC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618C8A-0A1F-713A-E32D-B7EDE002CA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BD7097-0F40-6B29-E1E7-79F594A60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D3EE9D-30EE-9D46-244B-5E1EE4FBF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A98819-5BBF-7B1B-2CDE-7E00CA84A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CC0BA0-65ED-6390-D32B-6E83ADD1F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7262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3D4EB-0D83-CAB1-5FCC-419B57228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06F9B0-11FF-6C71-6607-F21C812860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816D6-2007-08A6-07C8-37FC58BEA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1B468-222A-A0B4-FE80-03C009887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29FCD-16FE-4BB5-06E2-54C4B609E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2908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850674-E250-B267-4E2D-A542A5C660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15C47F-1195-5A47-4EF2-E0817F3D84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35B37-05F3-2421-3041-F58022F66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93E3B-A787-D326-289F-4750C5C08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70805-7779-84EE-7459-4D9DB45B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7300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BAF2B3-CCF2-1980-D6A9-A075D86ED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48FA12-F1DA-6560-0341-5215D4EFF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1543EF-986E-8504-5283-3AFF3B3806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411192-CDF4-36B9-65B6-E4CBF8314D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CDE731-C4E4-7D8E-BD83-992B0C8E5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816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4710429" y="4924171"/>
            <a:ext cx="6725284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solidFill>
                  <a:srgbClr val="FFFFFF"/>
                </a:solidFill>
                <a:latin typeface="+mn-lt"/>
                <a:cs typeface="Calibri"/>
              </a:rPr>
              <a:t>Anderson</a:t>
            </a:r>
            <a:r>
              <a:rPr sz="3200" b="1" spc="-105" dirty="0">
                <a:solidFill>
                  <a:srgbClr val="FFFFFF"/>
                </a:solidFill>
                <a:latin typeface="+mn-lt"/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latin typeface="+mn-lt"/>
                <a:cs typeface="Calibri"/>
              </a:rPr>
              <a:t>College</a:t>
            </a:r>
            <a:endParaRPr sz="3200" dirty="0">
              <a:latin typeface="+mn-lt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191637" y="2061370"/>
            <a:ext cx="3257042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20" dirty="0">
                <a:solidFill>
                  <a:schemeClr val="tx1"/>
                </a:solidFill>
                <a:latin typeface="+mj-lt"/>
              </a:rPr>
              <a:t> 204</a:t>
            </a:r>
            <a:r>
              <a:rPr spc="-20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581400" y="3048000"/>
            <a:ext cx="3983354" cy="13901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Radiographic</a:t>
            </a:r>
            <a:r>
              <a:rPr sz="2400" spc="-8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spc="-25" dirty="0">
                <a:solidFill>
                  <a:schemeClr val="tx1"/>
                </a:solidFill>
                <a:latin typeface="+mn-lt"/>
                <a:cs typeface="Calibri"/>
              </a:rPr>
              <a:t>Technique</a:t>
            </a:r>
            <a:r>
              <a:rPr sz="2400" spc="-9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spc="-50" dirty="0">
                <a:solidFill>
                  <a:schemeClr val="tx1"/>
                </a:solidFill>
                <a:latin typeface="+mn-lt"/>
                <a:cs typeface="Calibri"/>
              </a:rPr>
              <a:t>1</a:t>
            </a:r>
            <a:endParaRPr sz="24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05"/>
              </a:spcBef>
            </a:pPr>
            <a:r>
              <a:rPr sz="2400" u="sng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Outcome</a:t>
            </a:r>
            <a:r>
              <a:rPr sz="2400" u="sng" spc="-7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6-</a:t>
            </a:r>
            <a:r>
              <a:rPr sz="2400" u="sng" spc="-2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10:</a:t>
            </a:r>
            <a:endParaRPr sz="24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400" spc="-10" dirty="0">
                <a:solidFill>
                  <a:schemeClr val="tx1"/>
                </a:solidFill>
                <a:latin typeface="+mn-lt"/>
                <a:cs typeface="Calibri"/>
              </a:rPr>
              <a:t>Anatomy</a:t>
            </a:r>
            <a:r>
              <a:rPr sz="2400" spc="-6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of</a:t>
            </a:r>
            <a:r>
              <a:rPr sz="2400" spc="-5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the</a:t>
            </a:r>
            <a:r>
              <a:rPr sz="2400" spc="-3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Proximal</a:t>
            </a:r>
            <a:r>
              <a:rPr sz="2400" spc="-4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spc="-20" dirty="0">
                <a:solidFill>
                  <a:schemeClr val="tx1"/>
                </a:solidFill>
                <a:latin typeface="+mn-lt"/>
                <a:cs typeface="Calibri"/>
              </a:rPr>
              <a:t>Femur</a:t>
            </a:r>
            <a:endParaRPr sz="2400" dirty="0">
              <a:solidFill>
                <a:schemeClr val="tx1"/>
              </a:solidFill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89610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Affiliated</a:t>
            </a:r>
            <a:r>
              <a:rPr spc="-200" dirty="0">
                <a:latin typeface="+mn-lt"/>
              </a:rPr>
              <a:t> </a:t>
            </a:r>
            <a:r>
              <a:rPr spc="-10" dirty="0"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4037329" cy="269881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+mn-lt"/>
                <a:cs typeface="Calibri"/>
              </a:rPr>
              <a:t>Module</a:t>
            </a:r>
            <a:r>
              <a:rPr sz="3200" b="1" spc="-30" dirty="0">
                <a:latin typeface="+mn-lt"/>
                <a:cs typeface="Calibri"/>
              </a:rPr>
              <a:t> </a:t>
            </a:r>
            <a:r>
              <a:rPr lang="en-US" sz="3200" b="1" spc="-30" dirty="0">
                <a:latin typeface="+mn-lt"/>
                <a:cs typeface="Calibri"/>
              </a:rPr>
              <a:t>Reading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32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Bontrager</a:t>
            </a:r>
            <a:endParaRPr sz="3200" dirty="0">
              <a:latin typeface="+mn-lt"/>
              <a:cs typeface="Calibri"/>
            </a:endParaRPr>
          </a:p>
          <a:p>
            <a:pPr marL="290830" indent="-28257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0830" algn="l"/>
              </a:tabLst>
            </a:pPr>
            <a:r>
              <a:rPr sz="2800" dirty="0">
                <a:latin typeface="+mn-lt"/>
                <a:cs typeface="Calibri"/>
              </a:rPr>
              <a:t>Pgs: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266, 271 &amp;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273→274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89610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44394"/>
            <a:ext cx="4787265" cy="2616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Proximal</a:t>
            </a:r>
            <a:r>
              <a:rPr sz="2800" spc="-1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Femur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Anatomic</a:t>
            </a:r>
            <a:r>
              <a:rPr sz="2800" spc="-1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referencing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739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Effects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Lower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Limb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Rotations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12507" y="469391"/>
            <a:ext cx="3293363" cy="591921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89610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Proximal</a:t>
            </a:r>
            <a:r>
              <a:rPr spc="-175" dirty="0">
                <a:latin typeface="+mn-lt"/>
              </a:rPr>
              <a:t> </a:t>
            </a:r>
            <a:r>
              <a:rPr spc="-10" dirty="0">
                <a:latin typeface="+mn-lt"/>
              </a:rPr>
              <a:t>Femur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14450" y="2642438"/>
            <a:ext cx="5477510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95"/>
              </a:spcBef>
              <a:buSzPct val="96428"/>
              <a:buFont typeface="Wingdings"/>
              <a:buChar char=""/>
              <a:tabLst>
                <a:tab pos="298450" algn="l"/>
              </a:tabLst>
            </a:pPr>
            <a:r>
              <a:rPr sz="2800" dirty="0">
                <a:latin typeface="+mn-lt"/>
                <a:cs typeface="Calibri"/>
              </a:rPr>
              <a:t>Longest,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strongest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bone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body</a:t>
            </a:r>
            <a:endParaRPr sz="2800" dirty="0">
              <a:latin typeface="+mn-lt"/>
              <a:cs typeface="Calibri"/>
            </a:endParaRPr>
          </a:p>
          <a:p>
            <a:pPr marL="298450" indent="-285750">
              <a:lnSpc>
                <a:spcPct val="100000"/>
              </a:lnSpc>
              <a:spcBef>
                <a:spcPts val="3365"/>
              </a:spcBef>
              <a:buSzPct val="96428"/>
              <a:buFont typeface="Wingdings"/>
              <a:buChar char=""/>
              <a:tabLst>
                <a:tab pos="298450" algn="l"/>
              </a:tabLst>
            </a:pPr>
            <a:r>
              <a:rPr sz="2800" dirty="0">
                <a:latin typeface="+mn-lt"/>
                <a:cs typeface="Calibri"/>
              </a:rPr>
              <a:t>Supports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entire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weight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body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89610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Proximal</a:t>
            </a:r>
            <a:r>
              <a:rPr spc="-175" dirty="0">
                <a:latin typeface="+mn-lt"/>
              </a:rPr>
              <a:t> </a:t>
            </a:r>
            <a:r>
              <a:rPr spc="-10" dirty="0">
                <a:latin typeface="+mn-lt"/>
              </a:rPr>
              <a:t>Femur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9200" y="1603105"/>
            <a:ext cx="6851904" cy="435254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941566" y="6130705"/>
            <a:ext cx="135382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266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7.2</a:t>
            </a:r>
            <a:endParaRPr sz="900" dirty="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5736" y="1676400"/>
            <a:ext cx="3314700" cy="4599432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002660" y="6292697"/>
            <a:ext cx="14471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288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7.67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135013"/>
            <a:ext cx="10515600" cy="1325563"/>
          </a:xfrm>
          <a:prstGeom prst="rect">
            <a:avLst/>
          </a:prstGeom>
        </p:spPr>
        <p:txBody>
          <a:bodyPr vert="horz" wrap="square" lIns="0" tIns="689610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Anatomic</a:t>
            </a:r>
            <a:r>
              <a:rPr spc="-85" dirty="0">
                <a:latin typeface="+mn-lt"/>
              </a:rPr>
              <a:t> </a:t>
            </a:r>
            <a:r>
              <a:rPr spc="-20" dirty="0">
                <a:latin typeface="+mn-lt"/>
              </a:rPr>
              <a:t>Referencing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795384" y="6531356"/>
            <a:ext cx="1710689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273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7.21-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7.22</a:t>
            </a:r>
            <a:endParaRPr sz="900">
              <a:latin typeface="Arial MT"/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442972" y="1463039"/>
            <a:ext cx="5824855" cy="4902835"/>
            <a:chOff x="2442972" y="1463039"/>
            <a:chExt cx="5824855" cy="490283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42972" y="1463039"/>
              <a:ext cx="5824728" cy="216103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31008" y="3422904"/>
              <a:ext cx="2429256" cy="2942844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8347329" y="4073397"/>
            <a:ext cx="182753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815" marR="5080" indent="-28575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085" algn="l"/>
              </a:tabLst>
            </a:pPr>
            <a:r>
              <a:rPr sz="2400" dirty="0">
                <a:latin typeface="+mn-lt"/>
                <a:cs typeface="Calibri"/>
              </a:rPr>
              <a:t>Locating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the 	</a:t>
            </a:r>
            <a:r>
              <a:rPr sz="2400" dirty="0">
                <a:latin typeface="+mn-lt"/>
                <a:cs typeface="Calibri"/>
              </a:rPr>
              <a:t>head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and 	</a:t>
            </a:r>
            <a:r>
              <a:rPr sz="2400" dirty="0">
                <a:latin typeface="+mn-lt"/>
                <a:cs typeface="Calibri"/>
              </a:rPr>
              <a:t>neck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the 	</a:t>
            </a:r>
            <a:r>
              <a:rPr sz="2400" spc="-10" dirty="0">
                <a:latin typeface="+mn-lt"/>
                <a:cs typeface="Calibri"/>
              </a:rPr>
              <a:t>femur: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98750" y="6344818"/>
            <a:ext cx="24066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McQuillen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Martensen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5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97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440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7.35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84520" y="3418332"/>
            <a:ext cx="2275331" cy="295046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7644" y="2883407"/>
            <a:ext cx="1835821" cy="356006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-51054"/>
            <a:ext cx="779653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latin typeface="+mn-lt"/>
              </a:rPr>
              <a:t>Orientation</a:t>
            </a:r>
            <a:r>
              <a:rPr spc="-90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75" dirty="0">
                <a:latin typeface="+mn-lt"/>
              </a:rPr>
              <a:t> </a:t>
            </a:r>
            <a:r>
              <a:rPr dirty="0">
                <a:latin typeface="+mn-lt"/>
              </a:rPr>
              <a:t>in</a:t>
            </a:r>
            <a:r>
              <a:rPr spc="-85" dirty="0">
                <a:latin typeface="+mn-lt"/>
              </a:rPr>
              <a:t> </a:t>
            </a:r>
            <a:r>
              <a:rPr dirty="0">
                <a:latin typeface="+mn-lt"/>
              </a:rPr>
              <a:t>anatomic</a:t>
            </a:r>
            <a:r>
              <a:rPr spc="-80" dirty="0">
                <a:latin typeface="+mn-lt"/>
              </a:rPr>
              <a:t> </a:t>
            </a:r>
            <a:r>
              <a:rPr spc="-10" dirty="0">
                <a:latin typeface="+mn-lt"/>
              </a:rPr>
              <a:t>position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543802" y="3875556"/>
            <a:ext cx="4057015" cy="225806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537335">
              <a:lnSpc>
                <a:spcPct val="100000"/>
              </a:lnSpc>
              <a:spcBef>
                <a:spcPts val="265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266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7.3</a:t>
            </a:r>
            <a:endParaRPr sz="900" dirty="0">
              <a:latin typeface="Arial MT"/>
              <a:cs typeface="Arial MT"/>
            </a:endParaRPr>
          </a:p>
          <a:p>
            <a:pPr marL="323215" marR="30480" indent="-285750">
              <a:lnSpc>
                <a:spcPct val="100099"/>
              </a:lnSpc>
              <a:spcBef>
                <a:spcPts val="450"/>
              </a:spcBef>
              <a:buFont typeface="Wingdings"/>
              <a:buChar char=""/>
              <a:tabLst>
                <a:tab pos="324485" algn="l"/>
              </a:tabLst>
            </a:pPr>
            <a:r>
              <a:rPr sz="2400" dirty="0">
                <a:latin typeface="+mn-lt"/>
                <a:cs typeface="Calibri"/>
              </a:rPr>
              <a:t>The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head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neck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femur 	</a:t>
            </a:r>
            <a:r>
              <a:rPr sz="2400" dirty="0">
                <a:latin typeface="+mn-lt"/>
                <a:cs typeface="Calibri"/>
              </a:rPr>
              <a:t>sit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about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15</a:t>
            </a:r>
            <a:r>
              <a:rPr sz="2400" dirty="0">
                <a:latin typeface="+mn-lt"/>
                <a:cs typeface="Arial MT"/>
              </a:rPr>
              <a:t>→</a:t>
            </a:r>
            <a:r>
              <a:rPr sz="2400" dirty="0">
                <a:latin typeface="+mn-lt"/>
                <a:cs typeface="Calibri"/>
              </a:rPr>
              <a:t>20</a:t>
            </a:r>
            <a:r>
              <a:rPr sz="2400" baseline="24305" dirty="0">
                <a:latin typeface="+mn-lt"/>
                <a:cs typeface="Calibri"/>
              </a:rPr>
              <a:t>o</a:t>
            </a:r>
            <a:r>
              <a:rPr sz="2400" spc="225" baseline="2430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anterior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to 	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body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femur</a:t>
            </a:r>
            <a:endParaRPr sz="2400" dirty="0">
              <a:latin typeface="+mn-lt"/>
              <a:cs typeface="Calibri"/>
            </a:endParaRPr>
          </a:p>
          <a:p>
            <a:pPr marL="780415" marR="274955" lvl="1" indent="-285750">
              <a:lnSpc>
                <a:spcPct val="99800"/>
              </a:lnSpc>
              <a:spcBef>
                <a:spcPts val="45"/>
              </a:spcBef>
              <a:buFont typeface="Wingdings"/>
              <a:buChar char=""/>
              <a:tabLst>
                <a:tab pos="781685" algn="l"/>
              </a:tabLst>
            </a:pP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15</a:t>
            </a:r>
            <a:r>
              <a:rPr sz="2000" i="1" dirty="0">
                <a:solidFill>
                  <a:srgbClr val="CC00CC"/>
                </a:solidFill>
                <a:latin typeface="+mn-lt"/>
                <a:cs typeface="Arial"/>
              </a:rPr>
              <a:t>→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20</a:t>
            </a:r>
            <a:r>
              <a:rPr sz="1950" i="1" baseline="25641" dirty="0">
                <a:solidFill>
                  <a:srgbClr val="CC00CC"/>
                </a:solidFill>
                <a:latin typeface="+mn-lt"/>
                <a:cs typeface="Calibri"/>
              </a:rPr>
              <a:t>o</a:t>
            </a:r>
            <a:r>
              <a:rPr sz="1950" i="1" spc="150" baseline="25641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internal</a:t>
            </a:r>
            <a:r>
              <a:rPr sz="2000" i="1" spc="-40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spc="-10" dirty="0">
                <a:solidFill>
                  <a:srgbClr val="CC00CC"/>
                </a:solidFill>
                <a:latin typeface="+mn-lt"/>
                <a:cs typeface="Calibri"/>
              </a:rPr>
              <a:t>rotation 	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required</a:t>
            </a:r>
            <a:r>
              <a:rPr sz="2000" i="1" spc="-60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to</a:t>
            </a:r>
            <a:r>
              <a:rPr sz="2000" i="1" spc="-30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place</a:t>
            </a:r>
            <a:r>
              <a:rPr sz="2000" i="1" spc="-30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the</a:t>
            </a:r>
            <a:r>
              <a:rPr sz="2000" i="1" spc="-40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spc="-10" dirty="0">
                <a:solidFill>
                  <a:srgbClr val="CC00CC"/>
                </a:solidFill>
                <a:latin typeface="+mn-lt"/>
                <a:cs typeface="Calibri"/>
              </a:rPr>
              <a:t>femoral 	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neck</a:t>
            </a:r>
            <a:r>
              <a:rPr sz="2000" i="1" spc="-25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parallel</a:t>
            </a:r>
            <a:r>
              <a:rPr sz="2000" i="1" spc="-25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to</a:t>
            </a:r>
            <a:r>
              <a:rPr sz="2000" i="1" spc="-15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dirty="0">
                <a:solidFill>
                  <a:srgbClr val="CC00CC"/>
                </a:solidFill>
                <a:latin typeface="+mn-lt"/>
                <a:cs typeface="Calibri"/>
              </a:rPr>
              <a:t>an</a:t>
            </a:r>
            <a:r>
              <a:rPr sz="2000" i="1" spc="-35" dirty="0">
                <a:solidFill>
                  <a:srgbClr val="CC00CC"/>
                </a:solidFill>
                <a:latin typeface="+mn-lt"/>
                <a:cs typeface="Calibri"/>
              </a:rPr>
              <a:t> </a:t>
            </a:r>
            <a:r>
              <a:rPr sz="2000" i="1" spc="-25" dirty="0">
                <a:solidFill>
                  <a:srgbClr val="CC00CC"/>
                </a:solidFill>
                <a:latin typeface="+mn-lt"/>
                <a:cs typeface="Calibri"/>
              </a:rPr>
              <a:t>IR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84527" y="821816"/>
            <a:ext cx="4999990" cy="1431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0515" marR="145415" indent="-285750" algn="just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11785" algn="l"/>
              </a:tabLst>
            </a:pPr>
            <a:r>
              <a:rPr sz="2400" dirty="0">
                <a:latin typeface="+mn-lt"/>
                <a:cs typeface="Calibri"/>
              </a:rPr>
              <a:t>In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average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adult,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longitudinal 	</a:t>
            </a:r>
            <a:r>
              <a:rPr sz="2400" dirty="0">
                <a:latin typeface="+mn-lt"/>
                <a:cs typeface="Calibri"/>
              </a:rPr>
              <a:t>plane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femur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forms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10</a:t>
            </a:r>
            <a:r>
              <a:rPr sz="2400" baseline="24305" dirty="0">
                <a:latin typeface="+mn-lt"/>
                <a:cs typeface="Calibri"/>
              </a:rPr>
              <a:t>o</a:t>
            </a:r>
            <a:r>
              <a:rPr sz="2400" spc="225" baseline="2430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angle 	</a:t>
            </a:r>
            <a:r>
              <a:rPr sz="2400" dirty="0">
                <a:latin typeface="+mn-lt"/>
                <a:cs typeface="Calibri"/>
              </a:rPr>
              <a:t>from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vertical</a:t>
            </a:r>
            <a:endParaRPr sz="2400" dirty="0">
              <a:latin typeface="+mn-lt"/>
              <a:cs typeface="Calibri"/>
            </a:endParaRPr>
          </a:p>
          <a:p>
            <a:pPr marL="768350" lvl="1" indent="-285750" algn="just">
              <a:lnSpc>
                <a:spcPct val="100000"/>
              </a:lnSpc>
              <a:spcBef>
                <a:spcPts val="30"/>
              </a:spcBef>
              <a:buFont typeface="Wingdings"/>
              <a:buChar char=""/>
              <a:tabLst>
                <a:tab pos="768350" algn="l"/>
              </a:tabLst>
            </a:pPr>
            <a:r>
              <a:rPr sz="2000" dirty="0">
                <a:latin typeface="+mn-lt"/>
                <a:cs typeface="Calibri"/>
              </a:rPr>
              <a:t>Less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for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tall</a:t>
            </a:r>
            <a:r>
              <a:rPr sz="2000" spc="-5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patients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with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a</a:t>
            </a:r>
            <a:r>
              <a:rPr sz="2000" spc="-5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narrow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pelvis</a:t>
            </a:r>
            <a:endParaRPr sz="2000" dirty="0">
              <a:latin typeface="+mn-lt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9583" y="858011"/>
            <a:ext cx="2398776" cy="309219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2923794" y="6442659"/>
            <a:ext cx="13830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266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7.3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64204" y="864184"/>
            <a:ext cx="586422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Radiographic</a:t>
            </a:r>
            <a:r>
              <a:rPr sz="2400" spc="-65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appearance</a:t>
            </a:r>
            <a:r>
              <a:rPr sz="2400" spc="-5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of</a:t>
            </a:r>
            <a:r>
              <a:rPr sz="2400" spc="37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External</a:t>
            </a:r>
            <a:r>
              <a:rPr sz="2400" spc="-55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Rotations</a:t>
            </a:r>
            <a:endParaRPr sz="2400" dirty="0">
              <a:latin typeface="+mn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28572" y="1447800"/>
            <a:ext cx="9116695" cy="3953510"/>
            <a:chOff x="1528572" y="1447800"/>
            <a:chExt cx="9116695" cy="39535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8572" y="1447800"/>
              <a:ext cx="3962400" cy="39532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90972" y="1568195"/>
              <a:ext cx="5154168" cy="3713988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3145917" y="5389270"/>
            <a:ext cx="5390515" cy="1010919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855"/>
              </a:spcBef>
              <a:buFont typeface="Wingdings"/>
              <a:buChar char=""/>
              <a:tabLst>
                <a:tab pos="469265" algn="l"/>
              </a:tabLst>
            </a:pPr>
            <a:r>
              <a:rPr sz="2600" spc="-10" dirty="0">
                <a:latin typeface="+mn-lt"/>
                <a:cs typeface="Calibri"/>
              </a:rPr>
              <a:t>Femoral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neck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foreshortened</a:t>
            </a:r>
            <a:endParaRPr sz="26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spcBef>
                <a:spcPts val="760"/>
              </a:spcBef>
              <a:buFont typeface="Wingdings"/>
              <a:buChar char=""/>
              <a:tabLst>
                <a:tab pos="469265" algn="l"/>
              </a:tabLst>
            </a:pPr>
            <a:r>
              <a:rPr sz="2600" dirty="0">
                <a:latin typeface="+mn-lt"/>
                <a:cs typeface="Calibri"/>
              </a:rPr>
              <a:t>Lesser</a:t>
            </a:r>
            <a:r>
              <a:rPr sz="2600" spc="-8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trochanter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in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profile,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medially</a:t>
            </a:r>
            <a:endParaRPr sz="2600" dirty="0">
              <a:latin typeface="+mn-lt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220848" y="176606"/>
            <a:ext cx="586930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Effects</a:t>
            </a:r>
            <a:r>
              <a:rPr sz="3000" b="1" spc="-30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of</a:t>
            </a:r>
            <a:r>
              <a:rPr sz="3000" b="1" spc="-35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Lower</a:t>
            </a:r>
            <a:r>
              <a:rPr sz="3000" b="1" spc="-20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Limb</a:t>
            </a:r>
            <a:r>
              <a:rPr sz="3000" b="1" spc="-25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spc="-10" dirty="0">
                <a:solidFill>
                  <a:srgbClr val="44536A"/>
                </a:solidFill>
                <a:latin typeface="+mn-lt"/>
                <a:cs typeface="Arial"/>
              </a:rPr>
              <a:t>Rotations</a:t>
            </a:r>
            <a:endParaRPr sz="3000" dirty="0"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17721" y="5636767"/>
            <a:ext cx="4939665" cy="85471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480"/>
              </a:spcBef>
              <a:buFont typeface="Wingdings"/>
              <a:buChar char=""/>
              <a:tabLst>
                <a:tab pos="354965" algn="l"/>
              </a:tabLst>
            </a:pPr>
            <a:r>
              <a:rPr sz="2400" dirty="0">
                <a:latin typeface="+mn-lt"/>
                <a:cs typeface="Calibri"/>
              </a:rPr>
              <a:t>Femoral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neck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partially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foreshortened</a:t>
            </a:r>
            <a:endParaRPr sz="24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85"/>
              </a:spcBef>
              <a:buFont typeface="Wingdings"/>
              <a:buChar char=""/>
              <a:tabLst>
                <a:tab pos="354965" algn="l"/>
              </a:tabLst>
            </a:pPr>
            <a:r>
              <a:rPr sz="2400" dirty="0">
                <a:latin typeface="+mn-lt"/>
                <a:cs typeface="Calibri"/>
              </a:rPr>
              <a:t>Lesser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trochanter</a:t>
            </a:r>
            <a:r>
              <a:rPr sz="2400" spc="-10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visible</a:t>
            </a:r>
            <a:endParaRPr sz="2400" dirty="0">
              <a:latin typeface="+mn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43811" y="1559052"/>
            <a:ext cx="9124315" cy="4074160"/>
            <a:chOff x="1543811" y="1559052"/>
            <a:chExt cx="9124315" cy="40741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43811" y="1566672"/>
              <a:ext cx="3806952" cy="382066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50764" y="1559052"/>
              <a:ext cx="5317235" cy="4073652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220848" y="176606"/>
            <a:ext cx="586930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Effects</a:t>
            </a:r>
            <a:r>
              <a:rPr sz="3000" b="1" spc="-30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of</a:t>
            </a:r>
            <a:r>
              <a:rPr sz="3000" b="1" spc="-35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Lower</a:t>
            </a:r>
            <a:r>
              <a:rPr sz="3000" b="1" spc="-20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rial"/>
              </a:rPr>
              <a:t>Limb</a:t>
            </a:r>
            <a:r>
              <a:rPr sz="3000" b="1" spc="-25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3000" b="1" spc="-10" dirty="0">
                <a:solidFill>
                  <a:srgbClr val="44536A"/>
                </a:solidFill>
                <a:latin typeface="+mn-lt"/>
                <a:cs typeface="Arial"/>
              </a:rPr>
              <a:t>Rotations</a:t>
            </a:r>
            <a:endParaRPr sz="3000" dirty="0">
              <a:latin typeface="+mn-lt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30170" y="944702"/>
            <a:ext cx="6906259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44536A"/>
                </a:solidFill>
                <a:latin typeface="+mn-lt"/>
                <a:cs typeface="Arial"/>
              </a:rPr>
              <a:t>Radiographic</a:t>
            </a:r>
            <a:r>
              <a:rPr sz="2400" b="1" spc="-65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rgbClr val="44536A"/>
                </a:solidFill>
                <a:latin typeface="+mn-lt"/>
                <a:cs typeface="Arial"/>
              </a:rPr>
              <a:t>appearance</a:t>
            </a:r>
            <a:r>
              <a:rPr sz="2400" b="1" spc="-40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rgbClr val="44536A"/>
                </a:solidFill>
                <a:latin typeface="+mn-lt"/>
                <a:cs typeface="Arial"/>
              </a:rPr>
              <a:t>of</a:t>
            </a:r>
            <a:r>
              <a:rPr sz="2400" b="1" spc="95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2400" b="1" dirty="0">
                <a:solidFill>
                  <a:srgbClr val="44536A"/>
                </a:solidFill>
                <a:latin typeface="+mn-lt"/>
                <a:cs typeface="Arial"/>
              </a:rPr>
              <a:t>Anatomic</a:t>
            </a:r>
            <a:r>
              <a:rPr sz="2400" b="1" spc="-50" dirty="0">
                <a:solidFill>
                  <a:srgbClr val="44536A"/>
                </a:solidFill>
                <a:latin typeface="+mn-lt"/>
                <a:cs typeface="Arial"/>
              </a:rPr>
              <a:t> </a:t>
            </a:r>
            <a:r>
              <a:rPr sz="2400" b="1" spc="-10" dirty="0">
                <a:solidFill>
                  <a:srgbClr val="44536A"/>
                </a:solidFill>
                <a:latin typeface="+mn-lt"/>
                <a:cs typeface="Arial"/>
              </a:rPr>
              <a:t>Position</a:t>
            </a:r>
            <a:endParaRPr sz="2400" dirty="0"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17545" y="794080"/>
            <a:ext cx="576770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Radiographic</a:t>
            </a:r>
            <a:r>
              <a:rPr sz="2400" spc="-7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appearance</a:t>
            </a:r>
            <a:r>
              <a:rPr sz="2400" spc="-6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of</a:t>
            </a:r>
            <a:r>
              <a:rPr sz="2400" spc="-6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rgbClr val="A11D21"/>
                </a:solidFill>
                <a:latin typeface="+mn-lt"/>
                <a:cs typeface="Calibri"/>
              </a:rPr>
              <a:t>Internal</a:t>
            </a:r>
            <a:r>
              <a:rPr sz="2400" spc="-60" dirty="0">
                <a:solidFill>
                  <a:srgbClr val="A11D21"/>
                </a:solidFill>
                <a:latin typeface="+mn-lt"/>
                <a:cs typeface="Calibri"/>
              </a:rPr>
              <a:t> </a:t>
            </a:r>
            <a:r>
              <a:rPr sz="2400" spc="-10" dirty="0">
                <a:solidFill>
                  <a:srgbClr val="A11D21"/>
                </a:solidFill>
                <a:latin typeface="+mn-lt"/>
                <a:cs typeface="Calibri"/>
              </a:rPr>
              <a:t>Rotations</a:t>
            </a:r>
            <a:endParaRPr sz="2400" dirty="0">
              <a:latin typeface="+mn-lt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24000" y="1481327"/>
            <a:ext cx="9145905" cy="4101465"/>
            <a:chOff x="1524000" y="1481327"/>
            <a:chExt cx="9145905" cy="41014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24000" y="1481327"/>
              <a:ext cx="4093464" cy="410108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74791" y="1696212"/>
              <a:ext cx="5094732" cy="3680459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2546985" y="5552033"/>
            <a:ext cx="6840220" cy="874394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60"/>
              </a:spcBef>
              <a:buFont typeface="Wingdings"/>
              <a:buChar char=""/>
              <a:tabLst>
                <a:tab pos="355600" algn="l"/>
              </a:tabLst>
            </a:pPr>
            <a:r>
              <a:rPr sz="2400" dirty="0">
                <a:latin typeface="+mn-lt"/>
                <a:cs typeface="Calibri"/>
              </a:rPr>
              <a:t>Femoral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head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neck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profile</a:t>
            </a:r>
            <a:endParaRPr sz="2400" dirty="0">
              <a:latin typeface="+mn-lt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59"/>
              </a:spcBef>
              <a:buFont typeface="Wingdings"/>
              <a:buChar char=""/>
              <a:tabLst>
                <a:tab pos="355600" algn="l"/>
              </a:tabLst>
            </a:pPr>
            <a:r>
              <a:rPr sz="2400" dirty="0">
                <a:latin typeface="+mn-lt"/>
                <a:cs typeface="Calibri"/>
              </a:rPr>
              <a:t>Lesser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trochanters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i="1" dirty="0">
                <a:latin typeface="+mn-lt"/>
                <a:cs typeface="Calibri"/>
              </a:rPr>
              <a:t>*not</a:t>
            </a:r>
            <a:r>
              <a:rPr sz="2400" i="1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visible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only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slightly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visible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220848" y="176606"/>
            <a:ext cx="586930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Effects</a:t>
            </a:r>
            <a:r>
              <a:rPr sz="3000" b="1" spc="-30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of</a:t>
            </a:r>
            <a:r>
              <a:rPr sz="3000" b="1" spc="-35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Lower</a:t>
            </a:r>
            <a:r>
              <a:rPr sz="3000" b="1" spc="-20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 </a:t>
            </a:r>
            <a:r>
              <a:rPr sz="3000" b="1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Limb</a:t>
            </a:r>
            <a:r>
              <a:rPr sz="3000" b="1" spc="-25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 </a:t>
            </a:r>
            <a:r>
              <a:rPr sz="3000" b="1" spc="-10" dirty="0">
                <a:solidFill>
                  <a:srgbClr val="44536A"/>
                </a:solidFill>
                <a:latin typeface="+mn-lt"/>
                <a:cs typeface="Aldhabi" panose="020F0502020204030204" pitchFamily="2" charset="-78"/>
              </a:rPr>
              <a:t>Rotations</a:t>
            </a:r>
            <a:endParaRPr sz="3000" dirty="0">
              <a:latin typeface="+mn-lt"/>
              <a:cs typeface="Aldhabi" panose="020F0502020204030204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58723" y="-66598"/>
            <a:ext cx="1047455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Rotation</a:t>
            </a:r>
            <a:r>
              <a:rPr spc="-100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85" dirty="0">
                <a:latin typeface="+mn-lt"/>
              </a:rPr>
              <a:t> </a:t>
            </a:r>
            <a:r>
              <a:rPr spc="-10" dirty="0">
                <a:latin typeface="+mn-lt"/>
              </a:rPr>
              <a:t>Comparisons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80984" y="6504838"/>
            <a:ext cx="212725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274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7.26,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7.28,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7.30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16323" y="3759708"/>
            <a:ext cx="3842004" cy="259841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64223" y="928116"/>
            <a:ext cx="3931920" cy="27462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BDC2EF3-6967-4B1B-A253-C3A23DAACFC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69CE002-501C-4B5C-ABE8-409A29316A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6A6305D-A5BD-4390-AC46-CC29D19E32F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265</Words>
  <Application>Microsoft Office PowerPoint</Application>
  <PresentationFormat>Widescreen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Aptos</vt:lpstr>
      <vt:lpstr>Aptos Display</vt:lpstr>
      <vt:lpstr>Arial</vt:lpstr>
      <vt:lpstr>Arial MT</vt:lpstr>
      <vt:lpstr>Wingdings</vt:lpstr>
      <vt:lpstr>Office Theme</vt:lpstr>
      <vt:lpstr>MRAD 204:</vt:lpstr>
      <vt:lpstr>Affiliated Readings</vt:lpstr>
      <vt:lpstr>Overview</vt:lpstr>
      <vt:lpstr>Proximal Femur</vt:lpstr>
      <vt:lpstr>Proximal Femur</vt:lpstr>
      <vt:lpstr>Anatomic Referencing</vt:lpstr>
      <vt:lpstr>Orientation – in anatomic position</vt:lpstr>
      <vt:lpstr>Effects of Lower Limb Rotations</vt:lpstr>
      <vt:lpstr>Effects of Lower Limb Rotations</vt:lpstr>
      <vt:lpstr>Effects of Lower Limb Rotations</vt:lpstr>
      <vt:lpstr>Rotation – Comparisons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4</cp:revision>
  <cp:lastPrinted>2024-03-14T18:23:48Z</cp:lastPrinted>
  <dcterms:created xsi:type="dcterms:W3CDTF">2023-11-22T03:48:49Z</dcterms:created>
  <dcterms:modified xsi:type="dcterms:W3CDTF">2025-02-07T17:50:15Z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</Properties>
</file>