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237B6-A390-A85D-85C1-8367CE1226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44552B-E095-A7DD-7EFD-DFB9A9B9E3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4A86E8-8513-70FD-1D52-3C7A45480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655B7-2467-018E-7648-8CCC7684D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7472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A157B-C657-1604-E268-F2E5BEFA8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24A69-1217-5240-9528-019C6C255F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367A23-89E1-19EB-01F1-A069A990F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06FD3-3D53-63CB-91A5-414702DB4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2134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1618C-00AE-F63E-8AD4-598F52873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70DA06-119E-BB94-941D-69AEECF26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5C6D6-51B3-49BB-8B4C-DD3F1EC10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251485-A210-75D3-C30D-906A711E9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32572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4CEB1-C173-B555-6914-5856302A9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D7E5BA-0AA5-055A-2C52-B696C09EA8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A1923C-47D3-0662-14FE-AC6C914255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90A2BC-D5A3-F7E1-48F3-EA1A32525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A64A76-0352-9888-3F80-BE97EAE6B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1305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B3CE9-E4AA-B372-E5F6-20E41204E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EB9ADE-0902-DDE0-6EAC-14E7D7BDE9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46458C-2DDA-EE96-CDD2-4460A6D027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D2ADDE-6287-8A45-FB60-6915563BC8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4AA23E-D63B-5A8A-EAD7-F7ACDAF168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26B78B-EC0B-A2D0-245E-7A66AB155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815145-B308-7626-33A1-473BF9AC0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68606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D6F46-09B5-EE28-7D33-8F6C4E31E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1CEC56-C3AC-67E7-7965-13390B1A3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C8AC9E-F21F-3A88-86D3-0FCE59235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6840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23AADA-B890-09C1-E20B-29E62A29F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A5ED7C-3D46-2FC4-B570-DE48AEEAF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7724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5B1FA-68CB-27F6-8B22-ACD46FE9A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5F557-7581-ED63-FAA4-1CA3FEC8C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DC498D-07BA-4A24-4D10-431CBA7FFD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2FFC0E-DAF3-E460-907D-B32F2C509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B7FBB1-13F1-2BC7-2C8E-5A2ACAF30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1197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11D31-697D-1126-832F-DA7861C7E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CF32F2-98A0-34B9-D1F6-2CA38BB404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B7F6D7-F425-A634-7A94-8F65604F4E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412A4-9C0A-B2DF-24A8-7F636B8CA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0A5F83-747C-1696-BD7A-2783E9BF7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88795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8FEE3-B812-8849-C057-49883899E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751B3F-3D06-7D0E-310F-AFF21F7401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07B953-99B4-5CFD-A19A-13F54E5E0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300F92-D0BD-C344-989E-1F9D6C3B4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9823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3655C6-9D6A-EDDF-57BF-0C0E92803D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077324-476E-BF15-D145-B1FAA0B0E3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2797E-8C2C-AA99-B5AA-B063D8CF6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83851B-0DC8-E95C-8E33-C10E2F364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832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D764CC-B239-6BF1-9645-8BE12592C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0B8A2-748A-1DD4-BCE8-F67BED05BA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2A97DB-D414-F965-749B-EBBBD1E60C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98BE3-9DE6-65B4-4106-E16530CDAF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863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819400" y="2438400"/>
            <a:ext cx="3392933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chemeClr val="tx1"/>
                </a:solidFill>
                <a:latin typeface="+mj-lt"/>
              </a:rPr>
              <a:t>MRAD</a:t>
            </a:r>
            <a:r>
              <a:rPr spc="-75" dirty="0">
                <a:solidFill>
                  <a:schemeClr val="tx1"/>
                </a:solidFill>
                <a:latin typeface="+mj-lt"/>
              </a:rPr>
              <a:t> </a:t>
            </a:r>
            <a:r>
              <a:rPr dirty="0">
                <a:solidFill>
                  <a:schemeClr val="tx1"/>
                </a:solidFill>
                <a:latin typeface="+mj-lt"/>
              </a:rPr>
              <a:t>204: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idx="1"/>
          </p:nvPr>
        </p:nvSpPr>
        <p:spPr>
          <a:xfrm>
            <a:off x="3124200" y="3276600"/>
            <a:ext cx="6727825" cy="239020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r>
              <a:rPr spc="-10" dirty="0">
                <a:solidFill>
                  <a:schemeClr val="tx1"/>
                </a:solidFill>
                <a:latin typeface="+mn-lt"/>
              </a:rPr>
              <a:t>Radiographic</a:t>
            </a:r>
            <a:r>
              <a:rPr spc="-15" dirty="0">
                <a:solidFill>
                  <a:schemeClr val="tx1"/>
                </a:solidFill>
                <a:latin typeface="+mn-lt"/>
              </a:rPr>
              <a:t> </a:t>
            </a:r>
            <a:r>
              <a:rPr spc="-35" dirty="0">
                <a:solidFill>
                  <a:schemeClr val="tx1"/>
                </a:solidFill>
                <a:latin typeface="+mn-lt"/>
              </a:rPr>
              <a:t>Technique</a:t>
            </a:r>
            <a:r>
              <a:rPr spc="-30" dirty="0">
                <a:solidFill>
                  <a:schemeClr val="tx1"/>
                </a:solidFill>
                <a:latin typeface="+mn-lt"/>
              </a:rPr>
              <a:t> </a:t>
            </a:r>
            <a:r>
              <a:rPr dirty="0">
                <a:solidFill>
                  <a:schemeClr val="tx1"/>
                </a:solidFill>
                <a:latin typeface="+mn-lt"/>
              </a:rPr>
              <a:t>1</a:t>
            </a:r>
          </a:p>
          <a:p>
            <a:pPr marL="0" indent="0">
              <a:lnSpc>
                <a:spcPct val="100000"/>
              </a:lnSpc>
              <a:spcBef>
                <a:spcPts val="1970"/>
              </a:spcBef>
              <a:buNone/>
            </a:pPr>
            <a:r>
              <a:rPr sz="2400" u="heavy" spc="-10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Outcome</a:t>
            </a:r>
            <a:r>
              <a:rPr sz="2400" u="heavy" spc="-30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 </a:t>
            </a:r>
            <a:r>
              <a:rPr sz="2400" u="heavy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1-5:</a:t>
            </a:r>
            <a:endParaRPr sz="2400" dirty="0">
              <a:solidFill>
                <a:schemeClr val="tx1"/>
              </a:solidFill>
              <a:latin typeface="+mn-lt"/>
            </a:endParaRPr>
          </a:p>
          <a:p>
            <a:pPr marL="0" indent="0">
              <a:lnSpc>
                <a:spcPct val="100000"/>
              </a:lnSpc>
              <a:spcBef>
                <a:spcPts val="790"/>
              </a:spcBef>
              <a:buNone/>
            </a:pPr>
            <a:r>
              <a:rPr sz="2400" spc="-10" dirty="0">
                <a:solidFill>
                  <a:schemeClr val="tx1"/>
                </a:solidFill>
                <a:latin typeface="+mn-lt"/>
              </a:rPr>
              <a:t>Anatomy</a:t>
            </a:r>
            <a:r>
              <a:rPr sz="2400" spc="-25" dirty="0">
                <a:solidFill>
                  <a:schemeClr val="tx1"/>
                </a:solidFill>
                <a:latin typeface="+mn-lt"/>
              </a:rPr>
              <a:t> </a:t>
            </a:r>
            <a:r>
              <a:rPr sz="2400" spc="-5" dirty="0">
                <a:solidFill>
                  <a:schemeClr val="tx1"/>
                </a:solidFill>
                <a:latin typeface="+mn-lt"/>
              </a:rPr>
              <a:t>of</a:t>
            </a:r>
            <a:r>
              <a:rPr sz="2400" spc="-20" dirty="0">
                <a:solidFill>
                  <a:schemeClr val="tx1"/>
                </a:solidFill>
                <a:latin typeface="+mn-lt"/>
              </a:rPr>
              <a:t> </a:t>
            </a:r>
            <a:r>
              <a:rPr sz="2400" dirty="0">
                <a:solidFill>
                  <a:schemeClr val="tx1"/>
                </a:solidFill>
                <a:latin typeface="+mn-lt"/>
              </a:rPr>
              <a:t>the </a:t>
            </a:r>
            <a:r>
              <a:rPr sz="2400" spc="-5" dirty="0">
                <a:solidFill>
                  <a:schemeClr val="tx1"/>
                </a:solidFill>
                <a:latin typeface="+mn-lt"/>
              </a:rPr>
              <a:t>Shoulder</a:t>
            </a:r>
            <a:r>
              <a:rPr sz="2400" spc="-10" dirty="0">
                <a:solidFill>
                  <a:schemeClr val="tx1"/>
                </a:solidFill>
                <a:latin typeface="+mn-lt"/>
              </a:rPr>
              <a:t> Girdle</a:t>
            </a:r>
            <a:endParaRPr sz="2400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00" dirty="0">
              <a:latin typeface="+mn-lt"/>
            </a:endParaRPr>
          </a:p>
          <a:p>
            <a:pPr marL="12700" marR="5080"/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531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0" dirty="0">
                <a:solidFill>
                  <a:srgbClr val="A11D21"/>
                </a:solidFill>
                <a:latin typeface="+mn-lt"/>
              </a:rPr>
              <a:t>Affiliated</a:t>
            </a:r>
            <a:r>
              <a:rPr spc="-40" dirty="0">
                <a:solidFill>
                  <a:srgbClr val="A11D21"/>
                </a:solidFill>
                <a:latin typeface="+mn-lt"/>
              </a:rPr>
              <a:t> </a:t>
            </a:r>
            <a:r>
              <a:rPr spc="-5" dirty="0">
                <a:solidFill>
                  <a:srgbClr val="A11D21"/>
                </a:solidFill>
                <a:latin typeface="+mn-lt"/>
              </a:rPr>
              <a:t>Readings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84019"/>
            <a:ext cx="6398261" cy="2266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5" dirty="0">
                <a:cs typeface="Calibri"/>
              </a:rPr>
              <a:t>Module</a:t>
            </a:r>
            <a:r>
              <a:rPr sz="3200" b="1" spc="-45" dirty="0">
                <a:cs typeface="Calibri"/>
              </a:rPr>
              <a:t> </a:t>
            </a:r>
            <a:r>
              <a:rPr sz="3200" b="1" dirty="0">
                <a:cs typeface="Calibri"/>
              </a:rPr>
              <a:t>4</a:t>
            </a:r>
            <a:endParaRPr sz="32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950" dirty="0"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Bontrager</a:t>
            </a:r>
            <a:endParaRPr sz="3200" dirty="0">
              <a:cs typeface="Calibri"/>
            </a:endParaRPr>
          </a:p>
          <a:p>
            <a:pPr marL="292100" indent="-280035">
              <a:lnSpc>
                <a:spcPct val="100000"/>
              </a:lnSpc>
              <a:spcBef>
                <a:spcPts val="1764"/>
              </a:spcBef>
              <a:buSzPct val="96428"/>
              <a:buFont typeface="Wingdings"/>
              <a:buChar char=""/>
              <a:tabLst>
                <a:tab pos="292735" algn="l"/>
              </a:tabLst>
            </a:pPr>
            <a:r>
              <a:rPr sz="2800" spc="-5" dirty="0">
                <a:cs typeface="Calibri"/>
              </a:rPr>
              <a:t>Pgs:</a:t>
            </a:r>
            <a:r>
              <a:rPr sz="2800" spc="-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179→181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7792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A11D21"/>
                </a:solidFill>
                <a:latin typeface="+mn-lt"/>
              </a:rPr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84019"/>
            <a:ext cx="8684261" cy="27197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1300" algn="l"/>
              </a:tabLst>
            </a:pPr>
            <a:r>
              <a:rPr sz="3200" spc="-5" dirty="0">
                <a:cs typeface="Calibri"/>
              </a:rPr>
              <a:t>Shoulder</a:t>
            </a:r>
            <a:r>
              <a:rPr sz="3200" spc="-55" dirty="0">
                <a:cs typeface="Calibri"/>
              </a:rPr>
              <a:t> </a:t>
            </a:r>
            <a:r>
              <a:rPr sz="3200" spc="-10" dirty="0">
                <a:cs typeface="Calibri"/>
              </a:rPr>
              <a:t>Girdle</a:t>
            </a:r>
            <a:endParaRPr sz="32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39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3200" spc="-5" dirty="0">
                <a:cs typeface="Calibri"/>
              </a:rPr>
              <a:t>Scapula</a:t>
            </a:r>
            <a:endParaRPr sz="32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 MT"/>
              <a:buChar char="•"/>
            </a:pPr>
            <a:endParaRPr sz="39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3200" spc="-10" dirty="0">
                <a:cs typeface="Calibri"/>
              </a:rPr>
              <a:t>Clavicle</a:t>
            </a:r>
            <a:endParaRPr sz="3200" dirty="0"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8396"/>
            <a:ext cx="6017261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A11D21"/>
                </a:solidFill>
                <a:latin typeface="+mn-lt"/>
              </a:rPr>
              <a:t>Shoulder</a:t>
            </a:r>
            <a:r>
              <a:rPr spc="-55" dirty="0">
                <a:solidFill>
                  <a:srgbClr val="A11D21"/>
                </a:solidFill>
                <a:latin typeface="+mn-lt"/>
              </a:rPr>
              <a:t> </a:t>
            </a:r>
            <a:r>
              <a:rPr spc="-15" dirty="0">
                <a:solidFill>
                  <a:srgbClr val="A11D21"/>
                </a:solidFill>
                <a:latin typeface="+mn-lt"/>
              </a:rPr>
              <a:t>Girdle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147684" y="2107183"/>
            <a:ext cx="2075180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marR="5080" indent="-287020" algn="just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99720" algn="l"/>
              </a:tabLst>
            </a:pPr>
            <a:r>
              <a:rPr sz="2800" spc="-5" dirty="0">
                <a:cs typeface="Calibri"/>
              </a:rPr>
              <a:t>Includes</a:t>
            </a:r>
            <a:r>
              <a:rPr sz="2800" spc="-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620" dirty="0">
                <a:cs typeface="Calibri"/>
              </a:rPr>
              <a:t> </a:t>
            </a:r>
            <a:r>
              <a:rPr sz="2800" b="1" i="1" spc="-5" dirty="0">
                <a:cs typeface="Calibri"/>
              </a:rPr>
              <a:t>clavicle </a:t>
            </a:r>
            <a:r>
              <a:rPr sz="2800" spc="-5" dirty="0">
                <a:cs typeface="Calibri"/>
              </a:rPr>
              <a:t>and </a:t>
            </a:r>
            <a:r>
              <a:rPr sz="2800" spc="-620" dirty="0">
                <a:cs typeface="Calibri"/>
              </a:rPr>
              <a:t> </a:t>
            </a:r>
            <a:r>
              <a:rPr sz="2800" b="1" i="1" spc="-10" dirty="0">
                <a:cs typeface="Calibri"/>
              </a:rPr>
              <a:t>scapula</a:t>
            </a:r>
            <a:endParaRPr sz="2800" dirty="0"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41220" y="902208"/>
            <a:ext cx="5926835" cy="3595116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633855" y="4497324"/>
            <a:ext cx="8924290" cy="20250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7350" indent="-28702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87350" algn="l"/>
                <a:tab pos="387985" algn="l"/>
              </a:tabLst>
            </a:pPr>
            <a:r>
              <a:rPr sz="2400" spc="-5" dirty="0">
                <a:cs typeface="Calibri"/>
              </a:rPr>
              <a:t>Connects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upper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limbs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axial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skeleton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(at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</a:p>
          <a:p>
            <a:pPr marL="387350">
              <a:lnSpc>
                <a:spcPct val="100000"/>
              </a:lnSpc>
              <a:spcBef>
                <a:spcPts val="5"/>
              </a:spcBef>
            </a:pPr>
            <a:r>
              <a:rPr sz="2400" spc="-10" dirty="0">
                <a:cs typeface="Calibri"/>
              </a:rPr>
              <a:t>sternoclavicular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joint)</a:t>
            </a:r>
            <a:endParaRPr sz="2400" dirty="0">
              <a:cs typeface="Calibri"/>
            </a:endParaRPr>
          </a:p>
          <a:p>
            <a:pPr marL="324485" marR="721360" indent="-287020">
              <a:lnSpc>
                <a:spcPct val="100000"/>
              </a:lnSpc>
              <a:spcBef>
                <a:spcPts val="1595"/>
              </a:spcBef>
              <a:buFont typeface="Arial MT"/>
              <a:buChar char="•"/>
              <a:tabLst>
                <a:tab pos="324485" algn="l"/>
                <a:tab pos="325120" algn="l"/>
              </a:tabLst>
            </a:pPr>
            <a:r>
              <a:rPr sz="2400" spc="-5" dirty="0">
                <a:cs typeface="Calibri"/>
              </a:rPr>
              <a:t>The upper </a:t>
            </a:r>
            <a:r>
              <a:rPr sz="2400" dirty="0">
                <a:cs typeface="Calibri"/>
              </a:rPr>
              <a:t>limb </a:t>
            </a:r>
            <a:r>
              <a:rPr sz="2400" spc="-5" dirty="0">
                <a:cs typeface="Calibri"/>
              </a:rPr>
              <a:t>(humerus) articulates </a:t>
            </a:r>
            <a:r>
              <a:rPr sz="2400" dirty="0">
                <a:cs typeface="Calibri"/>
              </a:rPr>
              <a:t>with the </a:t>
            </a:r>
            <a:r>
              <a:rPr sz="2400" spc="-15" dirty="0">
                <a:cs typeface="Calibri"/>
              </a:rPr>
              <a:t>lateral </a:t>
            </a:r>
            <a:r>
              <a:rPr sz="2400" spc="-5" dirty="0">
                <a:cs typeface="Calibri"/>
              </a:rPr>
              <a:t>scapula </a:t>
            </a:r>
            <a:r>
              <a:rPr sz="2400" spc="-15" dirty="0">
                <a:cs typeface="Calibri"/>
              </a:rPr>
              <a:t>to </a:t>
            </a:r>
            <a:r>
              <a:rPr sz="2400" spc="-5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form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scapulohumeral joint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(aka.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shoulder </a:t>
            </a:r>
            <a:r>
              <a:rPr sz="2400" spc="-10" dirty="0">
                <a:cs typeface="Calibri"/>
              </a:rPr>
              <a:t>joint)</a:t>
            </a:r>
            <a:endParaRPr sz="2400" dirty="0">
              <a:cs typeface="Calibri"/>
            </a:endParaRPr>
          </a:p>
          <a:p>
            <a:pPr marR="30480" algn="r">
              <a:lnSpc>
                <a:spcPct val="100000"/>
              </a:lnSpc>
              <a:spcBef>
                <a:spcPts val="154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9</a:t>
            </a:r>
            <a:r>
              <a:rPr sz="900" baseline="27777" dirty="0">
                <a:solidFill>
                  <a:srgbClr val="A4A4A4"/>
                </a:solidFill>
                <a:latin typeface="Arial MT"/>
                <a:cs typeface="Arial MT"/>
              </a:rPr>
              <a:t>th</a:t>
            </a:r>
            <a:r>
              <a:rPr sz="900" spc="112" baseline="27777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Ed.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182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5.14</a:t>
            </a:r>
            <a:endParaRPr sz="900" dirty="0">
              <a:latin typeface="Arial MT"/>
              <a:cs typeface="Arial MT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3358641" y="1034541"/>
            <a:ext cx="5076190" cy="3684270"/>
            <a:chOff x="3358641" y="1034541"/>
            <a:chExt cx="5076190" cy="3684270"/>
          </a:xfrm>
        </p:grpSpPr>
        <p:sp>
          <p:nvSpPr>
            <p:cNvPr id="7" name="object 7"/>
            <p:cNvSpPr/>
            <p:nvPr/>
          </p:nvSpPr>
          <p:spPr>
            <a:xfrm>
              <a:off x="6598919" y="1554479"/>
              <a:ext cx="1835785" cy="1096010"/>
            </a:xfrm>
            <a:custGeom>
              <a:avLst/>
              <a:gdLst/>
              <a:ahLst/>
              <a:cxnLst/>
              <a:rect l="l" t="t" r="r" b="b"/>
              <a:pathLst>
                <a:path w="1835784" h="1096010">
                  <a:moveTo>
                    <a:pt x="68705" y="33548"/>
                  </a:moveTo>
                  <a:lnTo>
                    <a:pt x="62212" y="44461"/>
                  </a:lnTo>
                  <a:lnTo>
                    <a:pt x="1829053" y="1095756"/>
                  </a:lnTo>
                  <a:lnTo>
                    <a:pt x="1835530" y="1084834"/>
                  </a:lnTo>
                  <a:lnTo>
                    <a:pt x="68705" y="33548"/>
                  </a:lnTo>
                  <a:close/>
                </a:path>
                <a:path w="1835784" h="1096010">
                  <a:moveTo>
                    <a:pt x="0" y="0"/>
                  </a:moveTo>
                  <a:lnTo>
                    <a:pt x="45974" y="71755"/>
                  </a:lnTo>
                  <a:lnTo>
                    <a:pt x="62212" y="44461"/>
                  </a:lnTo>
                  <a:lnTo>
                    <a:pt x="51307" y="37973"/>
                  </a:lnTo>
                  <a:lnTo>
                    <a:pt x="57784" y="27050"/>
                  </a:lnTo>
                  <a:lnTo>
                    <a:pt x="72571" y="27050"/>
                  </a:lnTo>
                  <a:lnTo>
                    <a:pt x="84962" y="6223"/>
                  </a:lnTo>
                  <a:lnTo>
                    <a:pt x="0" y="0"/>
                  </a:lnTo>
                  <a:close/>
                </a:path>
                <a:path w="1835784" h="1096010">
                  <a:moveTo>
                    <a:pt x="57784" y="27050"/>
                  </a:moveTo>
                  <a:lnTo>
                    <a:pt x="51307" y="37973"/>
                  </a:lnTo>
                  <a:lnTo>
                    <a:pt x="62212" y="44461"/>
                  </a:lnTo>
                  <a:lnTo>
                    <a:pt x="68705" y="33548"/>
                  </a:lnTo>
                  <a:lnTo>
                    <a:pt x="57784" y="27050"/>
                  </a:lnTo>
                  <a:close/>
                </a:path>
                <a:path w="1835784" h="1096010">
                  <a:moveTo>
                    <a:pt x="72571" y="27050"/>
                  </a:moveTo>
                  <a:lnTo>
                    <a:pt x="57784" y="27050"/>
                  </a:lnTo>
                  <a:lnTo>
                    <a:pt x="68705" y="33548"/>
                  </a:lnTo>
                  <a:lnTo>
                    <a:pt x="72571" y="27050"/>
                  </a:lnTo>
                  <a:close/>
                </a:path>
              </a:pathLst>
            </a:custGeom>
            <a:solidFill>
              <a:srgbClr val="0000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368795" y="2798571"/>
              <a:ext cx="2005330" cy="395605"/>
            </a:xfrm>
            <a:custGeom>
              <a:avLst/>
              <a:gdLst/>
              <a:ahLst/>
              <a:cxnLst/>
              <a:rect l="l" t="t" r="r" b="b"/>
              <a:pathLst>
                <a:path w="2005329" h="395605">
                  <a:moveTo>
                    <a:pt x="76133" y="31233"/>
                  </a:moveTo>
                  <a:lnTo>
                    <a:pt x="73856" y="43808"/>
                  </a:lnTo>
                  <a:lnTo>
                    <a:pt x="2002662" y="395097"/>
                  </a:lnTo>
                  <a:lnTo>
                    <a:pt x="2004949" y="382524"/>
                  </a:lnTo>
                  <a:lnTo>
                    <a:pt x="76133" y="31233"/>
                  </a:lnTo>
                  <a:close/>
                </a:path>
                <a:path w="2005329" h="395605">
                  <a:moveTo>
                    <a:pt x="81787" y="0"/>
                  </a:moveTo>
                  <a:lnTo>
                    <a:pt x="0" y="23875"/>
                  </a:lnTo>
                  <a:lnTo>
                    <a:pt x="68199" y="75056"/>
                  </a:lnTo>
                  <a:lnTo>
                    <a:pt x="73856" y="43808"/>
                  </a:lnTo>
                  <a:lnTo>
                    <a:pt x="61340" y="41528"/>
                  </a:lnTo>
                  <a:lnTo>
                    <a:pt x="63626" y="28955"/>
                  </a:lnTo>
                  <a:lnTo>
                    <a:pt x="76545" y="28955"/>
                  </a:lnTo>
                  <a:lnTo>
                    <a:pt x="81787" y="0"/>
                  </a:lnTo>
                  <a:close/>
                </a:path>
                <a:path w="2005329" h="395605">
                  <a:moveTo>
                    <a:pt x="63626" y="28955"/>
                  </a:moveTo>
                  <a:lnTo>
                    <a:pt x="61340" y="41528"/>
                  </a:lnTo>
                  <a:lnTo>
                    <a:pt x="73856" y="43808"/>
                  </a:lnTo>
                  <a:lnTo>
                    <a:pt x="76133" y="31233"/>
                  </a:lnTo>
                  <a:lnTo>
                    <a:pt x="63626" y="28955"/>
                  </a:lnTo>
                  <a:close/>
                </a:path>
                <a:path w="2005329" h="395605">
                  <a:moveTo>
                    <a:pt x="76545" y="28955"/>
                  </a:moveTo>
                  <a:lnTo>
                    <a:pt x="63626" y="28955"/>
                  </a:lnTo>
                  <a:lnTo>
                    <a:pt x="76133" y="31233"/>
                  </a:lnTo>
                  <a:lnTo>
                    <a:pt x="76545" y="2895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58641" y="1034541"/>
              <a:ext cx="4139311" cy="368401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6748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A11D21"/>
                </a:solidFill>
                <a:latin typeface="+mn-lt"/>
              </a:rPr>
              <a:t>Shoulder</a:t>
            </a:r>
            <a:r>
              <a:rPr spc="-15" dirty="0">
                <a:solidFill>
                  <a:srgbClr val="A11D21"/>
                </a:solidFill>
                <a:latin typeface="+mn-lt"/>
              </a:rPr>
              <a:t> Girdle</a:t>
            </a:r>
            <a:r>
              <a:rPr spc="5" dirty="0">
                <a:solidFill>
                  <a:srgbClr val="A11D21"/>
                </a:solidFill>
                <a:latin typeface="+mn-lt"/>
              </a:rPr>
              <a:t> </a:t>
            </a:r>
            <a:r>
              <a:rPr dirty="0">
                <a:solidFill>
                  <a:srgbClr val="A11D21"/>
                </a:solidFill>
                <a:latin typeface="+mn-lt"/>
              </a:rPr>
              <a:t>- </a:t>
            </a:r>
            <a:r>
              <a:rPr spc="-5" dirty="0">
                <a:solidFill>
                  <a:srgbClr val="A11D21"/>
                </a:solidFill>
                <a:latin typeface="+mn-lt"/>
              </a:rPr>
              <a:t>Land</a:t>
            </a:r>
            <a:r>
              <a:rPr spc="-10" dirty="0">
                <a:solidFill>
                  <a:srgbClr val="A11D21"/>
                </a:solidFill>
                <a:latin typeface="+mn-lt"/>
              </a:rPr>
              <a:t> </a:t>
            </a:r>
            <a:r>
              <a:rPr dirty="0">
                <a:solidFill>
                  <a:srgbClr val="A11D21"/>
                </a:solidFill>
                <a:latin typeface="+mn-lt"/>
              </a:rPr>
              <a:t>marking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3540"/>
            <a:ext cx="9370061" cy="429895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24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Clavicle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:</a:t>
            </a:r>
            <a:endParaRPr sz="24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84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5" dirty="0">
                <a:cs typeface="Calibri"/>
              </a:rPr>
              <a:t>Palpable throughout</a:t>
            </a:r>
            <a:r>
              <a:rPr sz="2000" spc="-3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entirety</a:t>
            </a:r>
            <a:endParaRPr sz="20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85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dirty="0">
                <a:cs typeface="Calibri"/>
              </a:rPr>
              <a:t>Medial</a:t>
            </a:r>
            <a:r>
              <a:rPr sz="2000" spc="-5" dirty="0">
                <a:cs typeface="Calibri"/>
              </a:rPr>
              <a:t> </a:t>
            </a:r>
            <a:r>
              <a:rPr sz="2000" dirty="0">
                <a:cs typeface="Calibri"/>
              </a:rPr>
              <a:t>end </a:t>
            </a:r>
            <a:r>
              <a:rPr sz="2000" spc="-5" dirty="0">
                <a:cs typeface="Calibri"/>
              </a:rPr>
              <a:t>(articulates</a:t>
            </a:r>
            <a:r>
              <a:rPr sz="2000" spc="4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with</a:t>
            </a:r>
            <a:r>
              <a:rPr sz="2000" spc="10" dirty="0">
                <a:cs typeface="Calibri"/>
              </a:rPr>
              <a:t> </a:t>
            </a:r>
            <a:r>
              <a:rPr sz="2000" dirty="0">
                <a:cs typeface="Calibri"/>
              </a:rPr>
              <a:t>manubrium) =</a:t>
            </a:r>
            <a:r>
              <a:rPr sz="2000" spc="-55" dirty="0">
                <a:cs typeface="Calibri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cs typeface="Calibri"/>
              </a:rPr>
              <a:t>SC</a:t>
            </a:r>
            <a:r>
              <a:rPr sz="2000" i="1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joint</a:t>
            </a:r>
            <a:endParaRPr sz="20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75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15" dirty="0">
                <a:cs typeface="Calibri"/>
              </a:rPr>
              <a:t>Lateral</a:t>
            </a:r>
            <a:r>
              <a:rPr sz="2000" spc="10" dirty="0">
                <a:cs typeface="Calibri"/>
              </a:rPr>
              <a:t> </a:t>
            </a:r>
            <a:r>
              <a:rPr sz="2000" dirty="0">
                <a:cs typeface="Calibri"/>
              </a:rPr>
              <a:t>end </a:t>
            </a:r>
            <a:r>
              <a:rPr sz="2000" spc="-5" dirty="0">
                <a:cs typeface="Calibri"/>
              </a:rPr>
              <a:t>(articulates</a:t>
            </a:r>
            <a:r>
              <a:rPr sz="2000" spc="3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with</a:t>
            </a:r>
            <a:r>
              <a:rPr sz="2000" spc="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Acromion) </a:t>
            </a:r>
            <a:r>
              <a:rPr sz="2000" dirty="0">
                <a:cs typeface="Calibri"/>
              </a:rPr>
              <a:t>=</a:t>
            </a:r>
            <a:r>
              <a:rPr sz="2000" spc="-45" dirty="0">
                <a:cs typeface="Calibri"/>
              </a:rPr>
              <a:t> </a:t>
            </a:r>
            <a:r>
              <a:rPr sz="2000" i="1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AC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000" i="1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joint</a:t>
            </a:r>
            <a:endParaRPr sz="2000" dirty="0"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24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Superior</a:t>
            </a:r>
            <a:r>
              <a:rPr sz="2400" i="1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400" i="1" u="heavy" dirty="0">
                <a:uFill>
                  <a:solidFill>
                    <a:srgbClr val="000000"/>
                  </a:solidFill>
                </a:uFill>
                <a:cs typeface="Calibri"/>
              </a:rPr>
              <a:t>Angle</a:t>
            </a:r>
            <a:r>
              <a:rPr sz="2400" i="1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4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of </a:t>
            </a:r>
            <a:r>
              <a:rPr sz="2400" i="1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Scapula:</a:t>
            </a:r>
            <a:endParaRPr sz="24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5" dirty="0">
                <a:cs typeface="Calibri"/>
              </a:rPr>
              <a:t>Corresponds</a:t>
            </a:r>
            <a:r>
              <a:rPr sz="2000" spc="-10" dirty="0">
                <a:cs typeface="Calibri"/>
              </a:rPr>
              <a:t> to </a:t>
            </a:r>
            <a:r>
              <a:rPr sz="2000" dirty="0">
                <a:cs typeface="Calibri"/>
              </a:rPr>
              <a:t>the </a:t>
            </a:r>
            <a:r>
              <a:rPr sz="2000" spc="-10" dirty="0">
                <a:cs typeface="Calibri"/>
              </a:rPr>
              <a:t>level</a:t>
            </a:r>
            <a:r>
              <a:rPr sz="2000" spc="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 T2 (second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rib)</a:t>
            </a: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24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Medial</a:t>
            </a:r>
            <a:r>
              <a:rPr sz="2400" i="1" u="heavy" spc="-5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400" i="1" u="heavy" dirty="0">
                <a:uFill>
                  <a:solidFill>
                    <a:srgbClr val="000000"/>
                  </a:solidFill>
                </a:uFill>
                <a:cs typeface="Calibri"/>
              </a:rPr>
              <a:t>Border:</a:t>
            </a:r>
            <a:endParaRPr sz="24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9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25" dirty="0">
                <a:cs typeface="Calibri"/>
              </a:rPr>
              <a:t>Thinner,</a:t>
            </a:r>
            <a:r>
              <a:rPr sz="2000" spc="-10" dirty="0">
                <a:cs typeface="Calibri"/>
              </a:rPr>
              <a:t> </a:t>
            </a:r>
            <a:r>
              <a:rPr sz="2000" dirty="0">
                <a:cs typeface="Calibri"/>
              </a:rPr>
              <a:t>closer</a:t>
            </a:r>
            <a:r>
              <a:rPr sz="2000" spc="-1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to</a:t>
            </a:r>
            <a:r>
              <a:rPr sz="2000" spc="-10" dirty="0">
                <a:cs typeface="Calibri"/>
              </a:rPr>
              <a:t> </a:t>
            </a:r>
            <a:r>
              <a:rPr sz="2000" dirty="0">
                <a:cs typeface="Calibri"/>
              </a:rPr>
              <a:t>spinal column</a:t>
            </a: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24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Inferior</a:t>
            </a:r>
            <a:r>
              <a:rPr sz="2400" i="1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400" i="1" u="heavy" dirty="0">
                <a:uFill>
                  <a:solidFill>
                    <a:srgbClr val="000000"/>
                  </a:solidFill>
                </a:uFill>
                <a:cs typeface="Calibri"/>
              </a:rPr>
              <a:t>Angle</a:t>
            </a:r>
            <a:r>
              <a:rPr sz="2400" i="1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4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of</a:t>
            </a:r>
            <a:r>
              <a:rPr sz="2400" i="1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4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Scapula:</a:t>
            </a:r>
            <a:endParaRPr sz="24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5" dirty="0">
                <a:cs typeface="Calibri"/>
              </a:rPr>
              <a:t>Corresponds</a:t>
            </a:r>
            <a:r>
              <a:rPr sz="2000" spc="-10" dirty="0">
                <a:cs typeface="Calibri"/>
              </a:rPr>
              <a:t> to </a:t>
            </a:r>
            <a:r>
              <a:rPr sz="2000" dirty="0">
                <a:cs typeface="Calibri"/>
              </a:rPr>
              <a:t>the </a:t>
            </a:r>
            <a:r>
              <a:rPr sz="2000" spc="-10" dirty="0">
                <a:cs typeface="Calibri"/>
              </a:rPr>
              <a:t>level</a:t>
            </a:r>
            <a:r>
              <a:rPr sz="2000" spc="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</a:t>
            </a:r>
            <a:r>
              <a:rPr sz="200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T7 </a:t>
            </a:r>
            <a:r>
              <a:rPr sz="2000" spc="-10" dirty="0">
                <a:cs typeface="Calibri"/>
              </a:rPr>
              <a:t>(seventh</a:t>
            </a:r>
            <a:r>
              <a:rPr sz="2000" spc="20" dirty="0">
                <a:cs typeface="Calibri"/>
              </a:rPr>
              <a:t> </a:t>
            </a:r>
            <a:r>
              <a:rPr sz="2000" dirty="0">
                <a:cs typeface="Calibri"/>
              </a:rPr>
              <a:t>rib)</a:t>
            </a: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24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Scapulohumeral</a:t>
            </a:r>
            <a:r>
              <a:rPr sz="2400" i="1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4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Joint:</a:t>
            </a:r>
            <a:endParaRPr sz="24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10" dirty="0">
                <a:cs typeface="Calibri"/>
              </a:rPr>
              <a:t>Inferior</a:t>
            </a:r>
            <a:r>
              <a:rPr sz="2000" spc="-1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to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AC</a:t>
            </a:r>
            <a:r>
              <a:rPr sz="2000" spc="-2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joint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34740" y="938783"/>
            <a:ext cx="7033259" cy="5504815"/>
            <a:chOff x="3634740" y="938783"/>
            <a:chExt cx="7033259" cy="55048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15684" y="938783"/>
              <a:ext cx="4052316" cy="364594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34740" y="3659123"/>
              <a:ext cx="4064508" cy="2784348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16939" y="180289"/>
            <a:ext cx="76936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A11D21"/>
                </a:solidFill>
                <a:latin typeface="+mn-lt"/>
              </a:rPr>
              <a:t>Scapula</a:t>
            </a:r>
            <a:r>
              <a:rPr spc="-30" dirty="0">
                <a:solidFill>
                  <a:srgbClr val="A11D21"/>
                </a:solidFill>
                <a:latin typeface="+mn-lt"/>
              </a:rPr>
              <a:t> </a:t>
            </a:r>
            <a:r>
              <a:rPr dirty="0">
                <a:solidFill>
                  <a:srgbClr val="A11D21"/>
                </a:solidFill>
                <a:latin typeface="+mn-lt"/>
              </a:rPr>
              <a:t>–</a:t>
            </a:r>
            <a:r>
              <a:rPr spc="-15" dirty="0">
                <a:solidFill>
                  <a:srgbClr val="A11D21"/>
                </a:solidFill>
                <a:latin typeface="+mn-lt"/>
              </a:rPr>
              <a:t> </a:t>
            </a:r>
            <a:r>
              <a:rPr spc="-10" dirty="0">
                <a:solidFill>
                  <a:srgbClr val="A11D21"/>
                </a:solidFill>
                <a:latin typeface="+mn-lt"/>
              </a:rPr>
              <a:t>General</a:t>
            </a:r>
            <a:r>
              <a:rPr spc="-45" dirty="0">
                <a:solidFill>
                  <a:srgbClr val="A11D21"/>
                </a:solidFill>
                <a:latin typeface="+mn-lt"/>
              </a:rPr>
              <a:t> </a:t>
            </a:r>
            <a:r>
              <a:rPr spc="-25" dirty="0">
                <a:solidFill>
                  <a:srgbClr val="A11D21"/>
                </a:solidFill>
                <a:latin typeface="+mn-lt"/>
              </a:rPr>
              <a:t>Anatomy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602994" y="954786"/>
            <a:ext cx="4213225" cy="333247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i="1" u="heavy" spc="-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Teach</a:t>
            </a:r>
            <a:r>
              <a:rPr sz="2000" i="1" u="heavy" spc="-3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 </a:t>
            </a:r>
            <a:r>
              <a:rPr sz="2000" i="1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yourself</a:t>
            </a:r>
            <a:r>
              <a:rPr sz="2000" i="1" spc="-30" dirty="0">
                <a:solidFill>
                  <a:srgbClr val="FF0000"/>
                </a:solidFill>
                <a:cs typeface="Calibri"/>
              </a:rPr>
              <a:t> </a:t>
            </a:r>
            <a:r>
              <a:rPr sz="2000" spc="-15" dirty="0">
                <a:cs typeface="Calibri"/>
              </a:rPr>
              <a:t>to</a:t>
            </a:r>
            <a:r>
              <a:rPr sz="2000" spc="-10" dirty="0">
                <a:cs typeface="Calibri"/>
              </a:rPr>
              <a:t> recognize</a:t>
            </a:r>
            <a:r>
              <a:rPr sz="2000" spc="-25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-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following</a:t>
            </a:r>
            <a:endParaRPr sz="2000" dirty="0"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spc="-5" dirty="0">
                <a:cs typeface="Calibri"/>
              </a:rPr>
              <a:t>parts</a:t>
            </a:r>
            <a:r>
              <a:rPr sz="2000" spc="-30" dirty="0">
                <a:cs typeface="Calibri"/>
              </a:rPr>
              <a:t> </a:t>
            </a:r>
            <a:r>
              <a:rPr sz="2000" dirty="0">
                <a:cs typeface="Calibri"/>
              </a:rPr>
              <a:t>of</a:t>
            </a:r>
            <a:r>
              <a:rPr sz="2000" spc="-25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scapula:</a:t>
            </a:r>
          </a:p>
          <a:p>
            <a:pPr marL="355600" indent="-342900">
              <a:lnSpc>
                <a:spcPct val="100000"/>
              </a:lnSpc>
              <a:spcBef>
                <a:spcPts val="82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spc="-15" dirty="0">
                <a:cs typeface="Calibri"/>
              </a:rPr>
              <a:t>Lateral </a:t>
            </a:r>
            <a:r>
              <a:rPr sz="2000" spc="-5" dirty="0">
                <a:cs typeface="Calibri"/>
              </a:rPr>
              <a:t>(axillary)</a:t>
            </a:r>
            <a:r>
              <a:rPr sz="2000" spc="1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border</a:t>
            </a:r>
            <a:endParaRPr sz="2000" dirty="0"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spc="-15" dirty="0">
                <a:cs typeface="Calibri"/>
              </a:rPr>
              <a:t>Lateral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angle</a:t>
            </a:r>
            <a:r>
              <a:rPr sz="2000" spc="-5" dirty="0">
                <a:cs typeface="Calibri"/>
              </a:rPr>
              <a:t> (head of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scapula)</a:t>
            </a:r>
            <a:endParaRPr sz="2000" dirty="0"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dirty="0">
                <a:cs typeface="Calibri"/>
              </a:rPr>
              <a:t>Superior</a:t>
            </a:r>
            <a:r>
              <a:rPr sz="2000" spc="-3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border</a:t>
            </a:r>
            <a:endParaRPr sz="2000" dirty="0"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spc="-5" dirty="0">
                <a:cs typeface="Calibri"/>
              </a:rPr>
              <a:t>Superior</a:t>
            </a:r>
            <a:r>
              <a:rPr sz="2000" spc="-30" dirty="0">
                <a:cs typeface="Calibri"/>
              </a:rPr>
              <a:t> </a:t>
            </a:r>
            <a:r>
              <a:rPr sz="2000" dirty="0">
                <a:cs typeface="Calibri"/>
              </a:rPr>
              <a:t>angle</a:t>
            </a: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dirty="0">
                <a:cs typeface="Calibri"/>
              </a:rPr>
              <a:t>Medial</a:t>
            </a:r>
            <a:r>
              <a:rPr sz="2000" spc="-1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(vertebral)</a:t>
            </a:r>
            <a:r>
              <a:rPr sz="2000" spc="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border</a:t>
            </a:r>
            <a:endParaRPr sz="2000" dirty="0"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spc="-10" dirty="0">
                <a:cs typeface="Calibri"/>
              </a:rPr>
              <a:t>Inferior</a:t>
            </a:r>
            <a:r>
              <a:rPr sz="2000" spc="-35" dirty="0">
                <a:cs typeface="Calibri"/>
              </a:rPr>
              <a:t> </a:t>
            </a:r>
            <a:r>
              <a:rPr sz="2000" dirty="0">
                <a:cs typeface="Calibri"/>
              </a:rPr>
              <a:t>angle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545830" y="4889957"/>
            <a:ext cx="1682750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180</a:t>
            </a:r>
            <a:r>
              <a:rPr sz="900" spc="2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5.6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5.7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366688"/>
            <a:ext cx="95986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A11D21"/>
                </a:solidFill>
                <a:latin typeface="+mn-lt"/>
              </a:rPr>
              <a:t>Scapula</a:t>
            </a:r>
            <a:r>
              <a:rPr spc="-30" dirty="0">
                <a:solidFill>
                  <a:srgbClr val="A11D21"/>
                </a:solidFill>
                <a:latin typeface="+mn-lt"/>
              </a:rPr>
              <a:t> </a:t>
            </a:r>
            <a:r>
              <a:rPr dirty="0">
                <a:solidFill>
                  <a:srgbClr val="A11D21"/>
                </a:solidFill>
                <a:latin typeface="+mn-lt"/>
              </a:rPr>
              <a:t>–</a:t>
            </a:r>
            <a:r>
              <a:rPr spc="-15" dirty="0">
                <a:solidFill>
                  <a:srgbClr val="A11D21"/>
                </a:solidFill>
                <a:latin typeface="+mn-lt"/>
              </a:rPr>
              <a:t> </a:t>
            </a:r>
            <a:r>
              <a:rPr spc="-10" dirty="0">
                <a:solidFill>
                  <a:srgbClr val="A11D21"/>
                </a:solidFill>
                <a:latin typeface="+mn-lt"/>
              </a:rPr>
              <a:t>General</a:t>
            </a:r>
            <a:r>
              <a:rPr spc="-45" dirty="0">
                <a:solidFill>
                  <a:srgbClr val="A11D21"/>
                </a:solidFill>
                <a:latin typeface="+mn-lt"/>
              </a:rPr>
              <a:t> </a:t>
            </a:r>
            <a:r>
              <a:rPr spc="-25" dirty="0">
                <a:solidFill>
                  <a:srgbClr val="A11D21"/>
                </a:solidFill>
                <a:latin typeface="+mn-lt"/>
              </a:rPr>
              <a:t>Anatomy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422396" y="5858662"/>
            <a:ext cx="13836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180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5.7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76044" y="1840992"/>
            <a:ext cx="4416552" cy="397574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18147" y="1327403"/>
            <a:ext cx="3826763" cy="4919472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9211182" y="6293307"/>
            <a:ext cx="105537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SAIT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imaging</a:t>
            </a:r>
            <a:r>
              <a:rPr sz="900" spc="-4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library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76188" y="1892807"/>
            <a:ext cx="4995671" cy="449550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05966" y="244551"/>
            <a:ext cx="9609633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A11D21"/>
                </a:solidFill>
                <a:latin typeface="+mn-lt"/>
              </a:rPr>
              <a:t>Scapula</a:t>
            </a:r>
            <a:r>
              <a:rPr spc="-15" dirty="0">
                <a:solidFill>
                  <a:srgbClr val="A11D21"/>
                </a:solidFill>
                <a:latin typeface="+mn-lt"/>
              </a:rPr>
              <a:t> </a:t>
            </a:r>
            <a:r>
              <a:rPr dirty="0">
                <a:solidFill>
                  <a:srgbClr val="A11D21"/>
                </a:solidFill>
                <a:latin typeface="+mn-lt"/>
              </a:rPr>
              <a:t>–</a:t>
            </a:r>
            <a:r>
              <a:rPr spc="-20" dirty="0">
                <a:solidFill>
                  <a:srgbClr val="A11D21"/>
                </a:solidFill>
                <a:latin typeface="+mn-lt"/>
              </a:rPr>
              <a:t> </a:t>
            </a:r>
            <a:r>
              <a:rPr spc="-10" dirty="0">
                <a:solidFill>
                  <a:srgbClr val="A11D21"/>
                </a:solidFill>
                <a:latin typeface="+mn-lt"/>
              </a:rPr>
              <a:t>Anterior </a:t>
            </a:r>
            <a:r>
              <a:rPr spc="-20" dirty="0">
                <a:solidFill>
                  <a:srgbClr val="A11D21"/>
                </a:solidFill>
                <a:latin typeface="+mn-lt"/>
              </a:rPr>
              <a:t>Anatomy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8217" y="1143380"/>
            <a:ext cx="7592695" cy="48044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i="1" u="heavy" spc="-5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Teach</a:t>
            </a:r>
            <a:r>
              <a:rPr sz="2800" i="1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 yourself</a:t>
            </a:r>
            <a:r>
              <a:rPr sz="2800" i="1" spc="-5" dirty="0">
                <a:solidFill>
                  <a:srgbClr val="FF0000"/>
                </a:solidFill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-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recognize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following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parts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</a:t>
            </a:r>
            <a:endParaRPr sz="2800" dirty="0"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800" b="1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anterior</a:t>
            </a:r>
            <a:r>
              <a:rPr sz="2800" b="1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view </a:t>
            </a:r>
            <a:r>
              <a:rPr sz="2800" spc="-5" dirty="0">
                <a:cs typeface="Calibri"/>
              </a:rPr>
              <a:t>of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scapula: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800" dirty="0"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6235" algn="l"/>
              </a:tabLst>
            </a:pPr>
            <a:r>
              <a:rPr sz="2400" dirty="0">
                <a:cs typeface="Calibri"/>
              </a:rPr>
              <a:t>Neck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(and</a:t>
            </a:r>
            <a:r>
              <a:rPr sz="2400" spc="-4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head)</a:t>
            </a:r>
            <a:endParaRPr sz="2400" dirty="0"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2039"/>
              </a:spcBef>
              <a:buAutoNum type="arabicPeriod"/>
              <a:tabLst>
                <a:tab pos="356235" algn="l"/>
              </a:tabLst>
            </a:pPr>
            <a:r>
              <a:rPr sz="2400" dirty="0">
                <a:cs typeface="Calibri"/>
              </a:rPr>
              <a:t>Glenoid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cavity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(or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fossa)</a:t>
            </a:r>
            <a:endParaRPr sz="2400" dirty="0"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2039"/>
              </a:spcBef>
              <a:buAutoNum type="arabicPeriod"/>
              <a:tabLst>
                <a:tab pos="356235" algn="l"/>
              </a:tabLst>
            </a:pPr>
            <a:r>
              <a:rPr sz="2400" spc="-10" dirty="0">
                <a:cs typeface="Calibri"/>
              </a:rPr>
              <a:t>Acromion</a:t>
            </a:r>
            <a:endParaRPr sz="2400" dirty="0"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2039"/>
              </a:spcBef>
              <a:buAutoNum type="arabicPeriod"/>
              <a:tabLst>
                <a:tab pos="356235" algn="l"/>
              </a:tabLst>
            </a:pPr>
            <a:r>
              <a:rPr sz="2400" spc="-5" dirty="0">
                <a:cs typeface="Calibri"/>
              </a:rPr>
              <a:t>Scapular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notch</a:t>
            </a:r>
            <a:endParaRPr sz="2400" dirty="0"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2045"/>
              </a:spcBef>
              <a:buAutoNum type="arabicPeriod"/>
              <a:tabLst>
                <a:tab pos="356235" algn="l"/>
              </a:tabLst>
            </a:pPr>
            <a:r>
              <a:rPr sz="2400" dirty="0">
                <a:cs typeface="Calibri"/>
              </a:rPr>
              <a:t>Body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(blade,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wing,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ala)</a:t>
            </a:r>
          </a:p>
          <a:p>
            <a:pPr marL="355600" indent="-343535">
              <a:lnSpc>
                <a:spcPct val="100000"/>
              </a:lnSpc>
              <a:spcBef>
                <a:spcPts val="2040"/>
              </a:spcBef>
              <a:buAutoNum type="arabicPeriod"/>
              <a:tabLst>
                <a:tab pos="356235" algn="l"/>
              </a:tabLst>
            </a:pPr>
            <a:r>
              <a:rPr sz="2400" spc="-5" dirty="0">
                <a:cs typeface="Calibri"/>
              </a:rPr>
              <a:t>Subscapular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fossa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(costal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surface)</a:t>
            </a:r>
            <a:endParaRPr sz="2400" dirty="0"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999346" y="6536842"/>
            <a:ext cx="13836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180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5.7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659619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A11D21"/>
                </a:solidFill>
                <a:latin typeface="+mn-lt"/>
              </a:rPr>
              <a:t>Scapula</a:t>
            </a:r>
            <a:r>
              <a:rPr spc="-30" dirty="0">
                <a:solidFill>
                  <a:srgbClr val="A11D21"/>
                </a:solidFill>
                <a:latin typeface="+mn-lt"/>
              </a:rPr>
              <a:t> </a:t>
            </a:r>
            <a:r>
              <a:rPr dirty="0">
                <a:solidFill>
                  <a:srgbClr val="A11D21"/>
                </a:solidFill>
                <a:latin typeface="+mn-lt"/>
              </a:rPr>
              <a:t>–</a:t>
            </a:r>
            <a:r>
              <a:rPr spc="-15" dirty="0">
                <a:solidFill>
                  <a:srgbClr val="A11D21"/>
                </a:solidFill>
                <a:latin typeface="+mn-lt"/>
              </a:rPr>
              <a:t> </a:t>
            </a:r>
            <a:r>
              <a:rPr spc="-10" dirty="0">
                <a:solidFill>
                  <a:srgbClr val="A11D21"/>
                </a:solidFill>
                <a:latin typeface="+mn-lt"/>
              </a:rPr>
              <a:t>Anterior </a:t>
            </a:r>
            <a:r>
              <a:rPr spc="-25" dirty="0">
                <a:solidFill>
                  <a:srgbClr val="A11D21"/>
                </a:solidFill>
                <a:latin typeface="+mn-lt"/>
              </a:rPr>
              <a:t>Anatomy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253485" y="5873292"/>
            <a:ext cx="13836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180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5.7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64207" y="1840992"/>
            <a:ext cx="4418076" cy="397574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9365995" y="6083300"/>
            <a:ext cx="105537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SAIT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imaging</a:t>
            </a:r>
            <a:r>
              <a:rPr sz="900" spc="-4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library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73723" y="1511808"/>
            <a:ext cx="4402835" cy="453999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3855" y="1505711"/>
            <a:ext cx="5518404" cy="471830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8" y="281762"/>
            <a:ext cx="102082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A11D21"/>
                </a:solidFill>
                <a:latin typeface="+mn-lt"/>
              </a:rPr>
              <a:t>Scapula</a:t>
            </a:r>
            <a:r>
              <a:rPr spc="-25" dirty="0">
                <a:solidFill>
                  <a:srgbClr val="A11D21"/>
                </a:solidFill>
                <a:latin typeface="+mn-lt"/>
              </a:rPr>
              <a:t> </a:t>
            </a:r>
            <a:r>
              <a:rPr dirty="0">
                <a:solidFill>
                  <a:srgbClr val="A11D21"/>
                </a:solidFill>
                <a:latin typeface="+mn-lt"/>
              </a:rPr>
              <a:t>–</a:t>
            </a:r>
            <a:r>
              <a:rPr spc="-15" dirty="0">
                <a:solidFill>
                  <a:srgbClr val="A11D21"/>
                </a:solidFill>
                <a:latin typeface="+mn-lt"/>
              </a:rPr>
              <a:t> </a:t>
            </a:r>
            <a:r>
              <a:rPr spc="-20" dirty="0">
                <a:solidFill>
                  <a:srgbClr val="A11D21"/>
                </a:solidFill>
                <a:latin typeface="+mn-lt"/>
              </a:rPr>
              <a:t>Posterior</a:t>
            </a:r>
            <a:r>
              <a:rPr spc="-35" dirty="0">
                <a:solidFill>
                  <a:srgbClr val="A11D21"/>
                </a:solidFill>
                <a:latin typeface="+mn-lt"/>
              </a:rPr>
              <a:t> </a:t>
            </a:r>
            <a:r>
              <a:rPr spc="-25" dirty="0">
                <a:solidFill>
                  <a:srgbClr val="A11D21"/>
                </a:solidFill>
                <a:latin typeface="+mn-lt"/>
              </a:rPr>
              <a:t>Anatomy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785873" y="1232153"/>
            <a:ext cx="4165600" cy="45745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600" i="1" u="heavy" spc="-4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Teach </a:t>
            </a:r>
            <a:r>
              <a:rPr sz="2600" i="1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yourself</a:t>
            </a:r>
            <a:r>
              <a:rPr sz="2600" i="1" spc="-5" dirty="0">
                <a:solidFill>
                  <a:srgbClr val="FF0000"/>
                </a:solidFill>
                <a:cs typeface="Calibri"/>
              </a:rPr>
              <a:t> </a:t>
            </a:r>
            <a:r>
              <a:rPr sz="2600" spc="-10" dirty="0">
                <a:cs typeface="Calibri"/>
              </a:rPr>
              <a:t>to </a:t>
            </a:r>
            <a:r>
              <a:rPr sz="2600" spc="-15" dirty="0">
                <a:cs typeface="Calibri"/>
              </a:rPr>
              <a:t>recognize </a:t>
            </a:r>
            <a:r>
              <a:rPr sz="2600" dirty="0">
                <a:cs typeface="Calibri"/>
              </a:rPr>
              <a:t>the </a:t>
            </a:r>
            <a:r>
              <a:rPr sz="2600" spc="-57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following </a:t>
            </a:r>
            <a:r>
              <a:rPr sz="2600" spc="-5" dirty="0">
                <a:cs typeface="Calibri"/>
              </a:rPr>
              <a:t>parts on </a:t>
            </a:r>
            <a:r>
              <a:rPr sz="2600" dirty="0">
                <a:cs typeface="Calibri"/>
              </a:rPr>
              <a:t>a </a:t>
            </a:r>
            <a:r>
              <a:rPr sz="2600" b="1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posterior </a:t>
            </a:r>
            <a:r>
              <a:rPr sz="2600" b="1" spc="-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view</a:t>
            </a:r>
            <a:r>
              <a:rPr sz="2600" spc="-2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of </a:t>
            </a:r>
            <a:r>
              <a:rPr sz="2600" dirty="0">
                <a:cs typeface="Calibri"/>
              </a:rPr>
              <a:t>the</a:t>
            </a:r>
            <a:r>
              <a:rPr sz="2600" spc="-2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scapula: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650" dirty="0"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55600" algn="l"/>
              </a:tabLst>
            </a:pPr>
            <a:r>
              <a:rPr sz="2400" spc="-10" dirty="0">
                <a:cs typeface="Calibri"/>
              </a:rPr>
              <a:t>Acromion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buFont typeface="Calibri"/>
              <a:buAutoNum type="arabicPeriod"/>
            </a:pPr>
            <a:endParaRPr sz="2850" dirty="0">
              <a:cs typeface="Calibri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5600" algn="l"/>
              </a:tabLst>
            </a:pPr>
            <a:r>
              <a:rPr sz="2400" spc="-15" dirty="0">
                <a:cs typeface="Calibri"/>
              </a:rPr>
              <a:t>Crest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spine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Calibri"/>
              <a:buAutoNum type="arabicPeriod"/>
            </a:pPr>
            <a:endParaRPr sz="2850" dirty="0">
              <a:cs typeface="Calibri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5600" algn="l"/>
              </a:tabLst>
            </a:pPr>
            <a:r>
              <a:rPr sz="2400" spc="-10" dirty="0">
                <a:cs typeface="Calibri"/>
              </a:rPr>
              <a:t>Infraspinous</a:t>
            </a:r>
            <a:r>
              <a:rPr sz="2400" spc="-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fossa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buFont typeface="Calibri"/>
              <a:buAutoNum type="arabicPeriod"/>
            </a:pPr>
            <a:endParaRPr sz="2850" dirty="0">
              <a:cs typeface="Calibri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5600" algn="l"/>
              </a:tabLst>
            </a:pPr>
            <a:r>
              <a:rPr sz="2400" spc="-10" dirty="0">
                <a:cs typeface="Calibri"/>
              </a:rPr>
              <a:t>Supraspinous</a:t>
            </a:r>
            <a:r>
              <a:rPr sz="2400" spc="-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fossa</a:t>
            </a:r>
            <a:endParaRPr sz="2400" dirty="0"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999346" y="6344818"/>
            <a:ext cx="13836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180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5.8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79135" y="2002535"/>
            <a:ext cx="5388864" cy="393432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72134" y="244551"/>
            <a:ext cx="979586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A11D21"/>
                </a:solidFill>
                <a:latin typeface="+mn-lt"/>
              </a:rPr>
              <a:t>Scapula</a:t>
            </a:r>
            <a:r>
              <a:rPr spc="-35" dirty="0">
                <a:solidFill>
                  <a:srgbClr val="A11D21"/>
                </a:solidFill>
                <a:latin typeface="+mn-lt"/>
              </a:rPr>
              <a:t> </a:t>
            </a:r>
            <a:r>
              <a:rPr spc="-20" dirty="0">
                <a:solidFill>
                  <a:srgbClr val="A11D21"/>
                </a:solidFill>
                <a:latin typeface="+mn-lt"/>
              </a:rPr>
              <a:t>–Lateral</a:t>
            </a:r>
            <a:r>
              <a:rPr spc="-55" dirty="0">
                <a:solidFill>
                  <a:srgbClr val="A11D21"/>
                </a:solidFill>
                <a:latin typeface="+mn-lt"/>
              </a:rPr>
              <a:t> </a:t>
            </a:r>
            <a:r>
              <a:rPr spc="-25" dirty="0">
                <a:solidFill>
                  <a:srgbClr val="A11D21"/>
                </a:solidFill>
                <a:latin typeface="+mn-lt"/>
              </a:rPr>
              <a:t>Anatomy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818258" y="1119632"/>
            <a:ext cx="7835265" cy="46659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i="1" u="heavy" spc="-4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Teach</a:t>
            </a:r>
            <a:r>
              <a:rPr sz="2600" i="1" u="heavy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 </a:t>
            </a:r>
            <a:r>
              <a:rPr sz="2600" i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yourself</a:t>
            </a:r>
            <a:r>
              <a:rPr sz="2600" i="1" spc="-45" dirty="0">
                <a:solidFill>
                  <a:srgbClr val="FF0000"/>
                </a:solidFill>
                <a:cs typeface="Calibri"/>
              </a:rPr>
              <a:t> </a:t>
            </a:r>
            <a:r>
              <a:rPr sz="2600" spc="-15" dirty="0">
                <a:cs typeface="Calibri"/>
              </a:rPr>
              <a:t>to</a:t>
            </a:r>
            <a:r>
              <a:rPr sz="2600" spc="-5" dirty="0">
                <a:cs typeface="Calibri"/>
              </a:rPr>
              <a:t> </a:t>
            </a:r>
            <a:r>
              <a:rPr sz="2600" spc="-15" dirty="0">
                <a:cs typeface="Calibri"/>
              </a:rPr>
              <a:t>recognize</a:t>
            </a:r>
            <a:r>
              <a:rPr sz="2600" spc="-25" dirty="0">
                <a:cs typeface="Calibri"/>
              </a:rPr>
              <a:t> </a:t>
            </a:r>
            <a:r>
              <a:rPr sz="2600" dirty="0">
                <a:cs typeface="Calibri"/>
              </a:rPr>
              <a:t>the</a:t>
            </a:r>
            <a:r>
              <a:rPr sz="2600" spc="-10" dirty="0">
                <a:cs typeface="Calibri"/>
              </a:rPr>
              <a:t> following</a:t>
            </a:r>
            <a:r>
              <a:rPr sz="2600" spc="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parts</a:t>
            </a:r>
            <a:r>
              <a:rPr sz="2600" spc="-2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on </a:t>
            </a:r>
            <a:r>
              <a:rPr sz="2600" dirty="0">
                <a:cs typeface="Calibri"/>
              </a:rPr>
              <a:t>a</a:t>
            </a:r>
            <a:r>
              <a:rPr sz="2600" spc="20" dirty="0">
                <a:cs typeface="Calibri"/>
              </a:rPr>
              <a:t> </a:t>
            </a:r>
            <a:r>
              <a:rPr sz="2600" b="1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lateral</a:t>
            </a:r>
            <a:endParaRPr sz="2600" dirty="0"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600" spc="-5" dirty="0">
                <a:cs typeface="Calibri"/>
              </a:rPr>
              <a:t>view</a:t>
            </a:r>
            <a:r>
              <a:rPr sz="2600" spc="-2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of</a:t>
            </a:r>
            <a:r>
              <a:rPr sz="2600" spc="-15" dirty="0">
                <a:cs typeface="Calibri"/>
              </a:rPr>
              <a:t> </a:t>
            </a:r>
            <a:r>
              <a:rPr sz="2600" dirty="0">
                <a:cs typeface="Calibri"/>
              </a:rPr>
              <a:t>the</a:t>
            </a:r>
            <a:r>
              <a:rPr sz="2600" spc="-1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scapula: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250" dirty="0"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6235" algn="l"/>
              </a:tabLst>
            </a:pPr>
            <a:r>
              <a:rPr sz="2400" spc="-10" dirty="0">
                <a:cs typeface="Calibri"/>
              </a:rPr>
              <a:t>Acromion</a:t>
            </a:r>
            <a:endParaRPr sz="2400" dirty="0"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2039"/>
              </a:spcBef>
              <a:buAutoNum type="arabicPeriod"/>
              <a:tabLst>
                <a:tab pos="356235" algn="l"/>
              </a:tabLst>
            </a:pPr>
            <a:r>
              <a:rPr sz="2400" spc="-15" dirty="0">
                <a:cs typeface="Calibri"/>
              </a:rPr>
              <a:t>Coracoid</a:t>
            </a:r>
            <a:r>
              <a:rPr sz="2400" spc="-5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</a:t>
            </a:r>
            <a:endParaRPr sz="2400" dirty="0"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2045"/>
              </a:spcBef>
              <a:buAutoNum type="arabicPeriod"/>
              <a:tabLst>
                <a:tab pos="356235" algn="l"/>
              </a:tabLst>
            </a:pPr>
            <a:r>
              <a:rPr sz="2400" dirty="0">
                <a:cs typeface="Calibri"/>
              </a:rPr>
              <a:t>Glenoid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cavity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(or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fossa)</a:t>
            </a:r>
            <a:endParaRPr sz="2400" dirty="0"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2039"/>
              </a:spcBef>
              <a:buAutoNum type="arabicPeriod"/>
              <a:tabLst>
                <a:tab pos="356235" algn="l"/>
              </a:tabLst>
            </a:pPr>
            <a:r>
              <a:rPr sz="2400" dirty="0">
                <a:cs typeface="Calibri"/>
              </a:rPr>
              <a:t>Body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scapula</a:t>
            </a:r>
            <a:endParaRPr sz="2400" dirty="0"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2039"/>
              </a:spcBef>
              <a:buAutoNum type="arabicPeriod"/>
              <a:tabLst>
                <a:tab pos="356235" algn="l"/>
              </a:tabLst>
            </a:pPr>
            <a:r>
              <a:rPr sz="2400" spc="-15" dirty="0">
                <a:cs typeface="Calibri"/>
              </a:rPr>
              <a:t>Lateral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(axillary)</a:t>
            </a:r>
            <a:r>
              <a:rPr sz="2400" spc="-5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border</a:t>
            </a:r>
            <a:endParaRPr sz="2400" dirty="0"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2039"/>
              </a:spcBef>
              <a:buAutoNum type="arabicPeriod"/>
              <a:tabLst>
                <a:tab pos="356235" algn="l"/>
              </a:tabLst>
            </a:pPr>
            <a:r>
              <a:rPr sz="2400" dirty="0">
                <a:cs typeface="Calibri"/>
              </a:rPr>
              <a:t>Medial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(vertebral)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border</a:t>
            </a:r>
            <a:endParaRPr sz="2400" dirty="0"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18258" y="6018987"/>
            <a:ext cx="28511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Calibri"/>
                <a:cs typeface="Calibri"/>
              </a:rPr>
              <a:t>7.</a:t>
            </a:r>
            <a:r>
              <a:rPr sz="2400" spc="305" dirty="0">
                <a:latin typeface="Calibri"/>
                <a:cs typeface="Calibri"/>
              </a:rPr>
              <a:t> </a:t>
            </a:r>
            <a:r>
              <a:rPr sz="2400" spc="-5" dirty="0">
                <a:cs typeface="Calibri"/>
              </a:rPr>
              <a:t>Spine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scapula</a:t>
            </a:r>
            <a:endParaRPr sz="2400" dirty="0"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48906" y="5974486"/>
            <a:ext cx="13836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180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5.9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81900" y="1082039"/>
            <a:ext cx="2755392" cy="543306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295782"/>
            <a:ext cx="9217661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>
                <a:solidFill>
                  <a:srgbClr val="A11D21"/>
                </a:solidFill>
                <a:latin typeface="+mn-lt"/>
              </a:rPr>
              <a:t>Scapula</a:t>
            </a:r>
            <a:r>
              <a:rPr spc="-30" dirty="0">
                <a:solidFill>
                  <a:srgbClr val="A11D21"/>
                </a:solidFill>
                <a:latin typeface="+mn-lt"/>
              </a:rPr>
              <a:t> </a:t>
            </a:r>
            <a:r>
              <a:rPr dirty="0">
                <a:solidFill>
                  <a:srgbClr val="A11D21"/>
                </a:solidFill>
                <a:latin typeface="+mn-lt"/>
              </a:rPr>
              <a:t>–</a:t>
            </a:r>
            <a:r>
              <a:rPr spc="-20" dirty="0">
                <a:solidFill>
                  <a:srgbClr val="A11D21"/>
                </a:solidFill>
                <a:latin typeface="+mn-lt"/>
              </a:rPr>
              <a:t> </a:t>
            </a:r>
            <a:r>
              <a:rPr spc="-25" dirty="0">
                <a:solidFill>
                  <a:srgbClr val="A11D21"/>
                </a:solidFill>
                <a:latin typeface="+mn-lt"/>
              </a:rPr>
              <a:t>Lateral</a:t>
            </a:r>
            <a:r>
              <a:rPr spc="-35" dirty="0">
                <a:solidFill>
                  <a:srgbClr val="A11D21"/>
                </a:solidFill>
                <a:latin typeface="+mn-lt"/>
              </a:rPr>
              <a:t> </a:t>
            </a:r>
            <a:r>
              <a:rPr spc="-25" dirty="0">
                <a:solidFill>
                  <a:srgbClr val="A11D21"/>
                </a:solidFill>
                <a:latin typeface="+mn-lt"/>
              </a:rPr>
              <a:t>Anatomy</a:t>
            </a: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96795" y="1773935"/>
            <a:ext cx="5388863" cy="3932805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512058" y="5791606"/>
            <a:ext cx="20447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180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181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5.9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5.11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90971" y="2191512"/>
            <a:ext cx="4908803" cy="38709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179062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A11D21"/>
                </a:solidFill>
                <a:latin typeface="+mn-lt"/>
              </a:rPr>
              <a:t>Cl</a:t>
            </a:r>
            <a:r>
              <a:rPr spc="-70" dirty="0">
                <a:solidFill>
                  <a:srgbClr val="A11D21"/>
                </a:solidFill>
                <a:latin typeface="+mn-lt"/>
              </a:rPr>
              <a:t>a</a:t>
            </a:r>
            <a:r>
              <a:rPr dirty="0">
                <a:solidFill>
                  <a:srgbClr val="A11D21"/>
                </a:solidFill>
                <a:latin typeface="+mn-lt"/>
              </a:rPr>
              <a:t>vicle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715516" y="1496314"/>
            <a:ext cx="7607300" cy="4577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i="1" u="heavy" spc="-4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Teach</a:t>
            </a:r>
            <a:r>
              <a:rPr sz="2400" i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 </a:t>
            </a:r>
            <a:r>
              <a:rPr sz="2400" i="1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yourself</a:t>
            </a:r>
            <a:r>
              <a:rPr sz="2400" i="1" spc="15" dirty="0">
                <a:solidFill>
                  <a:srgbClr val="FF0000"/>
                </a:solidFill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recognize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following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parts of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clavicle: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900" dirty="0">
              <a:cs typeface="Calibri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2000" spc="-5" dirty="0">
                <a:cs typeface="Calibri"/>
              </a:rPr>
              <a:t>Acromial</a:t>
            </a:r>
            <a:r>
              <a:rPr sz="200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extremity</a:t>
            </a:r>
            <a:r>
              <a:rPr sz="2000" spc="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(flat-”ish”)</a:t>
            </a:r>
            <a:endParaRPr sz="20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Calibri"/>
              <a:buAutoNum type="arabicPeriod"/>
            </a:pPr>
            <a:endParaRPr sz="2450" dirty="0">
              <a:cs typeface="Calibri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2000" spc="-10" dirty="0">
                <a:cs typeface="Calibri"/>
              </a:rPr>
              <a:t>Acromioclavicular</a:t>
            </a:r>
            <a:r>
              <a:rPr sz="2000" spc="1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joint </a:t>
            </a:r>
            <a:r>
              <a:rPr sz="2000" spc="-5" dirty="0">
                <a:cs typeface="Calibri"/>
              </a:rPr>
              <a:t>(AC)</a:t>
            </a:r>
            <a:endParaRPr sz="20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Calibri"/>
              <a:buAutoNum type="arabicPeriod"/>
            </a:pPr>
            <a:endParaRPr sz="2450" dirty="0"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spc="-5" dirty="0">
                <a:cs typeface="Calibri"/>
              </a:rPr>
              <a:t>Sternal</a:t>
            </a:r>
            <a:r>
              <a:rPr sz="2000" spc="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extremity</a:t>
            </a:r>
            <a:r>
              <a:rPr sz="2000" spc="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(triangular-”ish”)</a:t>
            </a:r>
            <a:endParaRPr sz="20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Calibri"/>
              <a:buAutoNum type="arabicPeriod"/>
            </a:pPr>
            <a:endParaRPr sz="2450" dirty="0">
              <a:cs typeface="Calibri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2000" spc="-5" dirty="0">
                <a:cs typeface="Calibri"/>
              </a:rPr>
              <a:t>Sternoclavicular</a:t>
            </a:r>
            <a:r>
              <a:rPr sz="200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joint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(SC)</a:t>
            </a:r>
            <a:endParaRPr sz="20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Calibri"/>
              <a:buAutoNum type="arabicPeriod"/>
            </a:pPr>
            <a:endParaRPr sz="2450" dirty="0">
              <a:cs typeface="Calibri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2000" dirty="0">
                <a:cs typeface="Calibri"/>
              </a:rPr>
              <a:t>Jugular</a:t>
            </a:r>
            <a:r>
              <a:rPr sz="2000" spc="-4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notch</a:t>
            </a:r>
            <a:endParaRPr sz="20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Calibri"/>
              <a:buAutoNum type="arabicPeriod"/>
            </a:pPr>
            <a:endParaRPr sz="2450" dirty="0"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dirty="0">
                <a:cs typeface="Calibri"/>
              </a:rPr>
              <a:t>Body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318375" y="6094272"/>
            <a:ext cx="13836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179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5.4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9412" y="2359152"/>
            <a:ext cx="4908803" cy="387095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4908803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A11D21"/>
                </a:solidFill>
                <a:latin typeface="+mn-lt"/>
              </a:rPr>
              <a:t>Cl</a:t>
            </a:r>
            <a:r>
              <a:rPr spc="-70" dirty="0">
                <a:solidFill>
                  <a:srgbClr val="A11D21"/>
                </a:solidFill>
                <a:latin typeface="+mn-lt"/>
              </a:rPr>
              <a:t>a</a:t>
            </a:r>
            <a:r>
              <a:rPr dirty="0">
                <a:solidFill>
                  <a:srgbClr val="A11D21"/>
                </a:solidFill>
                <a:latin typeface="+mn-lt"/>
              </a:rPr>
              <a:t>vicle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84846" y="3017011"/>
            <a:ext cx="21215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179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204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5.4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5.87A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30952" y="871727"/>
            <a:ext cx="5222748" cy="21259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FEFEBD-D030-4C02-AAFC-713A964B8161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9C74525C-1DC2-4C66-8F0A-D49B340C8E0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9534255-3F58-41D8-976A-A9EE986FAE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452</Words>
  <Application>Microsoft Office PowerPoint</Application>
  <PresentationFormat>Widescreen</PresentationFormat>
  <Paragraphs>105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Aptos</vt:lpstr>
      <vt:lpstr>Aptos Display</vt:lpstr>
      <vt:lpstr>Arial</vt:lpstr>
      <vt:lpstr>Arial MT</vt:lpstr>
      <vt:lpstr>Calibri</vt:lpstr>
      <vt:lpstr>Wingdings</vt:lpstr>
      <vt:lpstr>Office Theme</vt:lpstr>
      <vt:lpstr>MRAD 204:</vt:lpstr>
      <vt:lpstr>Affiliated Readings</vt:lpstr>
      <vt:lpstr>Overview</vt:lpstr>
      <vt:lpstr>Shoulder Girdle</vt:lpstr>
      <vt:lpstr>Shoulder Girdle - Land marking</vt:lpstr>
      <vt:lpstr>Scapula – General Anatomy</vt:lpstr>
      <vt:lpstr>Scapula – General Anatomy</vt:lpstr>
      <vt:lpstr>Scapula – Anterior Anatomy</vt:lpstr>
      <vt:lpstr>Scapula – Anterior Anatomy</vt:lpstr>
      <vt:lpstr>Scapula – Posterior Anatomy</vt:lpstr>
      <vt:lpstr>Scapula –Lateral Anatomy</vt:lpstr>
      <vt:lpstr>Scapula – Lateral Anatomy</vt:lpstr>
      <vt:lpstr>Clavicle</vt:lpstr>
      <vt:lpstr>Clavicle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</cp:revision>
  <cp:lastPrinted>2024-03-14T18:39:35Z</cp:lastPrinted>
  <dcterms:created xsi:type="dcterms:W3CDTF">2023-11-22T03:29:36Z</dcterms:created>
  <dcterms:modified xsi:type="dcterms:W3CDTF">2025-02-07T18:11:36Z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2023-05-03T00:00:00Z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2023-11-22T00:00:00Z</vt:filetime>
  </property>
  <property fmtid="{D5CDD505-2E9C-101B-9397-08002B2CF9AE}" pid="5" name="ContentTypeId">
    <vt:lpwstr>0x0101007459FD3E210D7746A66165842CA31B2D</vt:lpwstr>
  </property>
</Properties>
</file>