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Default Extension="jpg" ContentType="image/jpg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2003"/>
                </a:lnTo>
                <a:lnTo>
                  <a:pt x="12192000" y="3200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681854" y="2489708"/>
            <a:ext cx="4853305" cy="1068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2003"/>
                </a:lnTo>
                <a:lnTo>
                  <a:pt x="12192000" y="3200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631012"/>
            <a:ext cx="9415780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807210"/>
            <a:ext cx="10257790" cy="3648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g"/><Relationship Id="rId3" Type="http://schemas.openxmlformats.org/officeDocument/2006/relationships/hyperlink" Target="https://nursekey.com/minor-office-surgery/#s0045" TargetMode="External"/><Relationship Id="rId4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jpg"/><Relationship Id="rId4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0.jpg"/><Relationship Id="rId4" Type="http://schemas.openxmlformats.org/officeDocument/2006/relationships/image" Target="../media/image11.jpg"/><Relationship Id="rId5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hyperlink" Target="http://www.surgo.com/" TargetMode="External"/><Relationship Id="rId4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image" Target="../media/image14.jpg"/><Relationship Id="rId4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Relationship Id="rId3" Type="http://schemas.openxmlformats.org/officeDocument/2006/relationships/image" Target="../media/image16.jpg"/><Relationship Id="rId4" Type="http://schemas.openxmlformats.org/officeDocument/2006/relationships/image" Target="../media/image17.jpg"/><Relationship Id="rId5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Relationship Id="rId3" Type="http://schemas.openxmlformats.org/officeDocument/2006/relationships/image" Target="../media/image19.jpg"/><Relationship Id="rId4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4105"/>
              </a:lnSpc>
              <a:spcBef>
                <a:spcPts val="100"/>
              </a:spcBef>
            </a:pPr>
            <a:r>
              <a:rPr dirty="0" sz="3600"/>
              <a:t>MRAD</a:t>
            </a:r>
            <a:r>
              <a:rPr dirty="0" sz="3600" spc="-55"/>
              <a:t> </a:t>
            </a:r>
            <a:r>
              <a:rPr dirty="0" sz="3600"/>
              <a:t>240:</a:t>
            </a:r>
            <a:r>
              <a:rPr dirty="0" sz="3600" spc="-75"/>
              <a:t> </a:t>
            </a:r>
            <a:r>
              <a:rPr dirty="0" sz="3600" spc="-10"/>
              <a:t>Specialized</a:t>
            </a:r>
            <a:endParaRPr sz="3600"/>
          </a:p>
          <a:p>
            <a:pPr marL="12700">
              <a:lnSpc>
                <a:spcPts val="4105"/>
              </a:lnSpc>
            </a:pPr>
            <a:r>
              <a:rPr dirty="0" sz="3600"/>
              <a:t>Imaging</a:t>
            </a:r>
            <a:r>
              <a:rPr dirty="0" sz="3600" spc="-30"/>
              <a:t> </a:t>
            </a:r>
            <a:r>
              <a:rPr dirty="0" sz="3600" spc="-50"/>
              <a:t>1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4681854" y="3732022"/>
            <a:ext cx="1858645" cy="4064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500">
                <a:latin typeface="Arial MT"/>
                <a:cs typeface="Arial MT"/>
              </a:rPr>
              <a:t>Sterile</a:t>
            </a:r>
            <a:r>
              <a:rPr dirty="0" sz="2500" spc="-65">
                <a:latin typeface="Arial MT"/>
                <a:cs typeface="Arial MT"/>
              </a:rPr>
              <a:t> </a:t>
            </a:r>
            <a:r>
              <a:rPr dirty="0" sz="2500" spc="-10">
                <a:latin typeface="Arial MT"/>
                <a:cs typeface="Arial MT"/>
              </a:rPr>
              <a:t>Fields</a:t>
            </a:r>
            <a:endParaRPr sz="25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7210"/>
            <a:ext cx="10028555" cy="2242820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241300" marR="5080" indent="-228600">
              <a:lnSpc>
                <a:spcPts val="3020"/>
              </a:lnSpc>
              <a:spcBef>
                <a:spcPts val="480"/>
              </a:spcBef>
              <a:buChar char="•"/>
              <a:tabLst>
                <a:tab pos="241300" algn="l"/>
                <a:tab pos="340360" algn="l"/>
              </a:tabLst>
            </a:pPr>
            <a:r>
              <a:rPr dirty="0" sz="2800">
                <a:latin typeface="Arial MT"/>
                <a:cs typeface="Arial MT"/>
              </a:rPr>
              <a:t>	Apply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proper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surgical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asepsis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when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establishing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sterile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field 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personal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protective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equipment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14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1300" marR="365125" indent="-228600">
              <a:lnSpc>
                <a:spcPts val="3020"/>
              </a:lnSpc>
              <a:spcBef>
                <a:spcPts val="5"/>
              </a:spcBef>
              <a:buChar char="•"/>
              <a:tabLst>
                <a:tab pos="241300" algn="l"/>
                <a:tab pos="340360" algn="l"/>
              </a:tabLst>
            </a:pPr>
            <a:r>
              <a:rPr dirty="0" sz="2800">
                <a:latin typeface="Arial MT"/>
                <a:cs typeface="Arial MT"/>
              </a:rPr>
              <a:t>	Discuss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role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radiologic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technologist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part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>
                <a:latin typeface="Arial MT"/>
                <a:cs typeface="Arial MT"/>
              </a:rPr>
              <a:t>surgical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team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What</a:t>
            </a:r>
            <a:r>
              <a:rPr dirty="0" spc="-10"/>
              <a:t> </a:t>
            </a:r>
            <a:r>
              <a:rPr dirty="0"/>
              <a:t>is</a:t>
            </a:r>
            <a:r>
              <a:rPr dirty="0" spc="-10"/>
              <a:t> </a:t>
            </a:r>
            <a:r>
              <a:rPr dirty="0"/>
              <a:t>a</a:t>
            </a:r>
            <a:r>
              <a:rPr dirty="0" spc="-5"/>
              <a:t> </a:t>
            </a:r>
            <a:r>
              <a:rPr dirty="0"/>
              <a:t>sterile</a:t>
            </a:r>
            <a:r>
              <a:rPr dirty="0" spc="-25"/>
              <a:t> </a:t>
            </a:r>
            <a:r>
              <a:rPr dirty="0" spc="-10"/>
              <a:t>field?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60960" rIns="0" bIns="0" rtlCol="0" vert="horz">
            <a:spAutoFit/>
          </a:bodyPr>
          <a:lstStyle/>
          <a:p>
            <a:pPr marL="240029" marR="1040765" indent="-227329">
              <a:lnSpc>
                <a:spcPts val="3020"/>
              </a:lnSpc>
              <a:spcBef>
                <a:spcPts val="480"/>
              </a:spcBef>
              <a:buChar char="•"/>
              <a:tabLst>
                <a:tab pos="241300" algn="l"/>
              </a:tabLst>
            </a:pPr>
            <a:r>
              <a:rPr dirty="0"/>
              <a:t>A</a:t>
            </a:r>
            <a:r>
              <a:rPr dirty="0" spc="-35"/>
              <a:t> </a:t>
            </a:r>
            <a:r>
              <a:rPr dirty="0" spc="-20"/>
              <a:t>microorganism-</a:t>
            </a:r>
            <a:r>
              <a:rPr dirty="0"/>
              <a:t>free</a:t>
            </a:r>
            <a:r>
              <a:rPr dirty="0" spc="-5"/>
              <a:t> </a:t>
            </a:r>
            <a:r>
              <a:rPr dirty="0"/>
              <a:t>area</a:t>
            </a:r>
            <a:r>
              <a:rPr dirty="0" spc="-25"/>
              <a:t> </a:t>
            </a:r>
            <a:r>
              <a:rPr dirty="0"/>
              <a:t>prepared</a:t>
            </a:r>
            <a:r>
              <a:rPr dirty="0" spc="-15"/>
              <a:t> </a:t>
            </a:r>
            <a:r>
              <a:rPr dirty="0"/>
              <a:t>for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30"/>
              <a:t> </a:t>
            </a:r>
            <a:r>
              <a:rPr dirty="0"/>
              <a:t>use</a:t>
            </a:r>
            <a:r>
              <a:rPr dirty="0" spc="-35"/>
              <a:t> </a:t>
            </a:r>
            <a:r>
              <a:rPr dirty="0"/>
              <a:t>of</a:t>
            </a:r>
            <a:r>
              <a:rPr dirty="0" spc="-25"/>
              <a:t> </a:t>
            </a:r>
            <a:r>
              <a:rPr dirty="0" spc="-10"/>
              <a:t>sterile </a:t>
            </a:r>
            <a:r>
              <a:rPr dirty="0" spc="-10"/>
              <a:t>	</a:t>
            </a:r>
            <a:r>
              <a:rPr dirty="0"/>
              <a:t>supplies</a:t>
            </a:r>
            <a:r>
              <a:rPr dirty="0" spc="-65"/>
              <a:t> </a:t>
            </a:r>
            <a:r>
              <a:rPr dirty="0"/>
              <a:t>and</a:t>
            </a:r>
            <a:r>
              <a:rPr dirty="0" spc="-65"/>
              <a:t> </a:t>
            </a:r>
            <a:r>
              <a:rPr dirty="0" spc="-10"/>
              <a:t>equipment.</a:t>
            </a:r>
          </a:p>
          <a:p>
            <a:pPr>
              <a:lnSpc>
                <a:spcPct val="100000"/>
              </a:lnSpc>
              <a:spcBef>
                <a:spcPts val="1814"/>
              </a:spcBef>
              <a:buFont typeface="Arial MT"/>
              <a:buChar char="•"/>
            </a:pPr>
          </a:p>
          <a:p>
            <a:pPr marL="240029" marR="5080" indent="-227329">
              <a:lnSpc>
                <a:spcPts val="302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/>
              <a:t>Sterile</a:t>
            </a:r>
            <a:r>
              <a:rPr dirty="0" spc="-55"/>
              <a:t> </a:t>
            </a:r>
            <a:r>
              <a:rPr dirty="0"/>
              <a:t>fields</a:t>
            </a:r>
            <a:r>
              <a:rPr dirty="0" spc="-50"/>
              <a:t> </a:t>
            </a:r>
            <a:r>
              <a:rPr dirty="0"/>
              <a:t>are</a:t>
            </a:r>
            <a:r>
              <a:rPr dirty="0" spc="-45"/>
              <a:t> </a:t>
            </a:r>
            <a:r>
              <a:rPr dirty="0"/>
              <a:t>used</a:t>
            </a:r>
            <a:r>
              <a:rPr dirty="0" spc="-45"/>
              <a:t> </a:t>
            </a:r>
            <a:r>
              <a:rPr dirty="0"/>
              <a:t>in</a:t>
            </a:r>
            <a:r>
              <a:rPr dirty="0" spc="-60"/>
              <a:t> </a:t>
            </a:r>
            <a:r>
              <a:rPr dirty="0"/>
              <a:t>many</a:t>
            </a:r>
            <a:r>
              <a:rPr dirty="0" spc="-30"/>
              <a:t> </a:t>
            </a:r>
            <a:r>
              <a:rPr dirty="0"/>
              <a:t>modalities</a:t>
            </a:r>
            <a:r>
              <a:rPr dirty="0" spc="-40"/>
              <a:t> </a:t>
            </a:r>
            <a:r>
              <a:rPr dirty="0"/>
              <a:t>such</a:t>
            </a:r>
            <a:r>
              <a:rPr dirty="0" spc="-60"/>
              <a:t> </a:t>
            </a:r>
            <a:r>
              <a:rPr dirty="0"/>
              <a:t>as</a:t>
            </a:r>
            <a:r>
              <a:rPr dirty="0" spc="-50"/>
              <a:t> </a:t>
            </a:r>
            <a:r>
              <a:rPr dirty="0" spc="-10"/>
              <a:t>Angiography, </a:t>
            </a:r>
            <a:r>
              <a:rPr dirty="0" spc="-10"/>
              <a:t>	</a:t>
            </a:r>
            <a:r>
              <a:rPr dirty="0"/>
              <a:t>CT,</a:t>
            </a:r>
            <a:r>
              <a:rPr dirty="0" spc="-55"/>
              <a:t> </a:t>
            </a:r>
            <a:r>
              <a:rPr dirty="0"/>
              <a:t>U/S</a:t>
            </a:r>
            <a:r>
              <a:rPr dirty="0" spc="-60"/>
              <a:t> </a:t>
            </a:r>
            <a:r>
              <a:rPr dirty="0"/>
              <a:t>and</a:t>
            </a:r>
            <a:r>
              <a:rPr dirty="0" spc="-50"/>
              <a:t> </a:t>
            </a:r>
            <a:r>
              <a:rPr dirty="0"/>
              <a:t>MRI.</a:t>
            </a:r>
            <a:r>
              <a:rPr dirty="0" spc="-55"/>
              <a:t> </a:t>
            </a:r>
            <a:r>
              <a:rPr dirty="0"/>
              <a:t>Example-</a:t>
            </a:r>
            <a:r>
              <a:rPr dirty="0" spc="-45"/>
              <a:t> </a:t>
            </a:r>
            <a:r>
              <a:rPr dirty="0" spc="-10"/>
              <a:t>Biopsies</a:t>
            </a:r>
          </a:p>
          <a:p>
            <a:pPr>
              <a:lnSpc>
                <a:spcPct val="100000"/>
              </a:lnSpc>
              <a:spcBef>
                <a:spcPts val="1805"/>
              </a:spcBef>
              <a:buFont typeface="Arial MT"/>
              <a:buChar char="•"/>
            </a:pPr>
          </a:p>
          <a:p>
            <a:pPr marL="240029" marR="516890" indent="-227329">
              <a:lnSpc>
                <a:spcPts val="3020"/>
              </a:lnSpc>
              <a:buChar char="•"/>
              <a:tabLst>
                <a:tab pos="241300" algn="l"/>
              </a:tabLst>
            </a:pPr>
            <a:r>
              <a:rPr dirty="0"/>
              <a:t>A</a:t>
            </a:r>
            <a:r>
              <a:rPr dirty="0" spc="-60"/>
              <a:t> </a:t>
            </a:r>
            <a:r>
              <a:rPr dirty="0"/>
              <a:t>sterile</a:t>
            </a:r>
            <a:r>
              <a:rPr dirty="0" spc="-50"/>
              <a:t> </a:t>
            </a:r>
            <a:r>
              <a:rPr dirty="0"/>
              <a:t>field</a:t>
            </a:r>
            <a:r>
              <a:rPr dirty="0" spc="-50"/>
              <a:t> </a:t>
            </a:r>
            <a:r>
              <a:rPr dirty="0"/>
              <a:t>is</a:t>
            </a:r>
            <a:r>
              <a:rPr dirty="0" spc="-50"/>
              <a:t> </a:t>
            </a:r>
            <a:r>
              <a:rPr dirty="0"/>
              <a:t>required</a:t>
            </a:r>
            <a:r>
              <a:rPr dirty="0" spc="-35"/>
              <a:t> </a:t>
            </a:r>
            <a:r>
              <a:rPr dirty="0"/>
              <a:t>for</a:t>
            </a:r>
            <a:r>
              <a:rPr dirty="0" spc="-50"/>
              <a:t> </a:t>
            </a:r>
            <a:r>
              <a:rPr dirty="0"/>
              <a:t>all</a:t>
            </a:r>
            <a:r>
              <a:rPr dirty="0" spc="-55"/>
              <a:t> </a:t>
            </a:r>
            <a:r>
              <a:rPr dirty="0"/>
              <a:t>invasive</a:t>
            </a:r>
            <a:r>
              <a:rPr dirty="0" spc="-60"/>
              <a:t> </a:t>
            </a:r>
            <a:r>
              <a:rPr dirty="0"/>
              <a:t>procedures</a:t>
            </a:r>
            <a:r>
              <a:rPr dirty="0" spc="-30"/>
              <a:t> </a:t>
            </a:r>
            <a:r>
              <a:rPr dirty="0" spc="-10"/>
              <a:t>because </a:t>
            </a:r>
            <a:r>
              <a:rPr dirty="0" spc="-10"/>
              <a:t>	</a:t>
            </a:r>
            <a:r>
              <a:rPr dirty="0"/>
              <a:t>there</a:t>
            </a:r>
            <a:r>
              <a:rPr dirty="0" spc="-55"/>
              <a:t> </a:t>
            </a:r>
            <a:r>
              <a:rPr dirty="0"/>
              <a:t>are</a:t>
            </a:r>
            <a:r>
              <a:rPr dirty="0" spc="-55"/>
              <a:t> </a:t>
            </a:r>
            <a:r>
              <a:rPr dirty="0"/>
              <a:t>risks</a:t>
            </a:r>
            <a:r>
              <a:rPr dirty="0" spc="-5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complications</a:t>
            </a:r>
            <a:r>
              <a:rPr dirty="0" spc="-50"/>
              <a:t> </a:t>
            </a:r>
            <a:r>
              <a:rPr dirty="0"/>
              <a:t>such</a:t>
            </a:r>
            <a:r>
              <a:rPr dirty="0" spc="-50"/>
              <a:t> </a:t>
            </a:r>
            <a:r>
              <a:rPr dirty="0"/>
              <a:t>as</a:t>
            </a:r>
            <a:r>
              <a:rPr dirty="0" spc="-50"/>
              <a:t> </a:t>
            </a:r>
            <a:r>
              <a:rPr dirty="0" spc="-10"/>
              <a:t>infections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What</a:t>
            </a:r>
            <a:r>
              <a:rPr dirty="0" spc="-10"/>
              <a:t> </a:t>
            </a:r>
            <a:r>
              <a:rPr dirty="0"/>
              <a:t>is</a:t>
            </a:r>
            <a:r>
              <a:rPr dirty="0" spc="-10"/>
              <a:t> </a:t>
            </a:r>
            <a:r>
              <a:rPr dirty="0"/>
              <a:t>a</a:t>
            </a:r>
            <a:r>
              <a:rPr dirty="0" spc="-5"/>
              <a:t> </a:t>
            </a:r>
            <a:r>
              <a:rPr dirty="0"/>
              <a:t>sterile</a:t>
            </a:r>
            <a:r>
              <a:rPr dirty="0" spc="-25"/>
              <a:t> </a:t>
            </a:r>
            <a:r>
              <a:rPr dirty="0" spc="-10"/>
              <a:t>field?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60960" rIns="0" bIns="0" rtlCol="0" vert="horz">
            <a:spAutoFit/>
          </a:bodyPr>
          <a:lstStyle/>
          <a:p>
            <a:pPr marL="240029" marR="1040765" indent="-227329">
              <a:lnSpc>
                <a:spcPts val="3020"/>
              </a:lnSpc>
              <a:spcBef>
                <a:spcPts val="480"/>
              </a:spcBef>
              <a:buChar char="•"/>
              <a:tabLst>
                <a:tab pos="241300" algn="l"/>
              </a:tabLst>
            </a:pPr>
            <a:r>
              <a:rPr dirty="0"/>
              <a:t>A</a:t>
            </a:r>
            <a:r>
              <a:rPr dirty="0" spc="-35"/>
              <a:t> </a:t>
            </a:r>
            <a:r>
              <a:rPr dirty="0" spc="-20"/>
              <a:t>microorganism-</a:t>
            </a:r>
            <a:r>
              <a:rPr dirty="0"/>
              <a:t>free</a:t>
            </a:r>
            <a:r>
              <a:rPr dirty="0" spc="-5"/>
              <a:t> </a:t>
            </a:r>
            <a:r>
              <a:rPr dirty="0"/>
              <a:t>area</a:t>
            </a:r>
            <a:r>
              <a:rPr dirty="0" spc="-25"/>
              <a:t> </a:t>
            </a:r>
            <a:r>
              <a:rPr dirty="0"/>
              <a:t>prepared</a:t>
            </a:r>
            <a:r>
              <a:rPr dirty="0" spc="-15"/>
              <a:t> </a:t>
            </a:r>
            <a:r>
              <a:rPr dirty="0"/>
              <a:t>for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30"/>
              <a:t> </a:t>
            </a:r>
            <a:r>
              <a:rPr dirty="0"/>
              <a:t>use</a:t>
            </a:r>
            <a:r>
              <a:rPr dirty="0" spc="-35"/>
              <a:t> </a:t>
            </a:r>
            <a:r>
              <a:rPr dirty="0"/>
              <a:t>of</a:t>
            </a:r>
            <a:r>
              <a:rPr dirty="0" spc="-25"/>
              <a:t> </a:t>
            </a:r>
            <a:r>
              <a:rPr dirty="0" spc="-10"/>
              <a:t>sterile </a:t>
            </a:r>
            <a:r>
              <a:rPr dirty="0" spc="-10"/>
              <a:t>	</a:t>
            </a:r>
            <a:r>
              <a:rPr dirty="0"/>
              <a:t>supplies</a:t>
            </a:r>
            <a:r>
              <a:rPr dirty="0" spc="-65"/>
              <a:t> </a:t>
            </a:r>
            <a:r>
              <a:rPr dirty="0"/>
              <a:t>and</a:t>
            </a:r>
            <a:r>
              <a:rPr dirty="0" spc="-65"/>
              <a:t> </a:t>
            </a:r>
            <a:r>
              <a:rPr dirty="0" spc="-10"/>
              <a:t>equipment.</a:t>
            </a:r>
          </a:p>
          <a:p>
            <a:pPr>
              <a:lnSpc>
                <a:spcPct val="100000"/>
              </a:lnSpc>
              <a:spcBef>
                <a:spcPts val="1814"/>
              </a:spcBef>
              <a:buFont typeface="Arial MT"/>
              <a:buChar char="•"/>
            </a:pPr>
          </a:p>
          <a:p>
            <a:pPr marL="240029" marR="5080" indent="-227329">
              <a:lnSpc>
                <a:spcPts val="302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/>
              <a:t>Sterile</a:t>
            </a:r>
            <a:r>
              <a:rPr dirty="0" spc="-55"/>
              <a:t> </a:t>
            </a:r>
            <a:r>
              <a:rPr dirty="0"/>
              <a:t>fields</a:t>
            </a:r>
            <a:r>
              <a:rPr dirty="0" spc="-50"/>
              <a:t> </a:t>
            </a:r>
            <a:r>
              <a:rPr dirty="0"/>
              <a:t>are</a:t>
            </a:r>
            <a:r>
              <a:rPr dirty="0" spc="-45"/>
              <a:t> </a:t>
            </a:r>
            <a:r>
              <a:rPr dirty="0"/>
              <a:t>used</a:t>
            </a:r>
            <a:r>
              <a:rPr dirty="0" spc="-45"/>
              <a:t> </a:t>
            </a:r>
            <a:r>
              <a:rPr dirty="0"/>
              <a:t>in</a:t>
            </a:r>
            <a:r>
              <a:rPr dirty="0" spc="-60"/>
              <a:t> </a:t>
            </a:r>
            <a:r>
              <a:rPr dirty="0"/>
              <a:t>many</a:t>
            </a:r>
            <a:r>
              <a:rPr dirty="0" spc="-30"/>
              <a:t> </a:t>
            </a:r>
            <a:r>
              <a:rPr dirty="0"/>
              <a:t>modalities</a:t>
            </a:r>
            <a:r>
              <a:rPr dirty="0" spc="-40"/>
              <a:t> </a:t>
            </a:r>
            <a:r>
              <a:rPr dirty="0"/>
              <a:t>such</a:t>
            </a:r>
            <a:r>
              <a:rPr dirty="0" spc="-60"/>
              <a:t> </a:t>
            </a:r>
            <a:r>
              <a:rPr dirty="0"/>
              <a:t>as</a:t>
            </a:r>
            <a:r>
              <a:rPr dirty="0" spc="-50"/>
              <a:t> </a:t>
            </a:r>
            <a:r>
              <a:rPr dirty="0" spc="-10"/>
              <a:t>Angiography, </a:t>
            </a:r>
            <a:r>
              <a:rPr dirty="0" spc="-10"/>
              <a:t>	</a:t>
            </a:r>
            <a:r>
              <a:rPr dirty="0"/>
              <a:t>CT,</a:t>
            </a:r>
            <a:r>
              <a:rPr dirty="0" spc="-55"/>
              <a:t> </a:t>
            </a:r>
            <a:r>
              <a:rPr dirty="0"/>
              <a:t>U/S</a:t>
            </a:r>
            <a:r>
              <a:rPr dirty="0" spc="-60"/>
              <a:t> </a:t>
            </a:r>
            <a:r>
              <a:rPr dirty="0"/>
              <a:t>and</a:t>
            </a:r>
            <a:r>
              <a:rPr dirty="0" spc="-50"/>
              <a:t> </a:t>
            </a:r>
            <a:r>
              <a:rPr dirty="0"/>
              <a:t>MRI.</a:t>
            </a:r>
            <a:r>
              <a:rPr dirty="0" spc="-55"/>
              <a:t> </a:t>
            </a:r>
            <a:r>
              <a:rPr dirty="0"/>
              <a:t>Example-</a:t>
            </a:r>
            <a:r>
              <a:rPr dirty="0" spc="-45"/>
              <a:t> </a:t>
            </a:r>
            <a:r>
              <a:rPr dirty="0" spc="-10"/>
              <a:t>Biopsies</a:t>
            </a:r>
          </a:p>
          <a:p>
            <a:pPr>
              <a:lnSpc>
                <a:spcPct val="100000"/>
              </a:lnSpc>
              <a:spcBef>
                <a:spcPts val="1805"/>
              </a:spcBef>
              <a:buFont typeface="Arial MT"/>
              <a:buChar char="•"/>
            </a:pPr>
          </a:p>
          <a:p>
            <a:pPr marL="240029" marR="516890" indent="-227329">
              <a:lnSpc>
                <a:spcPts val="3020"/>
              </a:lnSpc>
              <a:buChar char="•"/>
              <a:tabLst>
                <a:tab pos="241300" algn="l"/>
              </a:tabLst>
            </a:pPr>
            <a:r>
              <a:rPr dirty="0"/>
              <a:t>A</a:t>
            </a:r>
            <a:r>
              <a:rPr dirty="0" spc="-60"/>
              <a:t> </a:t>
            </a:r>
            <a:r>
              <a:rPr dirty="0"/>
              <a:t>sterile</a:t>
            </a:r>
            <a:r>
              <a:rPr dirty="0" spc="-50"/>
              <a:t> </a:t>
            </a:r>
            <a:r>
              <a:rPr dirty="0"/>
              <a:t>field</a:t>
            </a:r>
            <a:r>
              <a:rPr dirty="0" spc="-50"/>
              <a:t> </a:t>
            </a:r>
            <a:r>
              <a:rPr dirty="0"/>
              <a:t>is</a:t>
            </a:r>
            <a:r>
              <a:rPr dirty="0" spc="-50"/>
              <a:t> </a:t>
            </a:r>
            <a:r>
              <a:rPr dirty="0"/>
              <a:t>required</a:t>
            </a:r>
            <a:r>
              <a:rPr dirty="0" spc="-35"/>
              <a:t> </a:t>
            </a:r>
            <a:r>
              <a:rPr dirty="0"/>
              <a:t>for</a:t>
            </a:r>
            <a:r>
              <a:rPr dirty="0" spc="-50"/>
              <a:t> </a:t>
            </a:r>
            <a:r>
              <a:rPr dirty="0"/>
              <a:t>all</a:t>
            </a:r>
            <a:r>
              <a:rPr dirty="0" spc="-55"/>
              <a:t> </a:t>
            </a:r>
            <a:r>
              <a:rPr dirty="0"/>
              <a:t>invasive</a:t>
            </a:r>
            <a:r>
              <a:rPr dirty="0" spc="-60"/>
              <a:t> </a:t>
            </a:r>
            <a:r>
              <a:rPr dirty="0"/>
              <a:t>procedures</a:t>
            </a:r>
            <a:r>
              <a:rPr dirty="0" spc="-30"/>
              <a:t> </a:t>
            </a:r>
            <a:r>
              <a:rPr dirty="0" spc="-10"/>
              <a:t>because </a:t>
            </a:r>
            <a:r>
              <a:rPr dirty="0" spc="-10"/>
              <a:t>	</a:t>
            </a:r>
            <a:r>
              <a:rPr dirty="0"/>
              <a:t>there</a:t>
            </a:r>
            <a:r>
              <a:rPr dirty="0" spc="-55"/>
              <a:t> </a:t>
            </a:r>
            <a:r>
              <a:rPr dirty="0"/>
              <a:t>are</a:t>
            </a:r>
            <a:r>
              <a:rPr dirty="0" spc="-55"/>
              <a:t> </a:t>
            </a:r>
            <a:r>
              <a:rPr dirty="0"/>
              <a:t>risks</a:t>
            </a:r>
            <a:r>
              <a:rPr dirty="0" spc="-5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complications</a:t>
            </a:r>
            <a:r>
              <a:rPr dirty="0" spc="-50"/>
              <a:t> </a:t>
            </a:r>
            <a:r>
              <a:rPr dirty="0"/>
              <a:t>such</a:t>
            </a:r>
            <a:r>
              <a:rPr dirty="0" spc="-50"/>
              <a:t> </a:t>
            </a:r>
            <a:r>
              <a:rPr dirty="0"/>
              <a:t>as</a:t>
            </a:r>
            <a:r>
              <a:rPr dirty="0" spc="-50"/>
              <a:t> </a:t>
            </a:r>
            <a:r>
              <a:rPr dirty="0" spc="-10"/>
              <a:t>infections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Large</a:t>
            </a:r>
            <a:r>
              <a:rPr dirty="0" spc="-30"/>
              <a:t> </a:t>
            </a:r>
            <a:r>
              <a:rPr dirty="0"/>
              <a:t>Sterile</a:t>
            </a:r>
            <a:r>
              <a:rPr dirty="0" spc="-40"/>
              <a:t> </a:t>
            </a:r>
            <a:r>
              <a:rPr dirty="0"/>
              <a:t>Field</a:t>
            </a:r>
            <a:r>
              <a:rPr dirty="0" spc="-30"/>
              <a:t> </a:t>
            </a:r>
            <a:r>
              <a:rPr dirty="0"/>
              <a:t>–</a:t>
            </a:r>
            <a:r>
              <a:rPr dirty="0" spc="-25"/>
              <a:t> </a:t>
            </a:r>
            <a:r>
              <a:rPr dirty="0"/>
              <a:t>Sterile</a:t>
            </a:r>
            <a:r>
              <a:rPr dirty="0" spc="-15"/>
              <a:t> </a:t>
            </a:r>
            <a:r>
              <a:rPr dirty="0" spc="-10"/>
              <a:t>Corridor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61578" y="1932569"/>
            <a:ext cx="5475964" cy="416587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Small</a:t>
            </a:r>
            <a:r>
              <a:rPr dirty="0" spc="-40"/>
              <a:t> </a:t>
            </a:r>
            <a:r>
              <a:rPr dirty="0"/>
              <a:t>Sterile</a:t>
            </a:r>
            <a:r>
              <a:rPr dirty="0" spc="-35"/>
              <a:t> </a:t>
            </a:r>
            <a:r>
              <a:rPr dirty="0" spc="-10"/>
              <a:t>Field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06395" y="1554480"/>
            <a:ext cx="6829044" cy="4527804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5030470" y="6316471"/>
            <a:ext cx="2115820" cy="1409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75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https://nursekey.com/minor-office-surgery/#s0045</a:t>
            </a:r>
            <a:endParaRPr sz="75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Creating</a:t>
            </a:r>
            <a:r>
              <a:rPr dirty="0" spc="-30"/>
              <a:t> </a:t>
            </a:r>
            <a:r>
              <a:rPr dirty="0"/>
              <a:t>a</a:t>
            </a:r>
            <a:r>
              <a:rPr dirty="0" spc="-20"/>
              <a:t> </a:t>
            </a:r>
            <a:r>
              <a:rPr dirty="0"/>
              <a:t>Sterile</a:t>
            </a:r>
            <a:r>
              <a:rPr dirty="0" spc="-40"/>
              <a:t> </a:t>
            </a:r>
            <a:r>
              <a:rPr dirty="0" spc="-10"/>
              <a:t>Field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25308"/>
            <a:ext cx="9267825" cy="1849755"/>
          </a:xfrm>
          <a:prstGeom prst="rect">
            <a:avLst/>
          </a:prstGeom>
        </p:spPr>
        <p:txBody>
          <a:bodyPr wrap="square" lIns="0" tIns="1022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dirty="0" sz="2400">
                <a:latin typeface="Arial MT"/>
                <a:cs typeface="Arial MT"/>
              </a:rPr>
              <a:t>Before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you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open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anything: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Wash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your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hands,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disinfect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surface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(allow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dry),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put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mask</a:t>
            </a:r>
            <a:endParaRPr sz="2400">
              <a:latin typeface="Arial MT"/>
              <a:cs typeface="Arial MT"/>
            </a:endParaRPr>
          </a:p>
          <a:p>
            <a:pPr marL="12700" marR="1244600" indent="227329">
              <a:lnSpc>
                <a:spcPts val="3600"/>
              </a:lnSpc>
              <a:spcBef>
                <a:spcPts val="9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Ensure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integrity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tray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packaging,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reusable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disposable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open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tray: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13560" y="3820667"/>
            <a:ext cx="2136648" cy="231231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15384" y="3820667"/>
            <a:ext cx="2610612" cy="230374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1171" y="3820667"/>
            <a:ext cx="3005328" cy="232145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Adding</a:t>
            </a:r>
            <a:r>
              <a:rPr dirty="0" spc="-15"/>
              <a:t> </a:t>
            </a:r>
            <a:r>
              <a:rPr dirty="0"/>
              <a:t>Supplies</a:t>
            </a:r>
            <a:r>
              <a:rPr dirty="0" spc="-3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a</a:t>
            </a:r>
            <a:r>
              <a:rPr dirty="0" spc="-15"/>
              <a:t> </a:t>
            </a:r>
            <a:r>
              <a:rPr dirty="0"/>
              <a:t>Sterile</a:t>
            </a:r>
            <a:r>
              <a:rPr dirty="0" spc="-30"/>
              <a:t> </a:t>
            </a:r>
            <a:r>
              <a:rPr dirty="0" spc="-10"/>
              <a:t>Field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8007"/>
            <a:ext cx="10060940" cy="1652270"/>
          </a:xfrm>
          <a:prstGeom prst="rect">
            <a:avLst/>
          </a:prstGeom>
        </p:spPr>
        <p:txBody>
          <a:bodyPr wrap="square" lIns="0" tIns="457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dirty="0" sz="2000">
                <a:latin typeface="Arial MT"/>
                <a:cs typeface="Arial MT"/>
              </a:rPr>
              <a:t>Non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disposable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sterile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items</a:t>
            </a:r>
            <a:endParaRPr sz="2000">
              <a:latin typeface="Arial MT"/>
              <a:cs typeface="Arial MT"/>
            </a:endParaRPr>
          </a:p>
          <a:p>
            <a:pPr marL="6985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Standing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back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table,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grasp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object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through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wrapping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hand.</a:t>
            </a:r>
            <a:endParaRPr sz="2000">
              <a:latin typeface="Arial MT"/>
              <a:cs typeface="Arial MT"/>
            </a:endParaRPr>
          </a:p>
          <a:p>
            <a:pPr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other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hand,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unseal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wrappings,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allowing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them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fall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over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your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wrist.</a:t>
            </a:r>
            <a:endParaRPr sz="2000">
              <a:latin typeface="Arial MT"/>
              <a:cs typeface="Arial MT"/>
            </a:endParaRPr>
          </a:p>
          <a:p>
            <a:pPr marL="698500" marR="431800" indent="-228600">
              <a:lnSpc>
                <a:spcPts val="2160"/>
              </a:lnSpc>
              <a:spcBef>
                <a:spcPts val="53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Hold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edges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wrapper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your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free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hand,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drop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object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onto</a:t>
            </a:r>
            <a:r>
              <a:rPr dirty="0" sz="2000" spc="-25">
                <a:latin typeface="Arial MT"/>
                <a:cs typeface="Arial MT"/>
              </a:rPr>
              <a:t> the </a:t>
            </a:r>
            <a:r>
              <a:rPr dirty="0" sz="2000">
                <a:latin typeface="Arial MT"/>
                <a:cs typeface="Arial MT"/>
              </a:rPr>
              <a:t>sterile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field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without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releasing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wrapper</a:t>
            </a:r>
            <a:r>
              <a:rPr dirty="0" sz="1500" spc="-10">
                <a:latin typeface="Arial MT"/>
                <a:cs typeface="Arial MT"/>
              </a:rPr>
              <a:t>.</a:t>
            </a:r>
            <a:endParaRPr sz="15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25267" y="3776471"/>
            <a:ext cx="3057144" cy="248379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35852" y="3752088"/>
            <a:ext cx="2651759" cy="247341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Adding</a:t>
            </a:r>
            <a:r>
              <a:rPr dirty="0" spc="-15"/>
              <a:t> </a:t>
            </a:r>
            <a:r>
              <a:rPr dirty="0"/>
              <a:t>Supplies</a:t>
            </a:r>
            <a:r>
              <a:rPr dirty="0" spc="-3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a</a:t>
            </a:r>
            <a:r>
              <a:rPr dirty="0" spc="-15"/>
              <a:t> </a:t>
            </a:r>
            <a:r>
              <a:rPr dirty="0"/>
              <a:t>Sterile</a:t>
            </a:r>
            <a:r>
              <a:rPr dirty="0" spc="-30"/>
              <a:t> </a:t>
            </a:r>
            <a:r>
              <a:rPr dirty="0" spc="-10"/>
              <a:t>Field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25942"/>
            <a:ext cx="5977890" cy="2031364"/>
          </a:xfrm>
          <a:prstGeom prst="rect">
            <a:avLst/>
          </a:prstGeom>
        </p:spPr>
        <p:txBody>
          <a:bodyPr wrap="square" lIns="0" tIns="1079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dirty="0" sz="1800">
                <a:latin typeface="Arial MT"/>
                <a:cs typeface="Arial MT"/>
              </a:rPr>
              <a:t>“</a:t>
            </a:r>
            <a:r>
              <a:rPr dirty="0" sz="2000">
                <a:latin typeface="Arial MT"/>
                <a:cs typeface="Arial MT"/>
              </a:rPr>
              <a:t>Peel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down”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disposable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sterile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items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755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Locate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opening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grasp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flap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each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hand.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770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Peel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layers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apart.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760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Invert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hands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drop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item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onto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field.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755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You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item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gloved</a:t>
            </a:r>
            <a:r>
              <a:rPr dirty="0" sz="2000" spc="-10">
                <a:latin typeface="Arial MT"/>
                <a:cs typeface="Arial MT"/>
              </a:rPr>
              <a:t> individua</a:t>
            </a:r>
            <a:r>
              <a:rPr dirty="0" sz="1500" spc="-10">
                <a:latin typeface="Arial MT"/>
                <a:cs typeface="Arial MT"/>
              </a:rPr>
              <a:t>l.</a:t>
            </a:r>
            <a:endParaRPr sz="15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71244" y="4067555"/>
            <a:ext cx="2906268" cy="233190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83252" y="4111752"/>
            <a:ext cx="2734055" cy="2358487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23047" y="4130040"/>
            <a:ext cx="2804159" cy="1856232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Moving</a:t>
            </a:r>
            <a:r>
              <a:rPr dirty="0" spc="-55"/>
              <a:t> </a:t>
            </a:r>
            <a:r>
              <a:rPr dirty="0"/>
              <a:t>Supplies</a:t>
            </a:r>
            <a:r>
              <a:rPr dirty="0" spc="-15"/>
              <a:t> </a:t>
            </a:r>
            <a:r>
              <a:rPr dirty="0"/>
              <a:t>Within</a:t>
            </a:r>
            <a:r>
              <a:rPr dirty="0" spc="-15"/>
              <a:t> </a:t>
            </a:r>
            <a:r>
              <a:rPr dirty="0"/>
              <a:t>a</a:t>
            </a:r>
            <a:r>
              <a:rPr dirty="0" spc="-15"/>
              <a:t> </a:t>
            </a:r>
            <a:r>
              <a:rPr dirty="0"/>
              <a:t>Sterile</a:t>
            </a:r>
            <a:r>
              <a:rPr dirty="0" spc="-30"/>
              <a:t> </a:t>
            </a:r>
            <a:r>
              <a:rPr dirty="0" spc="-10"/>
              <a:t>Field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4349"/>
            <a:ext cx="10193655" cy="4060190"/>
          </a:xfrm>
          <a:prstGeom prst="rect">
            <a:avLst/>
          </a:prstGeom>
        </p:spPr>
        <p:txBody>
          <a:bodyPr wrap="square" lIns="0" tIns="78740" rIns="0" bIns="0" rtlCol="0" vert="horz">
            <a:spAutoFit/>
          </a:bodyPr>
          <a:lstStyle/>
          <a:p>
            <a:pPr marL="241300" marR="533400" indent="-228600">
              <a:lnSpc>
                <a:spcPct val="80000"/>
              </a:lnSpc>
              <a:spcBef>
                <a:spcPts val="620"/>
              </a:spcBef>
              <a:buChar char="•"/>
              <a:tabLst>
                <a:tab pos="241300" algn="l"/>
              </a:tabLst>
            </a:pPr>
            <a:r>
              <a:rPr dirty="0" sz="2200">
                <a:latin typeface="Arial MT"/>
                <a:cs typeface="Arial MT"/>
              </a:rPr>
              <a:t>When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radiographer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must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manipulate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sterile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items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sterile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field,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sterile </a:t>
            </a:r>
            <a:r>
              <a:rPr dirty="0" sz="2200">
                <a:latin typeface="Arial MT"/>
                <a:cs typeface="Arial MT"/>
              </a:rPr>
              <a:t>transfer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forceps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used.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Open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packaging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so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only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forceps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handles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exposed.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5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Grasp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handles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firmly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without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touching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remainder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instrument.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7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1300" marR="5080" indent="-228600">
              <a:lnSpc>
                <a:spcPct val="8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200">
                <a:latin typeface="Arial MT"/>
                <a:cs typeface="Arial MT"/>
              </a:rPr>
              <a:t>Keep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forceps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above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your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waist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your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sight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at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all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times.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After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use,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place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tips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sterile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field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handles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protruding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so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you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them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again.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2200" b="1">
                <a:latin typeface="Arial"/>
                <a:cs typeface="Arial"/>
              </a:rPr>
              <a:t>Never</a:t>
            </a:r>
            <a:r>
              <a:rPr dirty="0" sz="2200" spc="-60" b="1">
                <a:latin typeface="Arial"/>
                <a:cs typeface="Arial"/>
              </a:rPr>
              <a:t> </a:t>
            </a:r>
            <a:r>
              <a:rPr dirty="0" sz="2200">
                <a:latin typeface="Arial MT"/>
                <a:cs typeface="Arial MT"/>
              </a:rPr>
              <a:t>reach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across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sterile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field.</a:t>
            </a:r>
            <a:endParaRPr sz="17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Adding</a:t>
            </a:r>
            <a:r>
              <a:rPr dirty="0" spc="-30"/>
              <a:t> </a:t>
            </a:r>
            <a:r>
              <a:rPr dirty="0"/>
              <a:t>Solution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Sterile</a:t>
            </a:r>
            <a:r>
              <a:rPr dirty="0" spc="-35"/>
              <a:t> </a:t>
            </a:r>
            <a:r>
              <a:rPr dirty="0" spc="-10"/>
              <a:t>Field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5206"/>
            <a:ext cx="8274050" cy="42837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Read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label,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check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expiry,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read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label</a:t>
            </a:r>
            <a:r>
              <a:rPr dirty="0" sz="2000" spc="-10">
                <a:latin typeface="Arial MT"/>
                <a:cs typeface="Arial MT"/>
              </a:rPr>
              <a:t> AGAIN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45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Hold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bottle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hand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over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label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3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Remove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lid,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touch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inside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lid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rim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bottle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45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Pour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small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amount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liquid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into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garbage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05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1300" marR="5080" indent="-228600">
              <a:lnSpc>
                <a:spcPts val="1920"/>
              </a:lnSpc>
              <a:buChar char="•"/>
              <a:tabLst>
                <a:tab pos="241300" algn="l"/>
              </a:tabLst>
            </a:pPr>
            <a:r>
              <a:rPr dirty="0" sz="2000">
                <a:latin typeface="Arial MT"/>
                <a:cs typeface="Arial MT"/>
              </a:rPr>
              <a:t>Pour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liquid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about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6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inches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height.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splash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solution </a:t>
            </a:r>
            <a:r>
              <a:rPr dirty="0" sz="2000">
                <a:latin typeface="Arial MT"/>
                <a:cs typeface="Arial MT"/>
              </a:rPr>
              <a:t>onto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sterile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field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5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Replace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cap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check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label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again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03592" y="1990709"/>
            <a:ext cx="1336391" cy="3759964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0695558" y="6316471"/>
            <a:ext cx="991869" cy="1409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50" spc="-10">
                <a:latin typeface="Arial MT"/>
                <a:cs typeface="Arial MT"/>
              </a:rPr>
              <a:t>https://</a:t>
            </a:r>
            <a:r>
              <a:rPr dirty="0" sz="750" spc="-10">
                <a:latin typeface="Arial MT"/>
                <a:cs typeface="Arial MT"/>
                <a:hlinkClick r:id="rId3"/>
              </a:rPr>
              <a:t>www.surgo.com</a:t>
            </a:r>
            <a:endParaRPr sz="75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Unattended</a:t>
            </a:r>
            <a:r>
              <a:rPr dirty="0" spc="-30"/>
              <a:t> </a:t>
            </a:r>
            <a:r>
              <a:rPr dirty="0"/>
              <a:t>Sterile</a:t>
            </a:r>
            <a:r>
              <a:rPr dirty="0" spc="-30"/>
              <a:t> </a:t>
            </a:r>
            <a:r>
              <a:rPr dirty="0" spc="-10"/>
              <a:t>Fields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37106"/>
            <a:ext cx="10299065" cy="43218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Don’t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establish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sterile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field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too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early.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Wait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until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you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need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it.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2655"/>
              </a:lnSpc>
              <a:spcBef>
                <a:spcPts val="5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However,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sometimes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sterile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trays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pre-</a:t>
            </a:r>
            <a:r>
              <a:rPr dirty="0" sz="2600">
                <a:latin typeface="Arial MT"/>
                <a:cs typeface="Arial MT"/>
              </a:rPr>
              <a:t>assembled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without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adding</a:t>
            </a:r>
            <a:endParaRPr sz="2600">
              <a:latin typeface="Arial MT"/>
              <a:cs typeface="Arial MT"/>
            </a:endParaRPr>
          </a:p>
          <a:p>
            <a:pPr marL="241300">
              <a:lnSpc>
                <a:spcPts val="2185"/>
              </a:lnSpc>
            </a:pPr>
            <a:r>
              <a:rPr dirty="0" sz="2600">
                <a:latin typeface="Arial MT"/>
                <a:cs typeface="Arial MT"/>
              </a:rPr>
              <a:t>any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fluid.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These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trays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called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dry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vs.a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tray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fluid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(wet)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time</a:t>
            </a:r>
            <a:endParaRPr sz="2600">
              <a:latin typeface="Arial MT"/>
              <a:cs typeface="Arial MT"/>
            </a:endParaRPr>
          </a:p>
          <a:p>
            <a:pPr marL="241300">
              <a:lnSpc>
                <a:spcPts val="2185"/>
              </a:lnSpc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tray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“deemed”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sterile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will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depend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whether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it’s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wet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25">
                <a:latin typeface="Arial MT"/>
                <a:cs typeface="Arial MT"/>
              </a:rPr>
              <a:t> dry</a:t>
            </a:r>
            <a:endParaRPr sz="2600">
              <a:latin typeface="Arial MT"/>
              <a:cs typeface="Arial MT"/>
            </a:endParaRPr>
          </a:p>
          <a:p>
            <a:pPr marL="241300" marR="36195">
              <a:lnSpc>
                <a:spcPct val="70000"/>
              </a:lnSpc>
              <a:spcBef>
                <a:spcPts val="470"/>
              </a:spcBef>
            </a:pPr>
            <a:r>
              <a:rPr dirty="0" sz="2600">
                <a:latin typeface="Arial MT"/>
                <a:cs typeface="Arial MT"/>
              </a:rPr>
              <a:t>tray.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Example-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Angiography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because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several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trays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assembled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at </a:t>
            </a:r>
            <a:r>
              <a:rPr dirty="0" sz="2600">
                <a:latin typeface="Arial MT"/>
                <a:cs typeface="Arial MT"/>
              </a:rPr>
              <a:t>once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start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day.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sz="2600">
              <a:latin typeface="Arial MT"/>
              <a:cs typeface="Arial MT"/>
            </a:endParaRPr>
          </a:p>
          <a:p>
            <a:pPr marL="241300" marR="309880" indent="-228600">
              <a:lnSpc>
                <a:spcPct val="70000"/>
              </a:lnSpc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If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sterile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field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already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established,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procedure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postponed, </a:t>
            </a:r>
            <a:r>
              <a:rPr dirty="0" sz="2600">
                <a:latin typeface="Arial MT"/>
                <a:cs typeface="Arial MT"/>
              </a:rPr>
              <a:t>cover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it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immediately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sterile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drape.</a:t>
            </a:r>
            <a:endParaRPr sz="2600">
              <a:latin typeface="Arial MT"/>
              <a:cs typeface="Arial MT"/>
            </a:endParaRPr>
          </a:p>
          <a:p>
            <a:pPr lvl="1" marL="698500" indent="-228600">
              <a:lnSpc>
                <a:spcPts val="220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sure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not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flip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fan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drape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495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Handle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drape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little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possible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only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corners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241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Airborne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contamination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still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contamination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Open</a:t>
            </a:r>
            <a:r>
              <a:rPr dirty="0" spc="-15"/>
              <a:t> </a:t>
            </a:r>
            <a:r>
              <a:rPr dirty="0"/>
              <a:t>Sterile</a:t>
            </a:r>
            <a:r>
              <a:rPr dirty="0" spc="-15"/>
              <a:t> </a:t>
            </a:r>
            <a:r>
              <a:rPr dirty="0" spc="-10"/>
              <a:t>Gloving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25497"/>
            <a:ext cx="7299959" cy="4159885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marL="12700" marR="107314">
              <a:lnSpc>
                <a:spcPts val="1939"/>
              </a:lnSpc>
              <a:spcBef>
                <a:spcPts val="345"/>
              </a:spcBef>
            </a:pPr>
            <a:r>
              <a:rPr dirty="0" sz="1800">
                <a:latin typeface="Arial MT"/>
                <a:cs typeface="Arial MT"/>
              </a:rPr>
              <a:t>What’s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difference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between</a:t>
            </a:r>
            <a:r>
              <a:rPr dirty="0" sz="1800" spc="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open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closed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gloving?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Which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do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you </a:t>
            </a:r>
            <a:r>
              <a:rPr dirty="0" sz="1800">
                <a:latin typeface="Arial MT"/>
                <a:cs typeface="Arial MT"/>
              </a:rPr>
              <a:t>think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you’ll</a:t>
            </a:r>
            <a:r>
              <a:rPr dirty="0" sz="1800" spc="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doing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most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often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technologist?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39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800" b="1">
                <a:latin typeface="Arial"/>
                <a:cs typeface="Arial"/>
              </a:rPr>
              <a:t>Open</a:t>
            </a:r>
            <a:r>
              <a:rPr dirty="0" sz="1800" spc="-6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gloving</a:t>
            </a:r>
            <a:r>
              <a:rPr dirty="0" sz="1800" spc="-35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technique</a:t>
            </a: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780"/>
              </a:spcBef>
              <a:buChar char="•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Inspect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packaging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60"/>
              </a:spcBef>
              <a:buFont typeface="Arial MT"/>
              <a:buChar char="•"/>
            </a:pP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Remove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rings,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bracelets, roll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up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sleeves.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Perform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hand</a:t>
            </a:r>
            <a:r>
              <a:rPr dirty="0" sz="1800" spc="-10">
                <a:latin typeface="Arial MT"/>
                <a:cs typeface="Arial MT"/>
              </a:rPr>
              <a:t> hygiene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00"/>
              </a:spcBef>
              <a:buFont typeface="Arial MT"/>
              <a:buChar char="•"/>
            </a:pPr>
            <a:endParaRPr sz="1800">
              <a:latin typeface="Arial MT"/>
              <a:cs typeface="Arial MT"/>
            </a:endParaRPr>
          </a:p>
          <a:p>
            <a:pPr marL="241300" marR="5080" indent="-228600">
              <a:lnSpc>
                <a:spcPts val="1939"/>
              </a:lnSpc>
              <a:buChar char="•"/>
              <a:tabLst>
                <a:tab pos="241300" algn="l"/>
              </a:tabLst>
            </a:pPr>
            <a:r>
              <a:rPr dirty="0" sz="1800">
                <a:latin typeface="Arial MT"/>
                <a:cs typeface="Arial MT"/>
              </a:rPr>
              <a:t>Open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packaging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like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book.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Place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front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you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so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you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can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read</a:t>
            </a:r>
            <a:r>
              <a:rPr dirty="0" sz="1800" spc="-25">
                <a:latin typeface="Arial MT"/>
                <a:cs typeface="Arial MT"/>
              </a:rPr>
              <a:t> the </a:t>
            </a:r>
            <a:r>
              <a:rPr dirty="0" sz="1800" spc="-10">
                <a:latin typeface="Arial MT"/>
                <a:cs typeface="Arial MT"/>
              </a:rPr>
              <a:t>writing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39"/>
              </a:spcBef>
              <a:buFont typeface="Arial MT"/>
              <a:buChar char="•"/>
            </a:pP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Open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flaps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fold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bottom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edge under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so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it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doesn’t close </a:t>
            </a:r>
            <a:r>
              <a:rPr dirty="0" sz="1800" spc="-20">
                <a:latin typeface="Arial MT"/>
                <a:cs typeface="Arial MT"/>
              </a:rPr>
              <a:t>again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98507" y="1690116"/>
            <a:ext cx="2336292" cy="213049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58300" y="3945635"/>
            <a:ext cx="2616707" cy="1926907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Open</a:t>
            </a:r>
            <a:r>
              <a:rPr dirty="0" spc="-15"/>
              <a:t> </a:t>
            </a:r>
            <a:r>
              <a:rPr dirty="0"/>
              <a:t>Sterile</a:t>
            </a:r>
            <a:r>
              <a:rPr dirty="0" spc="-15"/>
              <a:t> </a:t>
            </a:r>
            <a:r>
              <a:rPr dirty="0" spc="-10"/>
              <a:t>Gloving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5278755" cy="287464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40029" marR="531495" indent="-227329">
              <a:lnSpc>
                <a:spcPts val="259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Pick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up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one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glove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cuff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end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closest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 </a:t>
            </a:r>
            <a:r>
              <a:rPr dirty="0" sz="2400" spc="-25">
                <a:latin typeface="Arial MT"/>
                <a:cs typeface="Arial MT"/>
              </a:rPr>
              <a:t>you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0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Place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hand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into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glove,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aim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fingers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7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marR="580390" indent="-227329">
              <a:lnSpc>
                <a:spcPts val="259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Slide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gloved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fingers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under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cuff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of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second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glove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pick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up.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75347" y="1496567"/>
            <a:ext cx="2421636" cy="191690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59111" y="2375916"/>
            <a:ext cx="2180844" cy="2396959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21068" y="3531108"/>
            <a:ext cx="2421635" cy="2422233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Open</a:t>
            </a:r>
            <a:r>
              <a:rPr dirty="0" spc="-15"/>
              <a:t> </a:t>
            </a:r>
            <a:r>
              <a:rPr dirty="0"/>
              <a:t>Sterile</a:t>
            </a:r>
            <a:r>
              <a:rPr dirty="0" spc="-15"/>
              <a:t> </a:t>
            </a:r>
            <a:r>
              <a:rPr dirty="0" spc="-10"/>
              <a:t>Gloving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7210"/>
            <a:ext cx="5917565" cy="24961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Slide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second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hand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glove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Carefully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pull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down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cuffs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gloves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6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Why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dislike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these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two</a:t>
            </a:r>
            <a:r>
              <a:rPr dirty="0" sz="2800" spc="-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pictures?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7924800" y="1566672"/>
            <a:ext cx="2338070" cy="4406265"/>
            <a:chOff x="7924800" y="1566672"/>
            <a:chExt cx="2338070" cy="440626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24800" y="1566672"/>
              <a:ext cx="2319528" cy="22647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924800" y="3848100"/>
              <a:ext cx="2337816" cy="2124784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Cleaning</a:t>
            </a:r>
            <a:r>
              <a:rPr dirty="0" spc="-15"/>
              <a:t> </a:t>
            </a:r>
            <a:r>
              <a:rPr dirty="0"/>
              <a:t>Up</a:t>
            </a:r>
            <a:r>
              <a:rPr dirty="0" spc="-20"/>
              <a:t> </a:t>
            </a:r>
            <a:r>
              <a:rPr dirty="0"/>
              <a:t>a</a:t>
            </a:r>
            <a:r>
              <a:rPr dirty="0" spc="-15"/>
              <a:t> </a:t>
            </a:r>
            <a:r>
              <a:rPr dirty="0"/>
              <a:t>Sterile</a:t>
            </a:r>
            <a:r>
              <a:rPr dirty="0" spc="-25"/>
              <a:t> </a:t>
            </a:r>
            <a:r>
              <a:rPr dirty="0" spc="-10"/>
              <a:t>Field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0633"/>
            <a:ext cx="10176510" cy="4195445"/>
          </a:xfrm>
          <a:prstGeom prst="rect">
            <a:avLst/>
          </a:prstGeom>
        </p:spPr>
        <p:txBody>
          <a:bodyPr wrap="square" lIns="0" tIns="89535" rIns="0" bIns="0" rtlCol="0" vert="horz">
            <a:spAutoFit/>
          </a:bodyPr>
          <a:lstStyle/>
          <a:p>
            <a:pPr marL="241300" marR="603885" indent="-228600">
              <a:lnSpc>
                <a:spcPts val="2500"/>
              </a:lnSpc>
              <a:spcBef>
                <a:spcPts val="7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Always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check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sharps.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Typically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it’s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Rads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responsibility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to </a:t>
            </a:r>
            <a:r>
              <a:rPr dirty="0" sz="2600">
                <a:latin typeface="Arial MT"/>
                <a:cs typeface="Arial MT"/>
              </a:rPr>
              <a:t>dispose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properly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but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sharps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missed.</a:t>
            </a:r>
            <a:endParaRPr sz="2600">
              <a:latin typeface="Arial MT"/>
              <a:cs typeface="Arial MT"/>
            </a:endParaRPr>
          </a:p>
          <a:p>
            <a:pPr marL="332740" indent="-320040">
              <a:lnSpc>
                <a:spcPct val="100000"/>
              </a:lnSpc>
              <a:spcBef>
                <a:spcPts val="390"/>
              </a:spcBef>
              <a:buChar char="•"/>
              <a:tabLst>
                <a:tab pos="332740" algn="l"/>
              </a:tabLst>
            </a:pPr>
            <a:r>
              <a:rPr dirty="0" sz="2600">
                <a:latin typeface="Arial MT"/>
                <a:cs typeface="Arial MT"/>
              </a:rPr>
              <a:t>Put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designated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sharps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bin.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appropriate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size.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0"/>
              </a:spcBef>
              <a:buFont typeface="Arial MT"/>
              <a:buChar char="•"/>
            </a:pPr>
            <a:endParaRPr sz="2600">
              <a:latin typeface="Arial MT"/>
              <a:cs typeface="Arial MT"/>
            </a:endParaRPr>
          </a:p>
          <a:p>
            <a:pPr marL="241300" marR="655320" indent="-228600">
              <a:lnSpc>
                <a:spcPct val="80000"/>
              </a:lnSpc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Discard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pharmaceuticals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white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pail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bodily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fluids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yellow </a:t>
            </a:r>
            <a:r>
              <a:rPr dirty="0" sz="2600">
                <a:latin typeface="Arial MT"/>
                <a:cs typeface="Arial MT"/>
              </a:rPr>
              <a:t>biohazard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pail.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All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other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refuse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goes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garbage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  <a:buFont typeface="Arial MT"/>
              <a:buChar char="•"/>
            </a:pPr>
            <a:endParaRPr sz="2600">
              <a:latin typeface="Arial MT"/>
              <a:cs typeface="Arial MT"/>
            </a:endParaRPr>
          </a:p>
          <a:p>
            <a:pPr marL="241300" marR="5080" indent="-228600">
              <a:lnSpc>
                <a:spcPts val="2500"/>
              </a:lnSpc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Don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gloves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thoroughly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clean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all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reusable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items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before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returning </a:t>
            </a:r>
            <a:r>
              <a:rPr dirty="0" sz="2600">
                <a:latin typeface="Arial MT"/>
                <a:cs typeface="Arial MT"/>
              </a:rPr>
              <a:t>them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central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sterile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supply.</a:t>
            </a:r>
            <a:endParaRPr sz="2600">
              <a:latin typeface="Arial MT"/>
              <a:cs typeface="Arial MT"/>
            </a:endParaRPr>
          </a:p>
          <a:p>
            <a:pPr lvl="1" marL="698500" marR="83820" indent="-228600">
              <a:lnSpc>
                <a:spcPts val="2110"/>
              </a:lnSpc>
              <a:spcBef>
                <a:spcPts val="52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Thorough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cleaning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important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because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items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must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free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all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residue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so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sterilizing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agent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penetrate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all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surfaces.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04" y="2245"/>
            <a:ext cx="759990" cy="8084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2025-07-02T20:45:35Z</dcterms:created>
  <dcterms:modified xsi:type="dcterms:W3CDTF">2025-07-02T20:45:35Z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2025-07-03T00:00:00Z</vt:filetime>
  </property>
  <property fmtid="{D5CDD505-2E9C-101B-9397-08002B2CF9AE}" pid="3" name="LastSaved">
    <vt:filetime>2025-07-02T00:00:00Z</vt:filetime>
  </property>
  <property fmtid="{D5CDD505-2E9C-101B-9397-08002B2CF9AE}" pid="4" name="Producer">
    <vt:lpwstr>Foxit PDF Editor Printer Version 11.2.2.4537</vt:lpwstr>
  </property>
</Properties>
</file>