
<file path=[Content_Types].xml><?xml version="1.0" encoding="utf-8"?>
<Types xmlns="http://schemas.openxmlformats.org/package/2006/content-types">
  <Default Extension="wmf" ContentType="image/x-wm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notesSlides/notesSlide30.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32.xml" ContentType="application/vnd.openxmlformats-officedocument.presentationml.notesSlide+xml"/>
  <Override PartName="/ppt/notesSlides/notesSlide18.xml" ContentType="application/vnd.openxmlformats-officedocument.presentationml.notesSlide+xml"/>
  <Override PartName="/ppt/notesSlides/notesSlide15.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9.xml" ContentType="application/vnd.openxmlformats-officedocument.presentationml.notesSlide+xml"/>
  <Override PartName="/ppt/notesSlides/notesSlide31.xml" ContentType="application/vnd.openxmlformats-officedocument.presentationml.notesSlide+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notesSlides/notesSlide7.xml" ContentType="application/vnd.openxmlformats-officedocument.presentationml.notesSlide+xml"/>
  <Override PartName="/ppt/notesSlides/notesSlide16.xml" ContentType="application/vnd.openxmlformats-officedocument.presentationml.notesSlide+xml"/>
  <Override PartName="/ppt/slides/slide29.xml" ContentType="application/vnd.openxmlformats-officedocument.presentationml.slide+xml"/>
  <Override PartName="/ppt/slides/slide25.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notesSlides/notesSlide3.xml" ContentType="application/vnd.openxmlformats-officedocument.presentationml.notesSlide+xml"/>
  <Override PartName="/ppt/notesSlides/notesSlide19.xml" ContentType="application/vnd.openxmlformats-officedocument.presentationml.notesSlide+xml"/>
  <Override PartName="/ppt/slides/slide17.xml" ContentType="application/vnd.openxmlformats-officedocument.presentationml.slide+xml"/>
  <Override PartName="/ppt/slides/slide13.xml" ContentType="application/vnd.openxmlformats-officedocument.presentationml.slide+xml"/>
  <Override PartName="/ppt/notesSlides/notesSlide26.xml" ContentType="application/vnd.openxmlformats-officedocument.presentationml.notesSlide+xml"/>
  <Override PartName="/ppt/slides/slide2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Layouts/slideLayout9.xml" ContentType="application/vnd.openxmlformats-officedocument.presentationml.slideLayout+xml"/>
  <Override PartName="/ppt/slides/slide1.xml" ContentType="application/vnd.openxmlformats-officedocument.presentationml.slide+xml"/>
  <Override PartName="/ppt/notesSlides/notesSlide14.xml" ContentType="application/vnd.openxmlformats-officedocument.presentationml.notesSlide+xml"/>
  <Override PartName="/ppt/slides/slide26.xml" ContentType="application/vnd.openxmlformats-officedocument.presentationml.slide+xml"/>
  <Override PartName="/ppt/slideLayouts/slideLayout8.xml" ContentType="application/vnd.openxmlformats-officedocument.presentationml.slideLayout+xml"/>
  <Override PartName="/ppt/notesSlides/notesSlide22.xml" ContentType="application/vnd.openxmlformats-officedocument.presentationml.notesSlide+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s/slide5.xml" ContentType="application/vnd.openxmlformats-officedocument.presentationml.slide+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s/slide14.xml" ContentType="application/vnd.openxmlformats-officedocument.presentationml.slide+xml"/>
  <Override PartName="/ppt/slideMasters/slideMaster1.xml" ContentType="application/vnd.openxmlformats-officedocument.presentationml.slideMaster+xml"/>
  <Override PartName="/ppt/notesSlides/notesSlide23.xml" ContentType="application/vnd.openxmlformats-officedocument.presentationml.notesSlide+xml"/>
  <Override PartName="/ppt/theme/theme2.xml" ContentType="application/vnd.openxmlformats-officedocument.theme+xml"/>
  <Override PartName="/ppt/slides/slide3.xml" ContentType="application/vnd.openxmlformats-officedocument.presentationml.slide+xml"/>
  <Override PartName="/ppt/slides/slide12.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slides/slide6.xml" ContentType="application/vnd.openxmlformats-officedocument.presentationml.slide+xml"/>
  <Override PartName="/docProps/custom.xml" ContentType="application/vnd.openxmlformats-officedocument.custom-properties+xml"/>
  <Override PartName="/ppt/slides/slide24.xml" ContentType="application/vnd.openxmlformats-officedocument.presentationml.slide+xml"/>
  <Override PartName="/ppt/notesSlides/notesSlide17.xml" ContentType="application/vnd.openxmlformats-officedocument.presentationml.notesSlide+xml"/>
  <Override PartName="/ppt/slideLayouts/slideLayout11.xml" ContentType="application/vnd.openxmlformats-officedocument.presentationml.slideLayout+xml"/>
  <Override PartName="/ppt/tableStyles.xml" ContentType="application/vnd.openxmlformats-officedocument.presentationml.tableStyles+xml"/>
  <Override PartName="/ppt/presentation.xml" ContentType="application/vnd.openxmlformats-officedocument.presentationml.presentation.main+xml"/>
  <Override PartName="/docProps/core.xml" ContentType="application/vnd.openxmlformats-package.core-properties+xml"/>
  <Override PartName="/docProps/app.xml" ContentType="application/vnd.openxmlformats-officedocument.extended-properties+xml"/>
  <Override PartName="/ppt/slides/slide4.xml" ContentType="application/vnd.openxmlformats-officedocument.presentationml.slide+xml"/>
  <Override PartName="/ppt/slides/slide27.xml" ContentType="application/vnd.openxmlformats-officedocument.presentationml.slide+xml"/>
  <Override PartName="/customXml/itemProps3.xml" ContentType="application/vnd.openxmlformats-officedocument.customXmlProperties+xml"/>
  <Override PartName="/ppt/slideLayouts/slideLayout4.xml" ContentType="application/vnd.openxmlformats-officedocument.presentationml.slideLayout+xml"/>
  <Override PartName="/customXml/itemProps2.xml" ContentType="application/vnd.openxmlformats-officedocument.customXmlProperties+xml"/>
  <Override PartName="/ppt/theme/theme1.xml" ContentType="application/vnd.openxmlformats-officedocument.theme+xml"/>
  <Override PartName="/ppt/slides/slide28.xml" ContentType="application/vnd.openxmlformats-officedocument.presentationml.slide+xml"/>
  <Override PartName="/ppt/slides/slide16.xml" ContentType="application/vnd.openxmlformats-officedocument.presentationml.slide+xml"/>
  <Override PartName="/ppt/slideLayouts/slideLayout1.xml" ContentType="application/vnd.openxmlformats-officedocument.presentationml.slideLayout+xml"/>
  <Override PartName="/ppt/slides/slide2.xml" ContentType="application/vnd.openxmlformats-officedocument.presentationml.slide+xml"/>
  <Override PartName="/ppt/viewProps.xml" ContentType="application/vnd.openxmlformats-officedocument.presentationml.viewProps+xml"/>
  <Override PartName="/ppt/slideLayouts/slideLayout6.xml" ContentType="application/vnd.openxmlformats-officedocument.presentationml.slideLayout+xml"/>
  <Override PartName="/ppt/presProps.xml" ContentType="application/vnd.openxmlformats-officedocument.presentationml.presProps+xml"/>
  <Override PartName="/ppt/slides/slide7.xml" ContentType="application/vnd.openxmlformats-officedocument.presentationml.slide+xml"/>
  <Override PartName="/ppt/slides/slide21.xml" ContentType="application/vnd.openxmlformats-officedocument.presentationml.slide+xml"/>
  <Override PartName="/ppt/notesSlides/notesSlide29.xml" ContentType="application/vnd.openxmlformats-officedocument.presentationml.notesSlide+xml"/>
  <Override PartName="/customXml/itemProps1.xml" ContentType="application/vnd.openxmlformats-officedocument.customXmlProperties+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Lst>
  <p:notesMasterIdLst>
    <p:notesMasterId r:id="rId3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Lst>
  <p:sldSz cx="12192000" cy="6858000"/>
  <p:notesSz cx="7023100" cy="93091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79" d="100"/>
          <a:sy n="79" d="100"/>
        </p:scale>
        <p:origin x="811" y="77"/>
      </p:cViewPr>
      <p:guideLst>
        <p:guide pos="2214" orient="horz"/>
        <p:guide pos="2851" orient="horz"/>
        <p:guide pos="3284" orient="horz"/>
        <p:guide pos="2355" orient="horz"/>
        <p:guide pos="1669" orient="horz"/>
        <p:guide pos="360" orient="horz"/>
        <p:guide pos="1349" orient="horz"/>
        <p:guide pos="2149" orient="horz"/>
        <p:guide pos="1198" orient="horz"/>
        <p:guide pos="4319" orient="horz"/>
        <p:guide pos="704"/>
        <p:guide pos="7119"/>
        <p:guide pos="3179"/>
        <p:guide pos="1455"/>
        <p:guide pos="219"/>
        <p:guide pos="1233"/>
      </p:guideLst>
    </p:cSldViewPr>
  </p:slide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theme" Target="theme/theme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slide" Target="slides/slide29.xml"/><Relationship Id="rId33" Type="http://schemas.openxmlformats.org/officeDocument/2006/relationships/slide" Target="slides/slide30.xml"/><Relationship Id="rId34" Type="http://schemas.openxmlformats.org/officeDocument/2006/relationships/slide" Target="slides/slide31.xml"/><Relationship Id="rId35" Type="http://schemas.openxmlformats.org/officeDocument/2006/relationships/slide" Target="slides/slide32.xml"/><Relationship Id="rId36" Type="http://schemas.openxmlformats.org/officeDocument/2006/relationships/notesMaster" Target="notesMasters/notesMaster1.xml"/><Relationship Id="rId37" Type="http://schemas.openxmlformats.org/officeDocument/2006/relationships/presProps" Target="presProps.xml" /><Relationship Id="rId38" Type="http://schemas.openxmlformats.org/officeDocument/2006/relationships/tableStyles" Target="tableStyles.xml" /><Relationship Id="rId39" Type="http://schemas.openxmlformats.org/officeDocument/2006/relationships/viewProps" Target="viewProps.xml" /></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3043343" cy="465454"/>
          </a:xfrm>
          <a:prstGeom prst="rect">
            <a:avLst/>
          </a:prstGeom>
        </p:spPr>
        <p:txBody>
          <a:bodyPr vert="horz" lIns="93324" tIns="46662" rIns="93324" bIns="46662" rtlCol="0"/>
          <a:lstStyle>
            <a:lvl1pPr algn="l">
              <a:defRPr sz="1200"/>
            </a:lvl1pPr>
          </a:lstStyle>
          <a:p>
            <a:pPr>
              <a:defRPr/>
            </a:pPr>
            <a:endParaRPr lang="en-US"/>
          </a:p>
        </p:txBody>
      </p:sp>
      <p:sp>
        <p:nvSpPr>
          <p:cNvPr id="3" name="Date Placeholder 2"/>
          <p:cNvSpPr>
            <a:spLocks noGrp="1"/>
          </p:cNvSpPr>
          <p:nvPr>
            <p:ph type="dt" idx="1"/>
          </p:nvPr>
        </p:nvSpPr>
        <p:spPr bwMode="auto">
          <a:xfrm>
            <a:off x="3978132" y="0"/>
            <a:ext cx="3043343" cy="465454"/>
          </a:xfrm>
          <a:prstGeom prst="rect">
            <a:avLst/>
          </a:prstGeom>
        </p:spPr>
        <p:txBody>
          <a:bodyPr vert="horz" lIns="93324" tIns="46662" rIns="93324" bIns="46662" rtlCol="0"/>
          <a:lstStyle>
            <a:lvl1pPr algn="r">
              <a:defRPr sz="1200"/>
            </a:lvl1pPr>
          </a:lstStyle>
          <a:p>
            <a:pPr>
              <a:defRPr/>
            </a:pPr>
            <a:fld id="{A6E1133A-33E6-41DE-9EDC-2B4E7ACFB7D2}" type="datetimeFigureOut">
              <a:rPr lang="en-US"/>
              <a:t>2/4/2025</a:t>
            </a:fld>
            <a:endParaRPr lang="en-US"/>
          </a:p>
        </p:txBody>
      </p:sp>
      <p:sp>
        <p:nvSpPr>
          <p:cNvPr id="4" name="Slide Image Placeholder 3"/>
          <p:cNvSpPr>
            <a:spLocks noChangeAspect="1" noGrp="1" noRot="1"/>
          </p:cNvSpPr>
          <p:nvPr>
            <p:ph type="sldImg" idx="2"/>
          </p:nvPr>
        </p:nvSpPr>
        <p:spPr bwMode="auto">
          <a:xfrm>
            <a:off x="409575" y="698500"/>
            <a:ext cx="6203950" cy="3490913"/>
          </a:xfrm>
          <a:prstGeom prst="rect">
            <a:avLst/>
          </a:prstGeom>
          <a:noFill/>
          <a:ln w="12700">
            <a:solidFill>
              <a:prstClr val="black"/>
            </a:solidFill>
          </a:ln>
        </p:spPr>
        <p:txBody>
          <a:bodyPr vert="horz" lIns="93324" tIns="46662" rIns="93324" bIns="46662" rtlCol="0" anchor="ctr"/>
          <a:lstStyle/>
          <a:p>
            <a:pPr>
              <a:defRPr/>
            </a:pPr>
            <a:endParaRPr lang="en-US"/>
          </a:p>
        </p:txBody>
      </p:sp>
      <p:sp>
        <p:nvSpPr>
          <p:cNvPr id="5" name="Notes Placeholder 4"/>
          <p:cNvSpPr>
            <a:spLocks noGrp="1"/>
          </p:cNvSpPr>
          <p:nvPr>
            <p:ph type="body" sz="quarter" idx="3"/>
          </p:nvPr>
        </p:nvSpPr>
        <p:spPr bwMode="auto">
          <a:xfrm>
            <a:off x="702310" y="4421823"/>
            <a:ext cx="5618480" cy="4189095"/>
          </a:xfrm>
          <a:prstGeom prst="rect">
            <a:avLst/>
          </a:prstGeom>
        </p:spPr>
        <p:txBody>
          <a:bodyPr vert="horz" lIns="93324" tIns="46662" rIns="93324" bIns="46662"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6" name="Footer Placeholder 5"/>
          <p:cNvSpPr>
            <a:spLocks noGrp="1"/>
          </p:cNvSpPr>
          <p:nvPr>
            <p:ph type="ftr" sz="quarter" idx="4"/>
          </p:nvPr>
        </p:nvSpPr>
        <p:spPr bwMode="auto">
          <a:xfrm>
            <a:off x="0" y="8842029"/>
            <a:ext cx="3043343" cy="465454"/>
          </a:xfrm>
          <a:prstGeom prst="rect">
            <a:avLst/>
          </a:prstGeom>
        </p:spPr>
        <p:txBody>
          <a:bodyPr vert="horz" lIns="93324" tIns="46662" rIns="93324" bIns="46662" rtlCol="0" anchor="b"/>
          <a:lstStyle>
            <a:lvl1pPr algn="l">
              <a:defRPr sz="1200"/>
            </a:lvl1pPr>
          </a:lstStyle>
          <a:p>
            <a:pPr>
              <a:defRPr/>
            </a:pPr>
            <a:endParaRPr lang="en-US"/>
          </a:p>
        </p:txBody>
      </p:sp>
      <p:sp>
        <p:nvSpPr>
          <p:cNvPr id="7" name="Slide Number Placeholder 6"/>
          <p:cNvSpPr>
            <a:spLocks noGrp="1"/>
          </p:cNvSpPr>
          <p:nvPr>
            <p:ph type="sldNum" sz="quarter" idx="5"/>
          </p:nvPr>
        </p:nvSpPr>
        <p:spPr bwMode="auto">
          <a:xfrm>
            <a:off x="3978132" y="8842029"/>
            <a:ext cx="3043343" cy="465454"/>
          </a:xfrm>
          <a:prstGeom prst="rect">
            <a:avLst/>
          </a:prstGeom>
        </p:spPr>
        <p:txBody>
          <a:bodyPr vert="horz" lIns="93324" tIns="46662" rIns="93324" bIns="46662" rtlCol="0" anchor="b"/>
          <a:lstStyle>
            <a:lvl1pPr algn="r">
              <a:defRPr sz="1200"/>
            </a:lvl1pPr>
          </a:lstStyle>
          <a:p>
            <a:pPr>
              <a:defRPr/>
            </a:pPr>
            <a:fld id="{3F1AA2EC-018E-495A-975D-CC074962699C}"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CA"/>
          </a:p>
        </p:txBody>
      </p:sp>
      <p:sp>
        <p:nvSpPr>
          <p:cNvPr id="4" name="Slide Number Placeholder 3"/>
          <p:cNvSpPr>
            <a:spLocks noGrp="1"/>
          </p:cNvSpPr>
          <p:nvPr>
            <p:ph type="sldNum" sz="quarter" idx="10"/>
          </p:nvPr>
        </p:nvSpPr>
        <p:spPr bwMode="auto"/>
        <p:txBody>
          <a:bodyPr/>
          <a:lstStyle/>
          <a:p>
            <a:pPr>
              <a:defRPr/>
            </a:pPr>
            <a:fld id="{3F1AA2EC-018E-495A-975D-CC074962699C}" type="slidenum">
              <a:rPr lang="en-US"/>
              <a:t>1</a:t>
            </a:fld>
            <a:endParaRPr lang="en-US"/>
          </a:p>
        </p:txBody>
      </p:sp>
    </p:spTree>
  </p:cSld>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51FA828-1558-7C4A-74B2-F23D6DD6DE4E}" type="slidenum">
              <a:rPr/>
              <a:t/>
            </a:fld>
            <a:endParaRPr/>
          </a:p>
        </p:txBody>
      </p:sp>
    </p:spTree>
  </p:cSld>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39F3026-8586-7133-B1E4-082959824294}" type="slidenum">
              <a:rPr/>
              <a:t/>
            </a:fld>
            <a:endParaRPr/>
          </a:p>
        </p:txBody>
      </p:sp>
    </p:spTree>
  </p:cSld>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8CB007B-98B1-3F35-2DF1-1E129ACDE618}" type="slidenum">
              <a:rPr/>
              <a:t/>
            </a:fld>
            <a:endParaRPr/>
          </a:p>
        </p:txBody>
      </p:sp>
    </p:spTree>
  </p:cSld>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0788B6C-B958-D59F-585F-0C192BE3D014}" type="slidenum">
              <a:rPr/>
              <a:t/>
            </a:fld>
            <a:endParaRPr/>
          </a:p>
        </p:txBody>
      </p:sp>
    </p:spTree>
  </p:cSld>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374B5BC-7A83-196C-05E6-0E0A322F9269}" type="slidenum">
              <a:rPr/>
              <a:t/>
            </a:fld>
            <a:endParaRPr/>
          </a:p>
        </p:txBody>
      </p:sp>
    </p:spTree>
  </p:cSld>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88F7524-3748-3549-0713-2AB0E2DCB287}" type="slidenum">
              <a:rPr/>
              <a:t/>
            </a:fld>
            <a:endParaRPr/>
          </a:p>
        </p:txBody>
      </p:sp>
    </p:spTree>
  </p:cSld>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1E5C465-6CBD-159F-FE69-ABF76AAED892}" type="slidenum">
              <a:rPr/>
              <a:t/>
            </a:fld>
            <a:endParaRPr/>
          </a:p>
        </p:txBody>
      </p:sp>
    </p:spTree>
  </p:cSld>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0E2F21A-35B0-49E1-D9A5-896FD3F488F3}" type="slidenum">
              <a:rPr/>
              <a:t/>
            </a:fld>
            <a:endParaRPr/>
          </a:p>
        </p:txBody>
      </p:sp>
    </p:spTree>
  </p:cSld>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F29B764-E747-D42A-4000-0354C9D94A7E}" type="slidenum">
              <a:rPr/>
              <a:t/>
            </a:fld>
            <a:endParaRPr/>
          </a:p>
        </p:txBody>
      </p:sp>
    </p:spTree>
  </p:cSld>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92C8B7E-DE02-EF36-1CF1-2A4958EFCF2E}" type="slidenum">
              <a:rPr/>
              <a:t/>
            </a:fld>
            <a:endParaRPr/>
          </a:p>
        </p:txBody>
      </p:sp>
    </p:spTree>
  </p:cSld>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D95F5CC-530F-438E-1513-46AC5CEDF000}" type="slidenum">
              <a:rPr/>
              <a:t/>
            </a:fld>
            <a:endParaRPr/>
          </a:p>
        </p:txBody>
      </p:sp>
    </p:spTree>
  </p:cSld>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295A38F-53EA-F8F8-F8DF-44FF03B5D8A9}" type="slidenum">
              <a:rPr/>
              <a:t/>
            </a:fld>
            <a:endParaRPr/>
          </a:p>
        </p:txBody>
      </p:sp>
    </p:spTree>
  </p:cSld>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065DD47-3763-2E87-5A99-99A8131EDBB7}" type="slidenum">
              <a:rPr/>
              <a:t/>
            </a:fld>
            <a:endParaRPr/>
          </a:p>
        </p:txBody>
      </p:sp>
    </p:spTree>
  </p:cSld>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EC22ED0-3F3B-DA70-66F3-569FF9ACB29D}" type="slidenum">
              <a:rPr/>
              <a:t/>
            </a:fld>
            <a:endParaRPr/>
          </a:p>
        </p:txBody>
      </p:sp>
    </p:spTree>
  </p:cSld>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77DD6F5-16D4-C606-1652-5DE2A3E794AE}" type="slidenum">
              <a:rPr/>
              <a:t/>
            </a:fld>
            <a:endParaRPr/>
          </a:p>
        </p:txBody>
      </p:sp>
    </p:spTree>
  </p:cSld>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B96CF91-FAC3-3912-20E8-D41DB37150BB}" type="slidenum">
              <a:rPr/>
              <a:t/>
            </a:fld>
            <a:endParaRPr/>
          </a:p>
        </p:txBody>
      </p:sp>
    </p:spTree>
  </p:cSld>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A8E8B57-A04C-3333-7124-8DFFB29196EF}" type="slidenum">
              <a:rPr/>
              <a:t/>
            </a:fld>
            <a:endParaRPr/>
          </a:p>
        </p:txBody>
      </p:sp>
    </p:spTree>
  </p:cSld>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4670046-496C-A529-9C0F-A3D461FB0F76}" type="slidenum">
              <a:rPr/>
              <a:t/>
            </a:fld>
            <a:endParaRPr/>
          </a:p>
        </p:txBody>
      </p:sp>
    </p:spTree>
  </p:cSld>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623E906-13EC-D3BC-9562-E82EDE5F591C}" type="slidenum">
              <a:rPr/>
              <a:t/>
            </a:fld>
            <a:endParaRPr/>
          </a:p>
        </p:txBody>
      </p:sp>
    </p:spTree>
  </p:cSld>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5B07DE4-CE95-904D-BF35-A20DBB7A3526}" type="slidenum">
              <a:rPr/>
              <a:t/>
            </a:fld>
            <a:endParaRPr/>
          </a:p>
        </p:txBody>
      </p:sp>
    </p:spTree>
  </p:cSld>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D4A2D2D-1819-8619-1A48-F05101178255}" type="slidenum">
              <a:rPr/>
              <a:t/>
            </a:fld>
            <a:endParaRPr/>
          </a:p>
        </p:txBody>
      </p:sp>
    </p:spTree>
  </p:cSld>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42C5657-94D6-506D-4003-C158E2C0F49E}" type="slidenum">
              <a:rPr/>
              <a:t/>
            </a:fld>
            <a:endParaRPr/>
          </a:p>
        </p:txBody>
      </p:sp>
    </p:spTree>
  </p:cSld>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74F0901-5D6E-7C8A-9022-B4D123E37791}" type="slidenum">
              <a:rPr/>
              <a:t/>
            </a:fld>
            <a:endParaRPr/>
          </a:p>
        </p:txBody>
      </p:sp>
    </p:spTree>
  </p:cSld>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AF4AAF3-0996-682A-3A27-6DB932453CF1}" type="slidenum">
              <a:rPr/>
              <a:t/>
            </a:fld>
            <a:endParaRPr/>
          </a:p>
        </p:txBody>
      </p:sp>
    </p:spTree>
  </p:cSld>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A4F7FD9-3512-145B-2E55-50E6094E0264}" type="slidenum">
              <a:rPr/>
              <a:t/>
            </a:fld>
            <a:endParaRPr/>
          </a:p>
        </p:txBody>
      </p:sp>
    </p:spTree>
  </p:cSld>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5F711C5-A3AC-C9D2-C350-4784E5E90B9D}" type="slidenum">
              <a:rPr/>
              <a:t/>
            </a:fld>
            <a:endParaRPr/>
          </a:p>
        </p:txBody>
      </p:sp>
    </p:spTree>
  </p:cSld>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9FB6C3C-487B-4B92-A487-9E0CB5D47752}" type="slidenum">
              <a:rPr/>
              <a:t/>
            </a:fld>
            <a:endParaRPr/>
          </a:p>
        </p:txBody>
      </p:sp>
    </p:spTree>
  </p:cSld>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67234F4-CF43-BAFA-C3DD-0888CC5673BD}" type="slidenum">
              <a:rPr/>
              <a:t/>
            </a:fld>
            <a:endParaRPr/>
          </a:p>
        </p:txBody>
      </p:sp>
    </p:spTree>
  </p:cSld>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D308439-0A06-EF1B-4C28-9C463DCCF0DA}" type="slidenum">
              <a:rPr/>
              <a:t/>
            </a:fld>
            <a:endParaRPr/>
          </a:p>
        </p:txBody>
      </p:sp>
    </p:spTree>
  </p:cSld>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B0AB4CC-91D9-0DB4-90A2-B77B430E111B}" type="slidenum">
              <a:rPr/>
              <a:t/>
            </a:fld>
            <a:endParaRPr/>
          </a:p>
        </p:txBody>
      </p:sp>
    </p:spTree>
  </p:cSld>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287CBD1-85E3-0AD4-67AC-9BCE25E2EE08}" type="slidenum">
              <a:rPr/>
              <a:t/>
            </a:fld>
            <a:endParaRPr/>
          </a:p>
        </p:txBody>
      </p:sp>
    </p:spTree>
  </p:cSld>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3999" y="1122363"/>
            <a:ext cx="9144000" cy="2387599"/>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3999" y="3602037"/>
            <a:ext cx="9144000" cy="1655761"/>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49" y="1709737"/>
            <a:ext cx="10515600" cy="2852736"/>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49" y="4589462"/>
            <a:ext cx="10515600" cy="150018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sz="half" idx="1"/>
          </p:nvPr>
        </p:nvSpPr>
        <p:spPr bwMode="auto">
          <a:xfrm>
            <a:off x="838199"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365124"/>
            <a:ext cx="10515600" cy="1325562"/>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7" y="1681162"/>
            <a:ext cx="5157786"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7" y="2505074"/>
            <a:ext cx="5157786"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2"/>
            <a:ext cx="5183187"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7"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4" name="Footer Placeholder 3"/>
          <p:cNvSpPr>
            <a:spLocks noGrp="1"/>
          </p:cNvSpPr>
          <p:nvPr>
            <p:ph type="ftr" sz="quarter" idx="11"/>
          </p:nvPr>
        </p:nvSpPr>
        <p:spPr bwMode="auto"/>
        <p:txBody>
          <a:bodyPr/>
          <a:lstStyle/>
          <a:p>
            <a:pPr>
              <a:defRPr/>
            </a:pPr>
            <a:endParaRPr lang="en-CA"/>
          </a:p>
        </p:txBody>
      </p:sp>
      <p:sp>
        <p:nvSpPr>
          <p:cNvPr id="5" name="Slide Number Placeholder 4"/>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7" y="987424"/>
            <a:ext cx="6172200" cy="48736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7" y="987424"/>
            <a:ext cx="6172200" cy="48736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899" y="365124"/>
            <a:ext cx="2628900" cy="5811837"/>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199" y="365124"/>
            <a:ext cx="7734299" cy="5811837"/>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199" y="365124"/>
            <a:ext cx="10515600" cy="1325562"/>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199" y="1825624"/>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199" y="6356349"/>
            <a:ext cx="2743200" cy="36512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3C8D2C-1948-4B85-A0A3-8D17DBB6F9B6}" type="datetimeFigureOut">
              <a:rPr lang="en-CA"/>
              <a:t>2025-02-04</a:t>
            </a:fld>
            <a:endParaRPr lang="en-CA"/>
          </a:p>
        </p:txBody>
      </p:sp>
      <p:sp>
        <p:nvSpPr>
          <p:cNvPr id="5" name="Footer Placeholder 4"/>
          <p:cNvSpPr>
            <a:spLocks noGrp="1"/>
          </p:cNvSpPr>
          <p:nvPr>
            <p:ph type="ftr" sz="quarter" idx="3"/>
          </p:nvPr>
        </p:nvSpPr>
        <p:spPr bwMode="auto">
          <a:xfrm>
            <a:off x="4038599" y="6356349"/>
            <a:ext cx="4114800" cy="36512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599" y="6356349"/>
            <a:ext cx="2743200" cy="36512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2C7C71A-6CF9-4DAD-BCEB-C087DE24FE69}" type="slidenum">
              <a:rPr lang="en-CA"/>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2.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pn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0.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1.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png"/><Relationship Id="rId4" Type="http://schemas.openxmlformats.org/officeDocument/2006/relationships/image" Target="../media/image13.pn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4.png"/><Relationship Id="rId4" Type="http://schemas.openxmlformats.org/officeDocument/2006/relationships/image" Target="../media/image13.png"/><Relationship Id="rId5" Type="http://schemas.openxmlformats.org/officeDocument/2006/relationships/image" Target="../media/image15.pn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5.png"/><Relationship Id="rId4" Type="http://schemas.openxmlformats.org/officeDocument/2006/relationships/image" Target="../media/image13.png"/></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6.png"/></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7.jpg"/><Relationship Id="rId4" Type="http://schemas.openxmlformats.org/officeDocument/2006/relationships/image" Target="../media/image18.pn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9.jp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0.png"/></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1.jp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2.png"/></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3.jpg"/></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4.jpg"/></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5.jpg"/></Relationships>
</file>

<file path=ppt/slides/_rels/slide2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6.jpg"/></Relationships>
</file>

<file path=ppt/slides/_rels/slide2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7.jpg"/></Relationships>
</file>

<file path=ppt/slides/_rels/slide3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8.jpg"/></Relationships>
</file>

<file path=ppt/slides/_rels/slide3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9.jpg"/></Relationships>
</file>

<file path=ppt/slides/_rels/slide3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0.jp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bg>
      <p:bgPr shadeToTitle="0">
        <a:solidFill>
          <a:schemeClr val="bg1"/>
        </a:solidFill>
      </p:bgPr>
    </p:bg>
    <p:spTree>
      <p:nvGrpSpPr>
        <p:cNvPr id="1" name=""/>
        <p:cNvGrpSpPr/>
        <p:nvPr/>
      </p:nvGrpSpPr>
      <p:grpSpPr bwMode="auto">
        <a:xfrm>
          <a:off x="0" y="0"/>
          <a:ext cx="0" cy="0"/>
          <a:chOff x="0" y="0"/>
          <a:chExt cx="0" cy="0"/>
        </a:xfrm>
      </p:grpSpPr>
      <p:sp>
        <p:nvSpPr>
          <p:cNvPr id="3" name="Title 2"/>
          <p:cNvSpPr>
            <a:spLocks noGrp="1"/>
          </p:cNvSpPr>
          <p:nvPr>
            <p:ph type="ctrTitle"/>
          </p:nvPr>
        </p:nvSpPr>
        <p:spPr bwMode="auto">
          <a:xfrm>
            <a:off x="4686924" y="2078101"/>
            <a:ext cx="6135974" cy="1516271"/>
          </a:xfrm>
        </p:spPr>
        <p:txBody>
          <a:bodyPr>
            <a:normAutofit/>
          </a:bodyPr>
          <a:lstStyle/>
          <a:p>
            <a:pPr algn="l">
              <a:defRPr/>
            </a:pPr>
            <a:r>
              <a:rPr lang="en-US" sz="4800"/>
              <a:t>MRAD 256</a:t>
            </a:r>
            <a:br>
              <a:rPr lang="en-US" sz="4800"/>
            </a:br>
            <a:r>
              <a:rPr lang="en-US" sz="4400"/>
              <a:t>Radiographic Technique </a:t>
            </a:r>
            <a:r>
              <a:rPr lang="en-US" sz="4800"/>
              <a:t>2</a:t>
            </a:r>
            <a:endParaRPr/>
          </a:p>
        </p:txBody>
      </p:sp>
      <p:sp>
        <p:nvSpPr>
          <p:cNvPr id="10" name="Text Placeholder 9"/>
          <p:cNvSpPr>
            <a:spLocks noGrp="1"/>
          </p:cNvSpPr>
          <p:nvPr>
            <p:ph type="subTitle" idx="1"/>
          </p:nvPr>
        </p:nvSpPr>
        <p:spPr bwMode="auto">
          <a:xfrm>
            <a:off x="4686924" y="3704892"/>
            <a:ext cx="7505075" cy="475287"/>
          </a:xfrm>
        </p:spPr>
        <p:txBody>
          <a:bodyPr>
            <a:noAutofit/>
          </a:bodyPr>
          <a:lstStyle/>
          <a:p>
            <a:pPr algn="l">
              <a:defRPr/>
            </a:pPr>
            <a:r>
              <a:rPr lang="en-US"/>
              <a:t>Positioning of the Sternum, </a:t>
            </a:r>
            <a:endParaRPr/>
          </a:p>
          <a:p>
            <a:pPr algn="l">
              <a:defRPr/>
            </a:pPr>
            <a:r>
              <a:rPr lang="en-US"/>
              <a:t>Ribs and SC Joints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15714" name="Rectangle 2"/>
          <p:cNvSpPr>
            <a:spLocks noChangeArrowheads="1" noGrp="1"/>
          </p:cNvSpPr>
          <p:nvPr>
            <p:ph type="title"/>
          </p:nvPr>
        </p:nvSpPr>
        <p:spPr bwMode="auto">
          <a:xfrm>
            <a:off x="943131" y="2103437"/>
            <a:ext cx="10515600" cy="1325563"/>
          </a:xfrm>
        </p:spPr>
        <p:txBody>
          <a:bodyPr>
            <a:normAutofit fontScale="90000"/>
          </a:bodyPr>
          <a:lstStyle/>
          <a:p>
            <a:pPr algn="l">
              <a:lnSpc>
                <a:spcPct val="150000"/>
              </a:lnSpc>
              <a:defRPr/>
            </a:pPr>
            <a:r>
              <a:rPr lang="en-US" sz="3200"/>
              <a:t>What will superimpose the sternum if we shoot straight AP or PA?</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0244" name="Rectangle 4"/>
          <p:cNvSpPr>
            <a:spLocks noChangeArrowheads="1" noGrp="1"/>
          </p:cNvSpPr>
          <p:nvPr>
            <p:ph idx="1"/>
          </p:nvPr>
        </p:nvSpPr>
        <p:spPr bwMode="auto"/>
        <p:txBody>
          <a:bodyPr>
            <a:normAutofit/>
          </a:bodyPr>
          <a:lstStyle/>
          <a:p>
            <a:pPr>
              <a:lnSpc>
                <a:spcPct val="150000"/>
              </a:lnSpc>
              <a:defRPr/>
            </a:pPr>
            <a:r>
              <a:rPr lang="en-US" sz="3200">
                <a:solidFill>
                  <a:schemeClr val="tx1"/>
                </a:solidFill>
              </a:rPr>
              <a:t>For an AP projection, which body position would cause the sternum to be projected over the heart?</a:t>
            </a:r>
            <a:endParaRPr/>
          </a:p>
        </p:txBody>
      </p:sp>
      <p:sp>
        <p:nvSpPr>
          <p:cNvPr id="10246" name="Rectangle 6"/>
          <p:cNvSpPr>
            <a:spLocks noChangeArrowheads="1"/>
          </p:cNvSpPr>
          <p:nvPr/>
        </p:nvSpPr>
        <p:spPr bwMode="auto">
          <a:xfrm>
            <a:off x="1689099" y="2525712"/>
            <a:ext cx="9145799" cy="366119"/>
          </a:xfrm>
          <a:prstGeom prst="rect">
            <a:avLst/>
          </a:prstGeom>
          <a:noFill/>
          <a:ln w="9525">
            <a:noFill/>
            <a:miter lim="800000"/>
            <a:headEnd/>
            <a:tailEnd/>
          </a:ln>
          <a:effectLst/>
        </p:spPr>
        <p:txBody>
          <a:bodyPr>
            <a:spAutoFit/>
          </a:bodyPr>
          <a:lstStyle/>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6168" name="Rectangle 24"/>
          <p:cNvSpPr>
            <a:spLocks noChangeArrowheads="1" noGrp="1"/>
          </p:cNvSpPr>
          <p:nvPr>
            <p:ph type="title"/>
          </p:nvPr>
        </p:nvSpPr>
        <p:spPr bwMode="auto">
          <a:xfrm>
            <a:off x="416011" y="560773"/>
            <a:ext cx="10515600" cy="1325563"/>
          </a:xfrm>
        </p:spPr>
        <p:txBody>
          <a:bodyPr/>
          <a:lstStyle/>
          <a:p>
            <a:pPr algn="l">
              <a:defRPr/>
            </a:pPr>
            <a:r>
              <a:rPr lang="en-US" sz="3800"/>
              <a:t>A </a:t>
            </a:r>
            <a:r>
              <a:rPr lang="en-US" sz="3800"/>
              <a:t>hypersthenic</a:t>
            </a:r>
            <a:r>
              <a:rPr lang="en-US" sz="3800"/>
              <a:t> patient requires less  rotation than a smaller one</a:t>
            </a:r>
            <a:endParaRPr lang="en-CA" sz="3800"/>
          </a:p>
        </p:txBody>
      </p:sp>
      <p:sp>
        <p:nvSpPr>
          <p:cNvPr id="6149" name="Rectangle 5"/>
          <p:cNvSpPr>
            <a:spLocks noChangeArrowheads="1"/>
          </p:cNvSpPr>
          <p:nvPr/>
        </p:nvSpPr>
        <p:spPr bwMode="auto">
          <a:xfrm>
            <a:off x="2209800" y="1981200"/>
            <a:ext cx="3810000" cy="4114800"/>
          </a:xfrm>
          <a:prstGeom prst="rect">
            <a:avLst/>
          </a:prstGeom>
          <a:noFill/>
          <a:ln w="9525">
            <a:noFill/>
            <a:miter lim="800000"/>
            <a:headEnd/>
            <a:tailEnd/>
          </a:ln>
          <a:effectLst/>
        </p:spPr>
        <p:txBody>
          <a:bodyPr/>
          <a:lstStyle/>
          <a:p>
            <a:pPr marL="342900" indent="-342900">
              <a:spcBef>
                <a:spcPts val="0"/>
              </a:spcBef>
              <a:buFontTx/>
              <a:buChar char="•"/>
              <a:defRPr/>
            </a:pPr>
            <a:endParaRPr lang="en-CA" sz="2800"/>
          </a:p>
        </p:txBody>
      </p:sp>
      <p:sp>
        <p:nvSpPr>
          <p:cNvPr id="6150" name="Rectangle 6"/>
          <p:cNvSpPr>
            <a:spLocks noChangeArrowheads="1"/>
          </p:cNvSpPr>
          <p:nvPr/>
        </p:nvSpPr>
        <p:spPr bwMode="auto">
          <a:xfrm>
            <a:off x="1687512" y="2525712"/>
            <a:ext cx="9145799" cy="366119"/>
          </a:xfrm>
          <a:prstGeom prst="rect">
            <a:avLst/>
          </a:prstGeom>
          <a:noFill/>
          <a:ln w="9525">
            <a:noFill/>
            <a:miter lim="800000"/>
            <a:headEnd/>
            <a:tailEnd/>
          </a:ln>
          <a:effectLst/>
        </p:spPr>
        <p:txBody>
          <a:bodyPr>
            <a:spAutoFit/>
          </a:bodyPr>
          <a:lstStyle/>
          <a:p>
            <a:pPr>
              <a:defRPr/>
            </a:pPr>
            <a:endParaRPr lang="en-US"/>
          </a:p>
        </p:txBody>
      </p:sp>
      <p:sp>
        <p:nvSpPr>
          <p:cNvPr id="6154" name="Rectangle 10"/>
          <p:cNvSpPr>
            <a:spLocks noChangeArrowheads="1"/>
          </p:cNvSpPr>
          <p:nvPr/>
        </p:nvSpPr>
        <p:spPr bwMode="auto">
          <a:xfrm>
            <a:off x="1687512" y="2525712"/>
            <a:ext cx="9145799" cy="366119"/>
          </a:xfrm>
          <a:prstGeom prst="rect">
            <a:avLst/>
          </a:prstGeom>
          <a:noFill/>
          <a:ln w="9525">
            <a:noFill/>
            <a:miter lim="800000"/>
            <a:headEnd/>
            <a:tailEnd/>
          </a:ln>
          <a:effectLst/>
        </p:spPr>
        <p:txBody>
          <a:bodyPr>
            <a:spAutoFit/>
          </a:bodyPr>
          <a:lstStyle/>
          <a:p>
            <a:pPr>
              <a:defRPr/>
            </a:pPr>
            <a:endParaRPr lang="en-US"/>
          </a:p>
        </p:txBody>
      </p:sp>
      <p:pic>
        <p:nvPicPr>
          <p:cNvPr id="2" name="Picture 1"/>
          <p:cNvPicPr>
            <a:picLocks noChangeAspect="1"/>
          </p:cNvPicPr>
          <p:nvPr/>
        </p:nvPicPr>
        <p:blipFill>
          <a:blip r:embed="rId3"/>
          <a:srcRect l="19761" t="0" r="19760" b="0"/>
          <a:stretch/>
        </p:blipFill>
        <p:spPr bwMode="auto">
          <a:xfrm>
            <a:off x="1651001" y="2132856"/>
            <a:ext cx="4608512" cy="3590925"/>
          </a:xfrm>
          <a:prstGeom prst="rect">
            <a:avLst/>
          </a:prstGeom>
        </p:spPr>
      </p:pic>
      <p:pic>
        <p:nvPicPr>
          <p:cNvPr id="4" name="Picture 3"/>
          <p:cNvPicPr>
            <a:picLocks noChangeAspect="1"/>
          </p:cNvPicPr>
          <p:nvPr/>
        </p:nvPicPr>
        <p:blipFill>
          <a:blip r:embed="rId4"/>
          <a:srcRect l="20705" t="0" r="21650" b="0"/>
          <a:stretch/>
        </p:blipFill>
        <p:spPr bwMode="auto">
          <a:xfrm>
            <a:off x="6165754" y="2132857"/>
            <a:ext cx="4392488" cy="3590925"/>
          </a:xfrm>
          <a:prstGeom prst="rect">
            <a:avLst/>
          </a:prstGeom>
        </p:spPr>
      </p:pic>
      <p:sp>
        <p:nvSpPr>
          <p:cNvPr id="8" name="TextBox 7"/>
          <p:cNvSpPr txBox="1"/>
          <p:nvPr/>
        </p:nvSpPr>
        <p:spPr bwMode="auto">
          <a:xfrm>
            <a:off x="5100917" y="5931971"/>
            <a:ext cx="1839563" cy="366119"/>
          </a:xfrm>
          <a:prstGeom prst="rect">
            <a:avLst/>
          </a:prstGeom>
          <a:noFill/>
          <a:ln w="28575">
            <a:solidFill>
              <a:schemeClr val="tx1"/>
            </a:solidFill>
          </a:ln>
        </p:spPr>
        <p:txBody>
          <a:bodyPr wrap="square" rtlCol="0">
            <a:spAutoFit/>
          </a:bodyPr>
          <a:lstStyle/>
          <a:p>
            <a:pPr>
              <a:defRPr/>
            </a:pPr>
            <a:r>
              <a:rPr lang="en-US"/>
              <a:t>Bontrager</a:t>
            </a:r>
            <a:r>
              <a:rPr lang="en-US"/>
              <a:t> 10-12</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lgn="l">
              <a:defRPr/>
            </a:pPr>
            <a:r>
              <a:rPr lang="en-US" sz="3600"/>
              <a:t>Routine Sternum Protocol</a:t>
            </a:r>
            <a:endParaRPr/>
          </a:p>
        </p:txBody>
      </p:sp>
      <p:sp>
        <p:nvSpPr>
          <p:cNvPr id="3" name="Content Placeholder 2"/>
          <p:cNvSpPr>
            <a:spLocks noGrp="1"/>
          </p:cNvSpPr>
          <p:nvPr>
            <p:ph idx="1"/>
          </p:nvPr>
        </p:nvSpPr>
        <p:spPr bwMode="auto"/>
        <p:txBody>
          <a:bodyPr/>
          <a:lstStyle/>
          <a:p>
            <a:pPr marL="457200" indent="-457200">
              <a:buFont typeface="Wingdings"/>
              <a:buChar char="Ø"/>
              <a:defRPr/>
            </a:pPr>
            <a:r>
              <a:rPr lang="en-US">
                <a:solidFill>
                  <a:schemeClr val="tx1"/>
                </a:solidFill>
              </a:rPr>
              <a:t>PA oblique (RAO)</a:t>
            </a:r>
            <a:endParaRPr/>
          </a:p>
          <a:p>
            <a:pPr marL="457200" indent="-457200">
              <a:buFont typeface="Wingdings"/>
              <a:buChar char="Ø"/>
              <a:defRPr/>
            </a:pPr>
            <a:r>
              <a:rPr lang="en-US">
                <a:solidFill>
                  <a:schemeClr val="tx1"/>
                </a:solidFill>
              </a:rPr>
              <a:t>Lateral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RAO Position- Sternum</a:t>
            </a:r>
            <a:endParaRPr/>
          </a:p>
        </p:txBody>
      </p:sp>
      <p:pic>
        <p:nvPicPr>
          <p:cNvPr id="6" name="Picture 5"/>
          <p:cNvPicPr>
            <a:picLocks noChangeAspect="1"/>
          </p:cNvPicPr>
          <p:nvPr/>
        </p:nvPicPr>
        <p:blipFill>
          <a:blip r:embed="rId3"/>
          <a:stretch/>
        </p:blipFill>
        <p:spPr bwMode="auto">
          <a:xfrm>
            <a:off x="5878180" y="1178825"/>
            <a:ext cx="4637550" cy="3331754"/>
          </a:xfrm>
          <a:prstGeom prst="rect">
            <a:avLst/>
          </a:prstGeom>
        </p:spPr>
      </p:pic>
      <p:sp>
        <p:nvSpPr>
          <p:cNvPr id="4" name="TextBox 3"/>
          <p:cNvSpPr txBox="1"/>
          <p:nvPr/>
        </p:nvSpPr>
        <p:spPr bwMode="auto">
          <a:xfrm>
            <a:off x="701599" y="1406136"/>
            <a:ext cx="5071412" cy="4755240"/>
          </a:xfrm>
          <a:prstGeom prst="rect">
            <a:avLst/>
          </a:prstGeom>
          <a:noFill/>
        </p:spPr>
        <p:txBody>
          <a:bodyPr wrap="square" rtlCol="0">
            <a:spAutoFit/>
          </a:bodyPr>
          <a:lstStyle/>
          <a:p>
            <a:pPr marL="285750" indent="-285750">
              <a:buFont typeface="Arial"/>
              <a:buChar char="•"/>
              <a:defRPr/>
            </a:pPr>
            <a:r>
              <a:rPr lang="en-US"/>
              <a:t>SID 110 cm</a:t>
            </a:r>
            <a:endParaRPr/>
          </a:p>
          <a:p>
            <a:pPr marL="285750" indent="-285750">
              <a:buFont typeface="Arial"/>
              <a:buChar char="•"/>
              <a:defRPr/>
            </a:pPr>
            <a:endParaRPr lang="en-US"/>
          </a:p>
          <a:p>
            <a:pPr marL="285750" indent="-285750">
              <a:buFont typeface="Arial"/>
              <a:buChar char="•"/>
              <a:defRPr/>
            </a:pPr>
            <a:r>
              <a:rPr lang="en-US"/>
              <a:t>Place patient into RAO position, with left arm resting on the detector</a:t>
            </a:r>
            <a:endParaRPr/>
          </a:p>
          <a:p>
            <a:pPr marL="285750" indent="-285750">
              <a:buFont typeface="Arial"/>
              <a:buChar char="•"/>
              <a:defRPr/>
            </a:pPr>
            <a:endParaRPr lang="en-US"/>
          </a:p>
          <a:p>
            <a:pPr marL="285750" indent="-285750">
              <a:buFont typeface="Arial"/>
              <a:buChar char="•"/>
              <a:defRPr/>
            </a:pPr>
            <a:r>
              <a:rPr lang="en-US"/>
              <a:t>Align the long axis of the sternum with the long axis of the IR</a:t>
            </a:r>
            <a:endParaRPr/>
          </a:p>
          <a:p>
            <a:pPr marL="285750" indent="-285750">
              <a:buFont typeface="Arial"/>
              <a:buChar char="•"/>
              <a:defRPr/>
            </a:pPr>
            <a:endParaRPr lang="en-US"/>
          </a:p>
          <a:p>
            <a:pPr marL="285750" indent="-285750">
              <a:buFont typeface="Arial"/>
              <a:buChar char="•"/>
              <a:defRPr/>
            </a:pPr>
            <a:r>
              <a:rPr lang="en-US"/>
              <a:t>Adjust patient to place the sternum between the spine and the medial border of the scapula by visualizing the jugular notch</a:t>
            </a:r>
            <a:endParaRPr/>
          </a:p>
          <a:p>
            <a:pPr marL="285750" indent="-285750">
              <a:buFont typeface="Arial"/>
              <a:buChar char="•"/>
              <a:defRPr/>
            </a:pPr>
            <a:endParaRPr lang="en-US"/>
          </a:p>
          <a:p>
            <a:pPr marL="285750" indent="-285750">
              <a:buFont typeface="Arial"/>
              <a:buChar char="•"/>
              <a:defRPr/>
            </a:pPr>
            <a:r>
              <a:rPr lang="en-US"/>
              <a:t>The CR is directed to the center of the sternum midway between the jugular notch and the xiphoid process</a:t>
            </a:r>
            <a:endParaRPr/>
          </a:p>
          <a:p>
            <a:pPr marL="285750" indent="-285750">
              <a:buFont typeface="Arial"/>
              <a:buChar char="•"/>
              <a:defRPr/>
            </a:pPr>
            <a:endParaRPr lang="en-US"/>
          </a:p>
          <a:p>
            <a:pPr marL="285750" indent="-285750">
              <a:buFont typeface="Arial"/>
              <a:buChar char="•"/>
              <a:defRPr/>
            </a:pPr>
            <a:r>
              <a:rPr lang="en-US"/>
              <a:t>Expose on </a:t>
            </a:r>
            <a:r>
              <a:rPr lang="en-US" b="1">
                <a:solidFill>
                  <a:srgbClr val="00B0F0"/>
                </a:solidFill>
              </a:rPr>
              <a:t>expiration</a:t>
            </a:r>
            <a:endParaRPr/>
          </a:p>
        </p:txBody>
      </p:sp>
      <p:sp>
        <p:nvSpPr>
          <p:cNvPr id="3" name="TextBox 2"/>
          <p:cNvSpPr txBox="1"/>
          <p:nvPr/>
        </p:nvSpPr>
        <p:spPr bwMode="auto">
          <a:xfrm>
            <a:off x="6535271" y="4643717"/>
            <a:ext cx="3784905" cy="1463400"/>
          </a:xfrm>
          <a:prstGeom prst="rect">
            <a:avLst/>
          </a:prstGeom>
          <a:noFill/>
        </p:spPr>
        <p:txBody>
          <a:bodyPr wrap="square" rtlCol="0">
            <a:spAutoFit/>
          </a:bodyPr>
          <a:lstStyle/>
          <a:p>
            <a:pPr>
              <a:defRPr/>
            </a:pPr>
            <a:r>
              <a:rPr lang="en-US"/>
              <a:t>You can confirm the size of the sternum first by having your patient stand in true AP against the IR, and set your collimation to include the jugular notch and xiphoid process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RAO Position- Sternum</a:t>
            </a:r>
            <a:endParaRPr/>
          </a:p>
        </p:txBody>
      </p:sp>
      <p:pic>
        <p:nvPicPr>
          <p:cNvPr id="6" name="Picture 5"/>
          <p:cNvPicPr>
            <a:picLocks noChangeAspect="1"/>
          </p:cNvPicPr>
          <p:nvPr/>
        </p:nvPicPr>
        <p:blipFill>
          <a:blip r:embed="rId3"/>
          <a:stretch/>
        </p:blipFill>
        <p:spPr bwMode="auto">
          <a:xfrm>
            <a:off x="2712872" y="1347822"/>
            <a:ext cx="6359542" cy="4568884"/>
          </a:xfrm>
          <a:prstGeom prst="rect">
            <a:avLst/>
          </a:prstGeom>
        </p:spPr>
      </p:pic>
      <p:pic>
        <p:nvPicPr>
          <p:cNvPr id="7" name="Picture 6"/>
          <p:cNvPicPr>
            <a:picLocks noChangeAspect="1"/>
          </p:cNvPicPr>
          <p:nvPr/>
        </p:nvPicPr>
        <p:blipFill>
          <a:blip r:embed="rId4"/>
          <a:stretch/>
        </p:blipFill>
        <p:spPr bwMode="auto">
          <a:xfrm>
            <a:off x="4975258" y="3477828"/>
            <a:ext cx="481342" cy="1610645"/>
          </a:xfrm>
          <a:prstGeom prst="rect">
            <a:avLst/>
          </a:prstGeom>
        </p:spPr>
      </p:pic>
      <p:pic>
        <p:nvPicPr>
          <p:cNvPr id="8" name="Picture 7"/>
          <p:cNvPicPr>
            <a:picLocks noChangeAspect="1"/>
          </p:cNvPicPr>
          <p:nvPr/>
        </p:nvPicPr>
        <p:blipFill>
          <a:blip r:embed="rId5"/>
          <a:stretch/>
        </p:blipFill>
        <p:spPr bwMode="auto">
          <a:xfrm>
            <a:off x="5395803" y="3255183"/>
            <a:ext cx="496841" cy="236591"/>
          </a:xfrm>
          <a:prstGeom prst="rect">
            <a:avLst/>
          </a:prstGeom>
        </p:spPr>
      </p:pic>
      <p:pic>
        <p:nvPicPr>
          <p:cNvPr id="9" name="Picture 8"/>
          <p:cNvPicPr>
            <a:picLocks noChangeAspect="1"/>
          </p:cNvPicPr>
          <p:nvPr/>
        </p:nvPicPr>
        <p:blipFill>
          <a:blip r:embed="rId6"/>
          <a:stretch/>
        </p:blipFill>
        <p:spPr bwMode="auto">
          <a:xfrm>
            <a:off x="4539215" y="3255183"/>
            <a:ext cx="492896" cy="236591"/>
          </a:xfrm>
          <a:prstGeom prst="rect">
            <a:avLst/>
          </a:prstGeom>
        </p:spPr>
      </p:pic>
      <p:sp>
        <p:nvSpPr>
          <p:cNvPr id="10" name="5-Point Star 9"/>
          <p:cNvSpPr/>
          <p:nvPr/>
        </p:nvSpPr>
        <p:spPr bwMode="auto">
          <a:xfrm>
            <a:off x="5027671" y="4061012"/>
            <a:ext cx="376517" cy="313764"/>
          </a:xfrm>
          <a:prstGeom prst="star5">
            <a:avLst>
              <a:gd name="adj" fmla="val 19098"/>
              <a:gd name="hf" fmla="val 105146"/>
              <a:gd name="vf" fmla="val 110557"/>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4341" name="Rectangle 5"/>
          <p:cNvSpPr>
            <a:spLocks noChangeArrowheads="1" noGrp="1"/>
          </p:cNvSpPr>
          <p:nvPr>
            <p:ph type="title"/>
          </p:nvPr>
        </p:nvSpPr>
        <p:spPr bwMode="auto"/>
        <p:txBody>
          <a:bodyPr/>
          <a:lstStyle/>
          <a:p>
            <a:pPr>
              <a:defRPr/>
            </a:pPr>
            <a:r>
              <a:rPr lang="en-CA"/>
              <a:t>Evaluation criteria</a:t>
            </a:r>
            <a:endParaRPr/>
          </a:p>
        </p:txBody>
      </p:sp>
      <p:sp>
        <p:nvSpPr>
          <p:cNvPr id="14342" name="Rectangle 6"/>
          <p:cNvSpPr>
            <a:spLocks noChangeArrowheads="1" noGrp="1"/>
          </p:cNvSpPr>
          <p:nvPr>
            <p:ph idx="1"/>
          </p:nvPr>
        </p:nvSpPr>
        <p:spPr bwMode="auto">
          <a:xfrm>
            <a:off x="5261548" y="1825625"/>
            <a:ext cx="6092252" cy="4351338"/>
          </a:xfrm>
        </p:spPr>
        <p:txBody>
          <a:bodyPr vert="horz" lIns="91440" tIns="45720" rIns="91440" bIns="45720" rtlCol="0" anchor="t">
            <a:normAutofit/>
          </a:bodyPr>
          <a:lstStyle/>
          <a:p>
            <a:pPr marL="342900" indent="-342900">
              <a:lnSpc>
                <a:spcPct val="150000"/>
              </a:lnSpc>
              <a:buFont typeface="Arial"/>
              <a:buChar char="•"/>
              <a:defRPr/>
            </a:pPr>
            <a:r>
              <a:rPr lang="en-US" sz="2400"/>
              <a:t>Slightly obliqued image of the sternum projected over the heart</a:t>
            </a:r>
            <a:endParaRPr/>
          </a:p>
          <a:p>
            <a:pPr marL="342900" indent="-342900">
              <a:lnSpc>
                <a:spcPct val="150000"/>
              </a:lnSpc>
              <a:buFont typeface="Arial"/>
              <a:buChar char="•"/>
              <a:defRPr/>
            </a:pPr>
            <a:r>
              <a:rPr lang="en-CA" sz="2400"/>
              <a:t>Lateral portion of the manubrium and sternoclavicular joint free of superimposition by the vertebrae</a:t>
            </a:r>
            <a:endParaRPr/>
          </a:p>
          <a:p>
            <a:pPr>
              <a:lnSpc>
                <a:spcPct val="80000"/>
              </a:lnSpc>
              <a:defRPr/>
            </a:pPr>
            <a:endParaRPr lang="en-US" sz="1800"/>
          </a:p>
          <a:p>
            <a:pPr>
              <a:lnSpc>
                <a:spcPct val="150000"/>
              </a:lnSpc>
              <a:buFont typeface="Wingdings"/>
              <a:buChar char="Ø"/>
              <a:defRPr/>
            </a:pPr>
            <a:endParaRPr lang="en-US" sz="1800"/>
          </a:p>
          <a:p>
            <a:pPr>
              <a:lnSpc>
                <a:spcPct val="150000"/>
              </a:lnSpc>
              <a:buFont typeface="Wingdings"/>
              <a:buChar char="Ø"/>
              <a:defRPr/>
            </a:pPr>
            <a:endParaRPr lang="en-CA" sz="1200"/>
          </a:p>
        </p:txBody>
      </p:sp>
      <p:pic>
        <p:nvPicPr>
          <p:cNvPr id="2050" name="Picture 2"/>
          <p:cNvPicPr>
            <a:picLocks noChangeAspect="1" noChangeArrowheads="1"/>
          </p:cNvPicPr>
          <p:nvPr/>
        </p:nvPicPr>
        <p:blipFill>
          <a:blip r:embed="rId3"/>
          <a:srcRect l="33327" t="0" r="29914" b="0"/>
          <a:stretch/>
        </p:blipFill>
        <p:spPr bwMode="auto">
          <a:xfrm>
            <a:off x="1161592" y="1337828"/>
            <a:ext cx="2645047" cy="4542387"/>
          </a:xfrm>
          <a:prstGeom prst="rect">
            <a:avLst/>
          </a:prstGeom>
          <a:noFill/>
          <a:ln>
            <a:noFill/>
          </a:ln>
        </p:spPr>
      </p:pic>
      <p:sp>
        <p:nvSpPr>
          <p:cNvPr id="5" name="TextBox 4"/>
          <p:cNvSpPr txBox="1"/>
          <p:nvPr/>
        </p:nvSpPr>
        <p:spPr bwMode="auto">
          <a:xfrm>
            <a:off x="1565232" y="5992296"/>
            <a:ext cx="1839563" cy="366119"/>
          </a:xfrm>
          <a:prstGeom prst="rect">
            <a:avLst/>
          </a:prstGeom>
          <a:noFill/>
          <a:ln w="28575">
            <a:solidFill>
              <a:schemeClr val="tx1"/>
            </a:solidFill>
          </a:ln>
        </p:spPr>
        <p:txBody>
          <a:bodyPr wrap="square" rtlCol="0">
            <a:spAutoFit/>
          </a:bodyPr>
          <a:lstStyle/>
          <a:p>
            <a:pPr>
              <a:defRPr/>
            </a:pPr>
            <a:r>
              <a:rPr lang="en-US"/>
              <a:t>Bontrager</a:t>
            </a:r>
            <a:r>
              <a:rPr lang="en-US"/>
              <a:t> 9-13</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5362" name="Rectangle 2"/>
          <p:cNvSpPr>
            <a:spLocks noChangeArrowheads="1" noGrp="1"/>
          </p:cNvSpPr>
          <p:nvPr>
            <p:ph type="title"/>
          </p:nvPr>
        </p:nvSpPr>
        <p:spPr bwMode="auto"/>
        <p:txBody>
          <a:bodyPr/>
          <a:lstStyle/>
          <a:p>
            <a:pPr algn="l">
              <a:defRPr/>
            </a:pPr>
            <a:r>
              <a:rPr lang="en-US" sz="3600"/>
              <a:t>Lateral Position Sternum</a:t>
            </a:r>
            <a:endParaRPr/>
          </a:p>
        </p:txBody>
      </p:sp>
      <p:sp>
        <p:nvSpPr>
          <p:cNvPr id="15364" name="Rectangle 4"/>
          <p:cNvSpPr>
            <a:spLocks noChangeArrowheads="1" noGrp="1"/>
          </p:cNvSpPr>
          <p:nvPr>
            <p:ph idx="1"/>
          </p:nvPr>
        </p:nvSpPr>
        <p:spPr bwMode="auto"/>
        <p:txBody>
          <a:bodyPr/>
          <a:lstStyle/>
          <a:p>
            <a:pPr marL="457200" indent="-457200">
              <a:lnSpc>
                <a:spcPct val="150000"/>
              </a:lnSpc>
              <a:buFont typeface="Arial"/>
              <a:buChar char="•"/>
              <a:defRPr/>
            </a:pPr>
            <a:r>
              <a:rPr lang="en-US">
                <a:solidFill>
                  <a:schemeClr val="tx1"/>
                </a:solidFill>
              </a:rPr>
              <a:t>SID 180cm due to OID</a:t>
            </a:r>
            <a:endParaRPr/>
          </a:p>
          <a:p>
            <a:pPr marL="457200" indent="-457200">
              <a:lnSpc>
                <a:spcPct val="150000"/>
              </a:lnSpc>
              <a:buFont typeface="Arial"/>
              <a:buChar char="•"/>
              <a:defRPr/>
            </a:pPr>
            <a:r>
              <a:rPr lang="en-US">
                <a:solidFill>
                  <a:schemeClr val="tx1"/>
                </a:solidFill>
              </a:rPr>
              <a:t>Use manual technique</a:t>
            </a:r>
            <a:endParaRPr/>
          </a:p>
        </p:txBody>
      </p:sp>
      <p:sp>
        <p:nvSpPr>
          <p:cNvPr id="15365" name="Rectangle 5"/>
          <p:cNvSpPr>
            <a:spLocks noChangeArrowheads="1"/>
          </p:cNvSpPr>
          <p:nvPr/>
        </p:nvSpPr>
        <p:spPr bwMode="auto">
          <a:xfrm>
            <a:off x="2209800" y="1981200"/>
            <a:ext cx="3810000" cy="4114800"/>
          </a:xfrm>
          <a:prstGeom prst="rect">
            <a:avLst/>
          </a:prstGeom>
          <a:noFill/>
          <a:ln w="9525">
            <a:noFill/>
            <a:miter lim="800000"/>
            <a:headEnd/>
            <a:tailEnd/>
          </a:ln>
          <a:effectLst/>
        </p:spPr>
        <p:txBody>
          <a:bodyPr/>
          <a:lstStyle/>
          <a:p>
            <a:pPr marL="342900" indent="-342900">
              <a:spcBef>
                <a:spcPts val="0"/>
              </a:spcBef>
              <a:buFontTx/>
              <a:buChar char="•"/>
              <a:defRPr/>
            </a:pPr>
            <a:endParaRPr lang="en-CA" sz="2800"/>
          </a:p>
        </p:txBody>
      </p:sp>
      <p:sp>
        <p:nvSpPr>
          <p:cNvPr id="15366" name="Rectangle 6"/>
          <p:cNvSpPr>
            <a:spLocks noChangeArrowheads="1"/>
          </p:cNvSpPr>
          <p:nvPr/>
        </p:nvSpPr>
        <p:spPr bwMode="auto">
          <a:xfrm>
            <a:off x="1689099" y="2525712"/>
            <a:ext cx="9145799" cy="366119"/>
          </a:xfrm>
          <a:prstGeom prst="rect">
            <a:avLst/>
          </a:prstGeom>
          <a:noFill/>
          <a:ln w="9525">
            <a:noFill/>
            <a:miter lim="800000"/>
            <a:headEnd/>
            <a:tailEnd/>
          </a:ln>
          <a:effectLst/>
        </p:spPr>
        <p:txBody>
          <a:bodyPr>
            <a:spAutoFit/>
          </a:bodyPr>
          <a:lstStyle/>
          <a:p>
            <a:pPr>
              <a:defRPr/>
            </a:pPr>
            <a:endParaRPr lang="en-US"/>
          </a:p>
        </p:txBody>
      </p:sp>
      <p:pic>
        <p:nvPicPr>
          <p:cNvPr id="3074" name="Picture 2"/>
          <p:cNvPicPr>
            <a:picLocks noChangeAspect="1" noChangeArrowheads="1"/>
          </p:cNvPicPr>
          <p:nvPr/>
        </p:nvPicPr>
        <p:blipFill>
          <a:blip r:embed="rId3"/>
          <a:srcRect l="4906" t="0" r="3388" b="0"/>
          <a:stretch/>
        </p:blipFill>
        <p:spPr bwMode="auto">
          <a:xfrm>
            <a:off x="6119906" y="1417837"/>
            <a:ext cx="4613088" cy="3609269"/>
          </a:xfrm>
          <a:prstGeom prst="rect">
            <a:avLst/>
          </a:prstGeom>
          <a:noFill/>
          <a:ln>
            <a:noFill/>
          </a:ln>
        </p:spPr>
      </p:pic>
      <p:sp>
        <p:nvSpPr>
          <p:cNvPr id="7" name="TextBox 6"/>
          <p:cNvSpPr txBox="1"/>
          <p:nvPr/>
        </p:nvSpPr>
        <p:spPr bwMode="auto">
          <a:xfrm>
            <a:off x="7507567" y="5162043"/>
            <a:ext cx="1839563" cy="366119"/>
          </a:xfrm>
          <a:prstGeom prst="rect">
            <a:avLst/>
          </a:prstGeom>
          <a:noFill/>
          <a:ln w="28575">
            <a:solidFill>
              <a:schemeClr val="tx1"/>
            </a:solidFill>
          </a:ln>
        </p:spPr>
        <p:txBody>
          <a:bodyPr wrap="square" rtlCol="0">
            <a:spAutoFit/>
          </a:bodyPr>
          <a:lstStyle/>
          <a:p>
            <a:pPr>
              <a:defRPr/>
            </a:pPr>
            <a:r>
              <a:rPr lang="en-US"/>
              <a:t>Bontrager</a:t>
            </a:r>
            <a:r>
              <a:rPr lang="en-US"/>
              <a:t> 10-22</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Lateral Position Sternum</a:t>
            </a:r>
            <a:endParaRPr/>
          </a:p>
        </p:txBody>
      </p:sp>
      <p:pic>
        <p:nvPicPr>
          <p:cNvPr id="6" name="Online Image Placeholder 5"/>
          <p:cNvPicPr>
            <a:picLocks noChangeAspect="1" noGrp="1"/>
          </p:cNvPicPr>
          <p:nvPr>
            <p:ph idx="1"/>
          </p:nvPr>
        </p:nvPicPr>
        <p:blipFill>
          <a:blip r:embed="rId3"/>
          <a:stretch/>
        </p:blipFill>
        <p:spPr bwMode="auto">
          <a:xfrm>
            <a:off x="1056006" y="1731685"/>
            <a:ext cx="3410426" cy="3982006"/>
          </a:xfrm>
        </p:spPr>
      </p:pic>
      <p:sp>
        <p:nvSpPr>
          <p:cNvPr id="4" name="Text Placeholder 3"/>
          <p:cNvSpPr>
            <a:spLocks noGrp="1"/>
          </p:cNvSpPr>
          <p:nvPr>
            <p:ph type="body" sz="half" idx="4294967295"/>
          </p:nvPr>
        </p:nvSpPr>
        <p:spPr bwMode="auto">
          <a:xfrm>
            <a:off x="5411788" y="1690688"/>
            <a:ext cx="6780212" cy="4748212"/>
          </a:xfrm>
        </p:spPr>
        <p:txBody>
          <a:bodyPr>
            <a:normAutofit/>
          </a:bodyPr>
          <a:lstStyle/>
          <a:p>
            <a:pPr marL="342900" indent="-342900">
              <a:buFont typeface="Arial"/>
              <a:buChar char="•"/>
              <a:defRPr/>
            </a:pPr>
            <a:r>
              <a:rPr lang="en-US" sz="1800">
                <a:solidFill>
                  <a:schemeClr val="tx1"/>
                </a:solidFill>
              </a:rPr>
              <a:t>Place patient in a lateral position with arms and shoulders pulled back</a:t>
            </a:r>
            <a:endParaRPr/>
          </a:p>
          <a:p>
            <a:pPr marL="342900" indent="-342900">
              <a:buFont typeface="Arial"/>
              <a:buChar char="•"/>
              <a:defRPr/>
            </a:pPr>
            <a:endParaRPr lang="en-US" sz="1800">
              <a:solidFill>
                <a:schemeClr val="tx1"/>
              </a:solidFill>
            </a:endParaRPr>
          </a:p>
          <a:p>
            <a:pPr marL="342900" indent="-342900">
              <a:buFont typeface="Arial"/>
              <a:buChar char="•"/>
              <a:defRPr/>
            </a:pPr>
            <a:r>
              <a:rPr lang="en-US" sz="1800">
                <a:solidFill>
                  <a:schemeClr val="tx1"/>
                </a:solidFill>
              </a:rPr>
              <a:t>Direct central ray to mid sternum between jugular notch and xiphoid process</a:t>
            </a:r>
            <a:endParaRPr/>
          </a:p>
          <a:p>
            <a:pPr marL="342900" indent="-342900">
              <a:buFont typeface="Arial"/>
              <a:buChar char="•"/>
              <a:defRPr/>
            </a:pPr>
            <a:endParaRPr lang="en-US" sz="1800">
              <a:solidFill>
                <a:schemeClr val="tx1"/>
              </a:solidFill>
            </a:endParaRPr>
          </a:p>
          <a:p>
            <a:pPr marL="342900" indent="-342900">
              <a:buFont typeface="Arial"/>
              <a:buChar char="•"/>
              <a:defRPr/>
            </a:pPr>
            <a:r>
              <a:rPr lang="en-US" sz="1800">
                <a:solidFill>
                  <a:schemeClr val="tx1"/>
                </a:solidFill>
              </a:rPr>
              <a:t>Rotate collimator to match the angle of the sternum</a:t>
            </a:r>
            <a:endParaRPr/>
          </a:p>
          <a:p>
            <a:pPr marL="342900" indent="-342900">
              <a:buFont typeface="Arial"/>
              <a:buChar char="•"/>
              <a:defRPr/>
            </a:pPr>
            <a:endParaRPr lang="en-US" sz="1800">
              <a:solidFill>
                <a:schemeClr val="tx1"/>
              </a:solidFill>
            </a:endParaRPr>
          </a:p>
          <a:p>
            <a:pPr marL="342900" indent="-342900">
              <a:buFont typeface="Arial"/>
              <a:buChar char="•"/>
              <a:defRPr/>
            </a:pPr>
            <a:r>
              <a:rPr lang="en-US" sz="1800">
                <a:solidFill>
                  <a:schemeClr val="tx1"/>
                </a:solidFill>
              </a:rPr>
              <a:t>Collimate to include entire sternum</a:t>
            </a:r>
            <a:endParaRPr/>
          </a:p>
          <a:p>
            <a:pPr marL="342900" indent="-342900">
              <a:buFont typeface="Arial"/>
              <a:buChar char="•"/>
              <a:defRPr/>
            </a:pPr>
            <a:endParaRPr lang="en-US" sz="1800">
              <a:solidFill>
                <a:schemeClr val="tx1"/>
              </a:solidFill>
            </a:endParaRPr>
          </a:p>
          <a:p>
            <a:pPr marL="342900" indent="-342900">
              <a:buFont typeface="Arial"/>
              <a:buChar char="•"/>
              <a:defRPr/>
            </a:pPr>
            <a:r>
              <a:rPr lang="en-US" sz="1800">
                <a:solidFill>
                  <a:schemeClr val="tx1"/>
                </a:solidFill>
              </a:rPr>
              <a:t>Have patient take deep breath to see where sternum ends up</a:t>
            </a:r>
            <a:endParaRPr/>
          </a:p>
          <a:p>
            <a:pPr marL="342900" indent="-342900">
              <a:buFont typeface="Arial"/>
              <a:buChar char="•"/>
              <a:defRPr/>
            </a:pPr>
            <a:endParaRPr lang="en-US" sz="1800">
              <a:solidFill>
                <a:schemeClr val="tx1"/>
              </a:solidFill>
            </a:endParaRPr>
          </a:p>
          <a:p>
            <a:pPr marL="342900" indent="-342900">
              <a:buFont typeface="Arial"/>
              <a:buChar char="•"/>
              <a:defRPr/>
            </a:pPr>
            <a:r>
              <a:rPr lang="en-US" sz="1800">
                <a:solidFill>
                  <a:schemeClr val="tx1"/>
                </a:solidFill>
              </a:rPr>
              <a:t>Expose on full inspiration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Lateral Sternum</a:t>
            </a:r>
            <a:endParaRPr/>
          </a:p>
        </p:txBody>
      </p:sp>
      <p:pic>
        <p:nvPicPr>
          <p:cNvPr id="5" name="Online Image Placeholder 4"/>
          <p:cNvPicPr>
            <a:picLocks noChangeAspect="1" noGrp="1"/>
          </p:cNvPicPr>
          <p:nvPr>
            <p:ph idx="1"/>
          </p:nvPr>
        </p:nvPicPr>
        <p:blipFill>
          <a:blip r:embed="rId3"/>
          <a:stretch/>
        </p:blipFill>
        <p:spPr bwMode="auto">
          <a:xfrm>
            <a:off x="5156617" y="565289"/>
            <a:ext cx="3311878" cy="5727421"/>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08546" name="Rectangle 2"/>
          <p:cNvSpPr>
            <a:spLocks noChangeArrowheads="1" noGrp="1"/>
          </p:cNvSpPr>
          <p:nvPr>
            <p:ph type="title"/>
          </p:nvPr>
        </p:nvSpPr>
        <p:spPr bwMode="auto"/>
        <p:txBody>
          <a:bodyPr>
            <a:normAutofit/>
          </a:bodyPr>
          <a:lstStyle/>
          <a:p>
            <a:pPr>
              <a:defRPr/>
            </a:pPr>
            <a:r>
              <a:rPr lang="en-CA"/>
              <a:t>Evaluation criteria</a:t>
            </a:r>
            <a:endParaRPr/>
          </a:p>
        </p:txBody>
      </p:sp>
      <p:sp>
        <p:nvSpPr>
          <p:cNvPr id="108548" name="Rectangle 4"/>
          <p:cNvSpPr>
            <a:spLocks noChangeArrowheads="1" noGrp="1"/>
          </p:cNvSpPr>
          <p:nvPr>
            <p:ph idx="1"/>
          </p:nvPr>
        </p:nvSpPr>
        <p:spPr bwMode="auto">
          <a:xfrm>
            <a:off x="838200" y="1825625"/>
            <a:ext cx="5607570" cy="4351338"/>
          </a:xfrm>
        </p:spPr>
        <p:txBody>
          <a:bodyPr/>
          <a:lstStyle/>
          <a:p>
            <a:pPr marL="457200" indent="-457200">
              <a:lnSpc>
                <a:spcPct val="90000"/>
              </a:lnSpc>
              <a:defRPr/>
            </a:pPr>
            <a:endParaRPr lang="en-CA">
              <a:solidFill>
                <a:schemeClr val="tx1"/>
              </a:solidFill>
            </a:endParaRPr>
          </a:p>
          <a:p>
            <a:pPr marL="457200" indent="-457200">
              <a:lnSpc>
                <a:spcPct val="90000"/>
              </a:lnSpc>
              <a:buFont typeface="Arial"/>
              <a:buChar char="•"/>
              <a:defRPr/>
            </a:pPr>
            <a:r>
              <a:rPr lang="en-CA" sz="2400">
                <a:solidFill>
                  <a:schemeClr val="tx1"/>
                </a:solidFill>
              </a:rPr>
              <a:t>Entire length of sternum free of superimposition</a:t>
            </a:r>
            <a:endParaRPr/>
          </a:p>
          <a:p>
            <a:pPr marL="457200" indent="-457200">
              <a:lnSpc>
                <a:spcPct val="90000"/>
              </a:lnSpc>
              <a:buFont typeface="Arial"/>
              <a:buChar char="•"/>
              <a:defRPr/>
            </a:pPr>
            <a:endParaRPr lang="en-CA" sz="2400">
              <a:solidFill>
                <a:schemeClr val="tx1"/>
              </a:solidFill>
            </a:endParaRPr>
          </a:p>
          <a:p>
            <a:pPr marL="457200" indent="-457200">
              <a:lnSpc>
                <a:spcPct val="90000"/>
              </a:lnSpc>
              <a:buFont typeface="Arial"/>
              <a:buChar char="•"/>
              <a:defRPr/>
            </a:pPr>
            <a:r>
              <a:rPr lang="en-US" sz="2400">
                <a:solidFill>
                  <a:schemeClr val="tx1"/>
                </a:solidFill>
              </a:rPr>
              <a:t>Superimposed SC joints and medial ends of the clavicles</a:t>
            </a:r>
            <a:endParaRPr/>
          </a:p>
          <a:p>
            <a:pPr marL="457200" indent="-457200">
              <a:lnSpc>
                <a:spcPct val="90000"/>
              </a:lnSpc>
              <a:buFont typeface="Wingdings"/>
              <a:buChar char="ü"/>
              <a:defRPr/>
            </a:pPr>
            <a:endParaRPr lang="en-CA" sz="2400"/>
          </a:p>
          <a:p>
            <a:pPr marL="457200" indent="-457200">
              <a:lnSpc>
                <a:spcPct val="90000"/>
              </a:lnSpc>
              <a:buFontTx/>
              <a:buAutoNum type="arabicPeriod"/>
              <a:defRPr/>
            </a:pPr>
            <a:endParaRPr lang="en-CA" sz="2000"/>
          </a:p>
          <a:p>
            <a:pPr marL="457200" indent="-457200">
              <a:lnSpc>
                <a:spcPct val="90000"/>
              </a:lnSpc>
              <a:buFontTx/>
              <a:buAutoNum type="arabicPeriod"/>
              <a:defRPr/>
            </a:pPr>
            <a:endParaRPr lang="en-CA" sz="1800"/>
          </a:p>
        </p:txBody>
      </p:sp>
      <p:pic>
        <p:nvPicPr>
          <p:cNvPr id="5122" name="Picture 2"/>
          <p:cNvPicPr>
            <a:picLocks noChangeAspect="1" noChangeArrowheads="1"/>
          </p:cNvPicPr>
          <p:nvPr/>
        </p:nvPicPr>
        <p:blipFill>
          <a:blip r:embed="rId3"/>
          <a:srcRect l="18358" t="0" r="21200" b="0"/>
          <a:stretch/>
        </p:blipFill>
        <p:spPr bwMode="auto">
          <a:xfrm>
            <a:off x="8283341" y="1147107"/>
            <a:ext cx="3070459" cy="5073650"/>
          </a:xfrm>
          <a:prstGeom prst="rect">
            <a:avLst/>
          </a:prstGeom>
          <a:noFill/>
          <a:ln>
            <a:noFill/>
          </a:ln>
        </p:spPr>
      </p:pic>
      <p:sp>
        <p:nvSpPr>
          <p:cNvPr id="5" name="TextBox 4"/>
          <p:cNvSpPr txBox="1"/>
          <p:nvPr/>
        </p:nvSpPr>
        <p:spPr bwMode="auto">
          <a:xfrm>
            <a:off x="6303486" y="6036090"/>
            <a:ext cx="1839563" cy="366119"/>
          </a:xfrm>
          <a:prstGeom prst="rect">
            <a:avLst/>
          </a:prstGeom>
          <a:noFill/>
          <a:ln w="28575">
            <a:solidFill>
              <a:schemeClr val="tx1"/>
            </a:solidFill>
          </a:ln>
        </p:spPr>
        <p:txBody>
          <a:bodyPr wrap="square" rtlCol="0">
            <a:spAutoFit/>
          </a:bodyPr>
          <a:lstStyle/>
          <a:p>
            <a:pPr>
              <a:defRPr/>
            </a:pPr>
            <a:r>
              <a:rPr lang="en-US"/>
              <a:t>Bontrager</a:t>
            </a:r>
            <a:r>
              <a:rPr lang="en-US"/>
              <a:t> 10-24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lgn="l">
              <a:defRPr/>
            </a:pPr>
            <a:r>
              <a:rPr lang="en-US"/>
              <a:t>Routine Rib Protocol</a:t>
            </a:r>
            <a:endParaRPr/>
          </a:p>
        </p:txBody>
      </p:sp>
      <p:sp>
        <p:nvSpPr>
          <p:cNvPr id="4" name="TextBox 3"/>
          <p:cNvSpPr txBox="1"/>
          <p:nvPr/>
        </p:nvSpPr>
        <p:spPr bwMode="auto">
          <a:xfrm>
            <a:off x="3044791" y="2079057"/>
            <a:ext cx="4081687" cy="1829159"/>
          </a:xfrm>
          <a:prstGeom prst="rect">
            <a:avLst/>
          </a:prstGeom>
          <a:noFill/>
        </p:spPr>
        <p:txBody>
          <a:bodyPr wrap="none" rtlCol="0">
            <a:spAutoFit/>
          </a:bodyPr>
          <a:lstStyle/>
          <a:p>
            <a:pPr marL="457200" indent="-457200">
              <a:buFont typeface="Arial"/>
              <a:buChar char="•"/>
              <a:defRPr/>
            </a:pPr>
            <a:r>
              <a:rPr lang="en-US" sz="3200"/>
              <a:t>PA chest</a:t>
            </a:r>
            <a:endParaRPr/>
          </a:p>
          <a:p>
            <a:pPr marL="457200" indent="-457200">
              <a:buFont typeface="Arial"/>
              <a:buChar char="•"/>
              <a:defRPr/>
            </a:pPr>
            <a:r>
              <a:rPr lang="en-US" sz="3200"/>
              <a:t>AP or PA projection</a:t>
            </a:r>
            <a:endParaRPr/>
          </a:p>
          <a:p>
            <a:pPr marL="457200" indent="-457200">
              <a:buFont typeface="Arial"/>
              <a:buChar char="•"/>
              <a:defRPr/>
            </a:pPr>
            <a:r>
              <a:rPr lang="en-US" sz="3200"/>
              <a:t>45º AP or PA oblique</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16738" name="Rectangle 2"/>
          <p:cNvSpPr>
            <a:spLocks noChangeArrowheads="1" noGrp="1"/>
          </p:cNvSpPr>
          <p:nvPr>
            <p:ph type="title"/>
          </p:nvPr>
        </p:nvSpPr>
        <p:spPr bwMode="auto"/>
        <p:txBody>
          <a:bodyPr>
            <a:normAutofit/>
          </a:bodyPr>
          <a:lstStyle/>
          <a:p>
            <a:pPr>
              <a:defRPr/>
            </a:pPr>
            <a:r>
              <a:rPr lang="en-US"/>
              <a:t>Breathing Instructions</a:t>
            </a:r>
            <a:endParaRPr/>
          </a:p>
        </p:txBody>
      </p:sp>
      <p:sp>
        <p:nvSpPr>
          <p:cNvPr id="116739" name="Rectangle 3"/>
          <p:cNvSpPr>
            <a:spLocks noChangeArrowheads="1" noGrp="1"/>
          </p:cNvSpPr>
          <p:nvPr>
            <p:ph idx="1"/>
          </p:nvPr>
        </p:nvSpPr>
        <p:spPr bwMode="auto"/>
        <p:txBody>
          <a:bodyPr/>
          <a:lstStyle/>
          <a:p>
            <a:pPr marL="457200" indent="-457200">
              <a:buFont typeface="Arial"/>
              <a:buChar char="•"/>
              <a:defRPr/>
            </a:pPr>
            <a:r>
              <a:rPr lang="en-US" sz="3600">
                <a:solidFill>
                  <a:schemeClr val="tx1"/>
                </a:solidFill>
              </a:rPr>
              <a:t>Upper ribs (1-10) taken on </a:t>
            </a:r>
            <a:r>
              <a:rPr lang="en-US" sz="3600" b="1">
                <a:solidFill>
                  <a:srgbClr val="92D050"/>
                </a:solidFill>
              </a:rPr>
              <a:t>inspiration</a:t>
            </a:r>
            <a:r>
              <a:rPr lang="en-US" sz="3600">
                <a:solidFill>
                  <a:schemeClr val="tx1"/>
                </a:solidFill>
              </a:rPr>
              <a:t> </a:t>
            </a:r>
            <a:endParaRPr/>
          </a:p>
          <a:p>
            <a:pPr marL="457200" indent="-457200">
              <a:buFont typeface="Arial"/>
              <a:buChar char="•"/>
              <a:defRPr/>
            </a:pPr>
            <a:r>
              <a:rPr lang="en-US" sz="3600">
                <a:solidFill>
                  <a:schemeClr val="tx1"/>
                </a:solidFill>
              </a:rPr>
              <a:t>Lower ribs (8-12) taken on </a:t>
            </a:r>
            <a:r>
              <a:rPr lang="en-US" sz="3600" b="1">
                <a:solidFill>
                  <a:srgbClr val="00B0F0"/>
                </a:solidFill>
              </a:rPr>
              <a:t>expiration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730771" y="257751"/>
            <a:ext cx="10515600" cy="1325563"/>
          </a:xfrm>
        </p:spPr>
        <p:txBody>
          <a:bodyPr>
            <a:normAutofit/>
          </a:bodyPr>
          <a:lstStyle/>
          <a:p>
            <a:pPr>
              <a:defRPr/>
            </a:pPr>
            <a:r>
              <a:rPr lang="en-CA"/>
              <a:t>Upper (1-10) Anterior Ribs</a:t>
            </a:r>
            <a:endParaRPr/>
          </a:p>
        </p:txBody>
      </p:sp>
      <p:grpSp>
        <p:nvGrpSpPr>
          <p:cNvPr id="7" name="Group 6"/>
          <p:cNvGrpSpPr/>
          <p:nvPr/>
        </p:nvGrpSpPr>
        <p:grpSpPr bwMode="auto">
          <a:xfrm>
            <a:off x="1169649" y="1639471"/>
            <a:ext cx="4053424" cy="4514364"/>
            <a:chOff x="0" y="0"/>
            <a:chExt cx="4053424" cy="4514364"/>
          </a:xfrm>
        </p:grpSpPr>
        <p:cxnSp>
          <p:nvCxnSpPr>
            <p:cNvPr id="11" name="Straight Arrow Connector 10"/>
            <p:cNvCxnSpPr/>
            <p:nvPr/>
          </p:nvCxnSpPr>
          <p:spPr bwMode="auto">
            <a:xfrm flipH="1">
              <a:off x="2664295" y="1775064"/>
              <a:ext cx="375440" cy="289292"/>
            </a:xfrm>
            <a:prstGeom prst="straightConnector1">
              <a:avLst/>
            </a:prstGeom>
            <a:solidFill>
              <a:schemeClr val="accent1"/>
            </a:solidFill>
            <a:ln w="38100" cap="flat" cmpd="sng" algn="ctr">
              <a:solidFill>
                <a:schemeClr val="tx1"/>
              </a:solidFill>
              <a:prstDash val="solid"/>
              <a:round/>
              <a:headEnd type="none" w="med" len="med"/>
              <a:tailEnd type="arrow"/>
            </a:ln>
            <a:effectLst/>
          </p:spPr>
        </p:cxnSp>
        <p:pic>
          <p:nvPicPr>
            <p:cNvPr id="14" name="Picture 3"/>
            <p:cNvPicPr>
              <a:picLocks noChangeAspect="1" noChangeArrowheads="1"/>
            </p:cNvPicPr>
            <p:nvPr/>
          </p:nvPicPr>
          <p:blipFill>
            <a:blip r:embed="rId3"/>
            <a:srcRect l="21263" t="0" r="10697" b="0"/>
            <a:stretch/>
          </p:blipFill>
          <p:spPr bwMode="auto">
            <a:xfrm>
              <a:off x="0" y="0"/>
              <a:ext cx="3456384" cy="3632200"/>
            </a:xfrm>
            <a:prstGeom prst="rect">
              <a:avLst/>
            </a:prstGeom>
            <a:noFill/>
            <a:ln>
              <a:noFill/>
            </a:ln>
          </p:spPr>
        </p:pic>
        <p:sp>
          <p:nvSpPr>
            <p:cNvPr id="12" name="Rectangle 11"/>
            <p:cNvSpPr/>
            <p:nvPr/>
          </p:nvSpPr>
          <p:spPr bwMode="auto">
            <a:xfrm>
              <a:off x="1080119" y="1339390"/>
              <a:ext cx="1296144" cy="1985368"/>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latin typeface="Times New Roman"/>
              </a:endParaRPr>
            </a:p>
          </p:txBody>
        </p:sp>
        <p:cxnSp>
          <p:nvCxnSpPr>
            <p:cNvPr id="15" name="Straight Arrow Connector 14"/>
            <p:cNvCxnSpPr/>
            <p:nvPr/>
          </p:nvCxnSpPr>
          <p:spPr bwMode="auto">
            <a:xfrm flipH="1" flipV="1">
              <a:off x="2088231" y="3324758"/>
              <a:ext cx="1368152" cy="82348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16" name="TextBox 15"/>
            <p:cNvSpPr txBox="1"/>
            <p:nvPr/>
          </p:nvSpPr>
          <p:spPr bwMode="auto">
            <a:xfrm>
              <a:off x="3456384" y="4148244"/>
              <a:ext cx="597039"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t>LCM</a:t>
              </a:r>
              <a:endParaRPr/>
            </a:p>
          </p:txBody>
        </p:sp>
        <p:cxnSp>
          <p:nvCxnSpPr>
            <p:cNvPr id="19" name="Straight Arrow Connector 18"/>
            <p:cNvCxnSpPr/>
            <p:nvPr/>
          </p:nvCxnSpPr>
          <p:spPr bwMode="auto">
            <a:xfrm flipH="1">
              <a:off x="2520279" y="1383108"/>
              <a:ext cx="936104" cy="38502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grpSp>
        <p:nvGrpSpPr>
          <p:cNvPr id="6" name="Group 5"/>
          <p:cNvGrpSpPr/>
          <p:nvPr/>
        </p:nvGrpSpPr>
        <p:grpSpPr bwMode="auto">
          <a:xfrm>
            <a:off x="6144101" y="1814373"/>
            <a:ext cx="5367870" cy="4167774"/>
            <a:chOff x="0" y="0"/>
            <a:chExt cx="5367870" cy="4167774"/>
          </a:xfrm>
        </p:grpSpPr>
        <p:pic>
          <p:nvPicPr>
            <p:cNvPr id="8194" name="Picture 2"/>
            <p:cNvPicPr>
              <a:picLocks noChangeAspect="1" noChangeArrowheads="1"/>
            </p:cNvPicPr>
            <p:nvPr/>
          </p:nvPicPr>
          <p:blipFill>
            <a:blip r:embed="rId4"/>
            <a:stretch/>
          </p:blipFill>
          <p:spPr bwMode="auto">
            <a:xfrm>
              <a:off x="2814066" y="0"/>
              <a:ext cx="2553803" cy="4167775"/>
            </a:xfrm>
            <a:prstGeom prst="rect">
              <a:avLst/>
            </a:prstGeom>
            <a:noFill/>
            <a:ln>
              <a:noFill/>
            </a:ln>
            <a:effectLst/>
          </p:spPr>
        </p:pic>
        <p:sp>
          <p:nvSpPr>
            <p:cNvPr id="4" name="Rectangle 3"/>
            <p:cNvSpPr/>
            <p:nvPr/>
          </p:nvSpPr>
          <p:spPr bwMode="auto">
            <a:xfrm>
              <a:off x="3102098" y="175557"/>
              <a:ext cx="2160240" cy="3696578"/>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latin typeface="Times New Roman"/>
              </a:endParaRPr>
            </a:p>
          </p:txBody>
        </p:sp>
        <p:sp>
          <p:nvSpPr>
            <p:cNvPr id="5" name="TextBox 4"/>
            <p:cNvSpPr txBox="1"/>
            <p:nvPr/>
          </p:nvSpPr>
          <p:spPr bwMode="auto">
            <a:xfrm>
              <a:off x="0" y="13691"/>
              <a:ext cx="2534437" cy="1310999"/>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l">
                <a:defRPr/>
              </a:pPr>
              <a:r>
                <a:rPr lang="en-US" sz="2000"/>
                <a:t>Arm needs to be placed on top of detector to move scapula off of ribs</a:t>
              </a:r>
              <a:endParaRPr/>
            </a:p>
          </p:txBody>
        </p:sp>
        <p:cxnSp>
          <p:nvCxnSpPr>
            <p:cNvPr id="24" name="Straight Arrow Connector 23"/>
            <p:cNvCxnSpPr/>
            <p:nvPr/>
          </p:nvCxnSpPr>
          <p:spPr bwMode="auto">
            <a:xfrm>
              <a:off x="1949386" y="1358919"/>
              <a:ext cx="1800784" cy="29123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sp>
        <p:nvSpPr>
          <p:cNvPr id="13" name="TextBox 12"/>
          <p:cNvSpPr txBox="1"/>
          <p:nvPr/>
        </p:nvSpPr>
        <p:spPr bwMode="auto">
          <a:xfrm>
            <a:off x="5433862" y="6157048"/>
            <a:ext cx="2999974" cy="366119"/>
          </a:xfrm>
          <a:prstGeom prst="rect">
            <a:avLst/>
          </a:prstGeom>
          <a:noFill/>
          <a:ln w="28575">
            <a:solidFill>
              <a:schemeClr val="tx1"/>
            </a:solidFill>
          </a:ln>
        </p:spPr>
        <p:txBody>
          <a:bodyPr wrap="square" rtlCol="0">
            <a:spAutoFit/>
          </a:bodyPr>
          <a:lstStyle/>
          <a:p>
            <a:pPr>
              <a:defRPr/>
            </a:pPr>
            <a:r>
              <a:rPr lang="en-US"/>
              <a:t>Bontrager</a:t>
            </a:r>
            <a:r>
              <a:rPr lang="en-US"/>
              <a:t> 10-35 and 10-39</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7" name="Picture 6"/>
          <p:cNvPicPr>
            <a:picLocks noChangeAspect="1" noChangeArrowheads="1"/>
          </p:cNvPicPr>
          <p:nvPr/>
        </p:nvPicPr>
        <p:blipFill>
          <a:blip r:embed="rId3"/>
          <a:srcRect l="55282" t="0" r="0" b="70211"/>
          <a:stretch/>
        </p:blipFill>
        <p:spPr bwMode="auto">
          <a:xfrm>
            <a:off x="3389012" y="1515807"/>
            <a:ext cx="2271688" cy="1080120"/>
          </a:xfrm>
          <a:prstGeom prst="rect">
            <a:avLst/>
          </a:prstGeom>
          <a:noFill/>
          <a:ln>
            <a:noFill/>
          </a:ln>
        </p:spPr>
      </p:pic>
      <p:sp>
        <p:nvSpPr>
          <p:cNvPr id="2" name="Title 1"/>
          <p:cNvSpPr>
            <a:spLocks noGrp="1"/>
          </p:cNvSpPr>
          <p:nvPr>
            <p:ph type="title"/>
          </p:nvPr>
        </p:nvSpPr>
        <p:spPr bwMode="auto">
          <a:xfrm>
            <a:off x="777233" y="222614"/>
            <a:ext cx="10515600" cy="1325563"/>
          </a:xfrm>
        </p:spPr>
        <p:txBody>
          <a:bodyPr>
            <a:normAutofit/>
          </a:bodyPr>
          <a:lstStyle/>
          <a:p>
            <a:pPr>
              <a:defRPr/>
            </a:pPr>
            <a:r>
              <a:rPr lang="en-CA"/>
              <a:t>Upper (1-10) Posterior Ribs</a:t>
            </a:r>
            <a:endParaRPr/>
          </a:p>
        </p:txBody>
      </p:sp>
      <p:pic>
        <p:nvPicPr>
          <p:cNvPr id="8194" name="Picture 2"/>
          <p:cNvPicPr>
            <a:picLocks noChangeAspect="1" noChangeArrowheads="1"/>
          </p:cNvPicPr>
          <p:nvPr/>
        </p:nvPicPr>
        <p:blipFill>
          <a:blip r:embed="rId4"/>
          <a:stretch/>
        </p:blipFill>
        <p:spPr bwMode="auto">
          <a:xfrm flipH="1">
            <a:off x="8325913" y="1583348"/>
            <a:ext cx="2553803" cy="4167775"/>
          </a:xfrm>
          <a:prstGeom prst="rect">
            <a:avLst/>
          </a:prstGeom>
          <a:noFill/>
          <a:ln>
            <a:noFill/>
          </a:ln>
          <a:effectLst/>
        </p:spPr>
      </p:pic>
      <p:sp>
        <p:nvSpPr>
          <p:cNvPr id="4" name="Rectangle 3"/>
          <p:cNvSpPr/>
          <p:nvPr/>
        </p:nvSpPr>
        <p:spPr bwMode="auto">
          <a:xfrm>
            <a:off x="8449025" y="1758906"/>
            <a:ext cx="2304256" cy="3696578"/>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latin typeface="Times New Roman"/>
            </a:endParaRPr>
          </a:p>
        </p:txBody>
      </p:sp>
      <p:sp>
        <p:nvSpPr>
          <p:cNvPr id="12" name="TextBox 11"/>
          <p:cNvSpPr txBox="1"/>
          <p:nvPr/>
        </p:nvSpPr>
        <p:spPr bwMode="auto">
          <a:xfrm>
            <a:off x="8602610" y="5751122"/>
            <a:ext cx="2692021" cy="640440"/>
          </a:xfrm>
          <a:prstGeom prst="rect">
            <a:avLst/>
          </a:prstGeom>
          <a:noFill/>
          <a:ln w="28575">
            <a:solidFill>
              <a:schemeClr val="tx1"/>
            </a:solidFill>
          </a:ln>
        </p:spPr>
        <p:txBody>
          <a:bodyPr wrap="square" rtlCol="0">
            <a:spAutoFit/>
          </a:bodyPr>
          <a:lstStyle/>
          <a:p>
            <a:pPr>
              <a:defRPr/>
            </a:pPr>
            <a:r>
              <a:rPr lang="en-US"/>
              <a:t>Bontrager</a:t>
            </a:r>
            <a:r>
              <a:rPr lang="en-US"/>
              <a:t> 10-39 (flipped to appear as left ribs)</a:t>
            </a:r>
            <a:endParaRPr/>
          </a:p>
        </p:txBody>
      </p:sp>
      <p:sp>
        <p:nvSpPr>
          <p:cNvPr id="10" name="TextBox 9"/>
          <p:cNvSpPr txBox="1"/>
          <p:nvPr/>
        </p:nvSpPr>
        <p:spPr bwMode="auto">
          <a:xfrm>
            <a:off x="10440374" y="1763845"/>
            <a:ext cx="279703"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t>L</a:t>
            </a:r>
            <a:endParaRPr/>
          </a:p>
        </p:txBody>
      </p:sp>
      <p:grpSp>
        <p:nvGrpSpPr>
          <p:cNvPr id="6" name="Group 5"/>
          <p:cNvGrpSpPr/>
          <p:nvPr/>
        </p:nvGrpSpPr>
        <p:grpSpPr bwMode="auto">
          <a:xfrm>
            <a:off x="1438718" y="1635955"/>
            <a:ext cx="5244841" cy="4758285"/>
            <a:chOff x="0" y="0"/>
            <a:chExt cx="5244841" cy="4758285"/>
          </a:xfrm>
        </p:grpSpPr>
        <p:pic>
          <p:nvPicPr>
            <p:cNvPr id="8196" name="Picture 4"/>
            <p:cNvPicPr>
              <a:picLocks noChangeAspect="1" noChangeArrowheads="1"/>
            </p:cNvPicPr>
            <p:nvPr/>
          </p:nvPicPr>
          <p:blipFill>
            <a:blip r:embed="rId5"/>
            <a:srcRect l="19772" t="3580" r="20923" b="0"/>
            <a:stretch/>
          </p:blipFill>
          <p:spPr bwMode="auto">
            <a:xfrm>
              <a:off x="0" y="0"/>
              <a:ext cx="2668013" cy="4332314"/>
            </a:xfrm>
            <a:prstGeom prst="rect">
              <a:avLst/>
            </a:prstGeom>
            <a:noFill/>
            <a:ln>
              <a:noFill/>
            </a:ln>
          </p:spPr>
        </p:pic>
        <p:sp>
          <p:nvSpPr>
            <p:cNvPr id="5" name="TextBox 4"/>
            <p:cNvSpPr txBox="1"/>
            <p:nvPr/>
          </p:nvSpPr>
          <p:spPr bwMode="auto">
            <a:xfrm>
              <a:off x="2710403" y="1736971"/>
              <a:ext cx="2534437" cy="1310999"/>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l">
                <a:defRPr/>
              </a:pPr>
              <a:r>
                <a:rPr lang="en-US" sz="2000"/>
                <a:t>Arm needs to be raised</a:t>
              </a:r>
              <a:endParaRPr/>
            </a:p>
            <a:p>
              <a:pPr algn="l">
                <a:defRPr/>
              </a:pPr>
              <a:r>
                <a:rPr lang="en-US" sz="2000"/>
                <a:t>to move scapula off of ribs</a:t>
              </a:r>
              <a:endParaRPr/>
            </a:p>
          </p:txBody>
        </p:sp>
        <p:cxnSp>
          <p:nvCxnSpPr>
            <p:cNvPr id="11" name="Straight Arrow Connector 10"/>
            <p:cNvCxnSpPr/>
            <p:nvPr/>
          </p:nvCxnSpPr>
          <p:spPr bwMode="auto">
            <a:xfrm flipH="1">
              <a:off x="2604873" y="3060410"/>
              <a:ext cx="619415" cy="378223"/>
            </a:xfrm>
            <a:prstGeom prst="straightConnector1">
              <a:avLst/>
            </a:prstGeom>
            <a:solidFill>
              <a:schemeClr val="accent1"/>
            </a:solidFill>
            <a:ln w="38100" cap="flat" cmpd="sng" algn="ctr">
              <a:solidFill>
                <a:schemeClr val="tx1"/>
              </a:solidFill>
              <a:prstDash val="solid"/>
              <a:round/>
              <a:headEnd type="none" w="med" len="med"/>
              <a:tailEnd type="arrow"/>
            </a:ln>
            <a:effectLst/>
          </p:spPr>
        </p:cxnSp>
        <p:sp>
          <p:nvSpPr>
            <p:cNvPr id="13" name="Rectangle 12"/>
            <p:cNvSpPr/>
            <p:nvPr/>
          </p:nvSpPr>
          <p:spPr bwMode="auto">
            <a:xfrm>
              <a:off x="1051266" y="1663133"/>
              <a:ext cx="1429572" cy="2180144"/>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latin typeface="Times New Roman"/>
              </a:endParaRPr>
            </a:p>
          </p:txBody>
        </p:sp>
        <p:sp>
          <p:nvSpPr>
            <p:cNvPr id="14" name="TextBox 13"/>
            <p:cNvSpPr txBox="1"/>
            <p:nvPr/>
          </p:nvSpPr>
          <p:spPr bwMode="auto">
            <a:xfrm>
              <a:off x="408110" y="4392165"/>
              <a:ext cx="1700515"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a:t>
              </a:r>
              <a:r>
                <a:rPr lang="en-US"/>
                <a:t> 10-38</a:t>
              </a:r>
              <a:endParaRPr/>
            </a:p>
          </p:txBody>
        </p:sp>
      </p:gr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 Lower (8-12) Posterior Ribs</a:t>
            </a:r>
            <a:endParaRPr/>
          </a:p>
        </p:txBody>
      </p:sp>
      <p:sp>
        <p:nvSpPr>
          <p:cNvPr id="3" name="TextBox 2"/>
          <p:cNvSpPr txBox="1"/>
          <p:nvPr/>
        </p:nvSpPr>
        <p:spPr bwMode="auto">
          <a:xfrm>
            <a:off x="2512290" y="6198462"/>
            <a:ext cx="5764475" cy="640440"/>
          </a:xfrm>
          <a:prstGeom prst="rect">
            <a:avLst/>
          </a:prstGeom>
          <a:ln>
            <a:solidFill>
              <a:schemeClr val="tx1"/>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defRPr/>
            </a:pPr>
            <a:r>
              <a:rPr lang="en-US"/>
              <a:t>The red box shows the collimation for the left lower posterior ribs </a:t>
            </a:r>
            <a:endParaRPr/>
          </a:p>
        </p:txBody>
      </p:sp>
      <p:pic>
        <p:nvPicPr>
          <p:cNvPr id="8196" name="Picture 4"/>
          <p:cNvPicPr>
            <a:picLocks noChangeAspect="1" noChangeArrowheads="1"/>
          </p:cNvPicPr>
          <p:nvPr/>
        </p:nvPicPr>
        <p:blipFill>
          <a:blip r:embed="rId3"/>
          <a:srcRect l="19772" t="3580" r="20923" b="0"/>
          <a:stretch/>
        </p:blipFill>
        <p:spPr bwMode="auto">
          <a:xfrm>
            <a:off x="2702637" y="1312892"/>
            <a:ext cx="3012708" cy="4892029"/>
          </a:xfrm>
          <a:prstGeom prst="rect">
            <a:avLst/>
          </a:prstGeom>
          <a:noFill/>
          <a:ln>
            <a:noFill/>
          </a:ln>
        </p:spPr>
      </p:pic>
      <p:cxnSp>
        <p:nvCxnSpPr>
          <p:cNvPr id="6" name="Straight Arrow Connector 5"/>
          <p:cNvCxnSpPr/>
          <p:nvPr/>
        </p:nvCxnSpPr>
        <p:spPr bwMode="auto">
          <a:xfrm flipV="1">
            <a:off x="3771869" y="5877273"/>
            <a:ext cx="0" cy="414671"/>
          </a:xfrm>
          <a:prstGeom prst="straightConnector1">
            <a:avLst/>
          </a:prstGeom>
          <a:solidFill>
            <a:schemeClr val="accent1"/>
          </a:solidFill>
          <a:ln w="38100" cap="flat" cmpd="sng" algn="ctr">
            <a:solidFill>
              <a:schemeClr val="tx1"/>
            </a:solidFill>
            <a:prstDash val="solid"/>
            <a:round/>
            <a:headEnd type="none" w="med" len="med"/>
            <a:tailEnd type="arrow"/>
          </a:ln>
          <a:effectLst/>
        </p:spPr>
      </p:cxnSp>
      <p:pic>
        <p:nvPicPr>
          <p:cNvPr id="8194" name="Picture 2"/>
          <p:cNvPicPr>
            <a:picLocks noChangeAspect="1" noChangeArrowheads="1"/>
          </p:cNvPicPr>
          <p:nvPr/>
        </p:nvPicPr>
        <p:blipFill>
          <a:blip r:embed="rId4"/>
          <a:stretch/>
        </p:blipFill>
        <p:spPr bwMode="auto">
          <a:xfrm flipH="1">
            <a:off x="7320136" y="1560833"/>
            <a:ext cx="2810253" cy="4586297"/>
          </a:xfrm>
          <a:prstGeom prst="rect">
            <a:avLst/>
          </a:prstGeom>
          <a:noFill/>
          <a:ln>
            <a:noFill/>
          </a:ln>
          <a:effectLst/>
        </p:spPr>
      </p:pic>
      <p:sp>
        <p:nvSpPr>
          <p:cNvPr id="7" name="Rectangle 6"/>
          <p:cNvSpPr/>
          <p:nvPr/>
        </p:nvSpPr>
        <p:spPr bwMode="auto">
          <a:xfrm>
            <a:off x="3888351" y="4365104"/>
            <a:ext cx="1275321" cy="1425145"/>
          </a:xfrm>
          <a:prstGeom prst="rect">
            <a:avLst/>
          </a:pr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solidFill>
                <a:srgbClr val="FF0000"/>
              </a:solidFill>
              <a:latin typeface="Times New Roman"/>
            </a:endParaRPr>
          </a:p>
        </p:txBody>
      </p:sp>
      <p:sp>
        <p:nvSpPr>
          <p:cNvPr id="8" name="Rectangle 7"/>
          <p:cNvSpPr/>
          <p:nvPr/>
        </p:nvSpPr>
        <p:spPr bwMode="auto">
          <a:xfrm rot="5400000">
            <a:off x="7642641" y="3636438"/>
            <a:ext cx="2277480" cy="2150641"/>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solidFill>
                <a:srgbClr val="FF0000"/>
              </a:solidFill>
              <a:latin typeface="Times New Roman"/>
            </a:endParaRPr>
          </a:p>
        </p:txBody>
      </p:sp>
      <p:cxnSp>
        <p:nvCxnSpPr>
          <p:cNvPr id="5" name="Straight Arrow Connector 4"/>
          <p:cNvCxnSpPr>
            <a:stCxn id="9" idx="1"/>
          </p:cNvCxnSpPr>
          <p:nvPr/>
        </p:nvCxnSpPr>
        <p:spPr bwMode="auto">
          <a:xfrm flipH="1">
            <a:off x="4655840" y="4071724"/>
            <a:ext cx="1682174" cy="452532"/>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9" name="TextBox 8"/>
          <p:cNvSpPr txBox="1"/>
          <p:nvPr/>
        </p:nvSpPr>
        <p:spPr bwMode="auto">
          <a:xfrm>
            <a:off x="6338013" y="3887057"/>
            <a:ext cx="410858"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t>T7</a:t>
            </a:r>
            <a:endParaRPr/>
          </a:p>
        </p:txBody>
      </p:sp>
      <p:cxnSp>
        <p:nvCxnSpPr>
          <p:cNvPr id="11" name="Straight Arrow Connector 10"/>
          <p:cNvCxnSpPr/>
          <p:nvPr/>
        </p:nvCxnSpPr>
        <p:spPr bwMode="auto">
          <a:xfrm flipH="1">
            <a:off x="4655840" y="5503434"/>
            <a:ext cx="1896806" cy="286814"/>
          </a:xfrm>
          <a:prstGeom prst="straightConnector1">
            <a:avLst/>
          </a:prstGeom>
          <a:solidFill>
            <a:schemeClr val="accent1"/>
          </a:solidFill>
          <a:ln w="38100" cap="flat" cmpd="sng" algn="ctr">
            <a:solidFill>
              <a:srgbClr val="92D050"/>
            </a:solidFill>
            <a:prstDash val="solid"/>
            <a:round/>
            <a:headEnd type="none" w="med" len="med"/>
            <a:tailEnd type="triangle"/>
          </a:ln>
          <a:effectLst/>
        </p:spPr>
      </p:cxnSp>
      <p:sp>
        <p:nvSpPr>
          <p:cNvPr id="13" name="TextBox 12"/>
          <p:cNvSpPr txBox="1"/>
          <p:nvPr/>
        </p:nvSpPr>
        <p:spPr bwMode="auto">
          <a:xfrm>
            <a:off x="5618109" y="5235033"/>
            <a:ext cx="1349917"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t>LCM = rib 10</a:t>
            </a:r>
            <a:endParaRPr/>
          </a:p>
        </p:txBody>
      </p:sp>
      <p:cxnSp>
        <p:nvCxnSpPr>
          <p:cNvPr id="17" name="Straight Arrow Connector 16"/>
          <p:cNvCxnSpPr/>
          <p:nvPr/>
        </p:nvCxnSpPr>
        <p:spPr bwMode="auto">
          <a:xfrm>
            <a:off x="7443539" y="5556347"/>
            <a:ext cx="380652" cy="235754"/>
          </a:xfrm>
          <a:prstGeom prst="straightConnector1">
            <a:avLst/>
          </a:prstGeom>
          <a:solidFill>
            <a:schemeClr val="accent1"/>
          </a:solidFill>
          <a:ln w="38100" cap="flat" cmpd="sng" algn="ctr">
            <a:solidFill>
              <a:srgbClr val="0070C0"/>
            </a:solidFill>
            <a:prstDash val="solid"/>
            <a:round/>
            <a:headEnd type="none" w="med" len="med"/>
            <a:tailEnd type="triangle"/>
          </a:ln>
          <a:effectLst/>
        </p:spPr>
      </p:cxnSp>
      <p:sp>
        <p:nvSpPr>
          <p:cNvPr id="14" name="TextBox 13"/>
          <p:cNvSpPr txBox="1"/>
          <p:nvPr/>
        </p:nvSpPr>
        <p:spPr bwMode="auto">
          <a:xfrm>
            <a:off x="7238071" y="1248255"/>
            <a:ext cx="2976178" cy="366119"/>
          </a:xfrm>
          <a:prstGeom prst="rect">
            <a:avLst/>
          </a:prstGeom>
          <a:noFill/>
          <a:ln w="28575">
            <a:solidFill>
              <a:schemeClr val="tx1"/>
            </a:solidFill>
          </a:ln>
        </p:spPr>
        <p:txBody>
          <a:bodyPr wrap="square" rtlCol="0">
            <a:spAutoFit/>
          </a:bodyPr>
          <a:lstStyle/>
          <a:p>
            <a:pPr>
              <a:defRPr/>
            </a:pPr>
            <a:r>
              <a:rPr lang="en-US"/>
              <a:t>Bontrager</a:t>
            </a:r>
            <a:r>
              <a:rPr lang="en-US"/>
              <a:t> 10-38 and 10-39</a:t>
            </a:r>
            <a:endParaRPr/>
          </a:p>
        </p:txBody>
      </p:sp>
      <p:cxnSp>
        <p:nvCxnSpPr>
          <p:cNvPr id="18" name="Straight Arrow Connector 17"/>
          <p:cNvCxnSpPr/>
          <p:nvPr/>
        </p:nvCxnSpPr>
        <p:spPr bwMode="auto">
          <a:xfrm flipV="1">
            <a:off x="6863799" y="3671739"/>
            <a:ext cx="1496451" cy="279542"/>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21" name="TextBox 20"/>
          <p:cNvSpPr txBox="1"/>
          <p:nvPr/>
        </p:nvSpPr>
        <p:spPr bwMode="auto">
          <a:xfrm>
            <a:off x="9772750" y="1745497"/>
            <a:ext cx="279703"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t>L</a:t>
            </a:r>
            <a:endParaRPr/>
          </a:p>
        </p:txBody>
      </p:sp>
      <p:cxnSp>
        <p:nvCxnSpPr>
          <p:cNvPr id="20" name="Straight Connector 19"/>
          <p:cNvCxnSpPr/>
          <p:nvPr/>
        </p:nvCxnSpPr>
        <p:spPr bwMode="auto">
          <a:xfrm flipH="1">
            <a:off x="3960382" y="3288346"/>
            <a:ext cx="52938" cy="199243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bwMode="auto">
          <a:xfrm>
            <a:off x="3670918" y="2919013"/>
            <a:ext cx="602174"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t>MSP</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69636" name="Rectangle 4"/>
          <p:cNvSpPr>
            <a:spLocks noChangeArrowheads="1" noGrp="1"/>
          </p:cNvSpPr>
          <p:nvPr>
            <p:ph type="title"/>
          </p:nvPr>
        </p:nvSpPr>
        <p:spPr bwMode="auto"/>
        <p:txBody>
          <a:bodyPr>
            <a:normAutofit/>
          </a:bodyPr>
          <a:lstStyle/>
          <a:p>
            <a:pPr>
              <a:defRPr/>
            </a:pPr>
            <a:r>
              <a:rPr lang="en-CA" sz="4000"/>
              <a:t>45° PA oblique projection</a:t>
            </a:r>
            <a:br>
              <a:rPr lang="en-CA" sz="4000"/>
            </a:br>
            <a:endParaRPr lang="en-CA" sz="2400"/>
          </a:p>
        </p:txBody>
      </p:sp>
      <p:sp>
        <p:nvSpPr>
          <p:cNvPr id="69638" name="Rectangle 6"/>
          <p:cNvSpPr>
            <a:spLocks noChangeArrowheads="1" noGrp="1"/>
          </p:cNvSpPr>
          <p:nvPr>
            <p:ph idx="1"/>
          </p:nvPr>
        </p:nvSpPr>
        <p:spPr bwMode="auto">
          <a:xfrm>
            <a:off x="6441554" y="1825625"/>
            <a:ext cx="4912246" cy="4351338"/>
          </a:xfrm>
        </p:spPr>
        <p:txBody>
          <a:bodyPr/>
          <a:lstStyle/>
          <a:p>
            <a:pPr marL="457200" indent="-457200">
              <a:lnSpc>
                <a:spcPct val="150000"/>
              </a:lnSpc>
              <a:buFont typeface="Arial"/>
              <a:buChar char="•"/>
              <a:defRPr/>
            </a:pPr>
            <a:r>
              <a:rPr lang="en-US">
                <a:solidFill>
                  <a:schemeClr val="tx1"/>
                </a:solidFill>
                <a:cs typeface="Times New Roman"/>
              </a:rPr>
              <a:t> Scapula off lung field</a:t>
            </a:r>
            <a:endParaRPr/>
          </a:p>
          <a:p>
            <a:pPr marL="457200" indent="-457200">
              <a:lnSpc>
                <a:spcPct val="150000"/>
              </a:lnSpc>
              <a:buFont typeface="Arial"/>
              <a:buChar char="•"/>
              <a:defRPr/>
            </a:pPr>
            <a:r>
              <a:rPr lang="en-US">
                <a:solidFill>
                  <a:schemeClr val="tx1"/>
                </a:solidFill>
                <a:cs typeface="Times New Roman"/>
              </a:rPr>
              <a:t>Spine off of affected ribs</a:t>
            </a:r>
            <a:endParaRPr/>
          </a:p>
          <a:p>
            <a:pPr marL="457200" indent="-457200">
              <a:lnSpc>
                <a:spcPct val="150000"/>
              </a:lnSpc>
              <a:buFont typeface="Arial"/>
              <a:buChar char="•"/>
              <a:defRPr/>
            </a:pPr>
            <a:r>
              <a:rPr lang="en-US">
                <a:solidFill>
                  <a:schemeClr val="tx1"/>
                </a:solidFill>
                <a:cs typeface="Times New Roman"/>
              </a:rPr>
              <a:t>Center affected side and ribs of interest (upper or lower) in the light field</a:t>
            </a:r>
            <a:endParaRPr lang="en-US" b="1">
              <a:solidFill>
                <a:schemeClr val="tx1"/>
              </a:solidFill>
              <a:cs typeface="Times New Roman"/>
            </a:endParaRPr>
          </a:p>
          <a:p>
            <a:pPr>
              <a:lnSpc>
                <a:spcPct val="150000"/>
              </a:lnSpc>
              <a:defRPr/>
            </a:pPr>
            <a:endParaRPr lang="en-CA" sz="2000"/>
          </a:p>
        </p:txBody>
      </p:sp>
      <p:pic>
        <p:nvPicPr>
          <p:cNvPr id="9218" name="Picture 2"/>
          <p:cNvPicPr>
            <a:picLocks noChangeAspect="1" noChangeArrowheads="1"/>
          </p:cNvPicPr>
          <p:nvPr/>
        </p:nvPicPr>
        <p:blipFill>
          <a:blip r:embed="rId3"/>
          <a:srcRect l="20442" t="0" r="3578" b="0"/>
          <a:stretch/>
        </p:blipFill>
        <p:spPr bwMode="auto">
          <a:xfrm>
            <a:off x="1991545" y="1966590"/>
            <a:ext cx="3859731" cy="3644900"/>
          </a:xfrm>
          <a:prstGeom prst="rect">
            <a:avLst/>
          </a:prstGeom>
          <a:noFill/>
          <a:ln>
            <a:noFill/>
          </a:ln>
        </p:spPr>
      </p:pic>
      <p:sp>
        <p:nvSpPr>
          <p:cNvPr id="3" name="Rectangle 2"/>
          <p:cNvSpPr/>
          <p:nvPr/>
        </p:nvSpPr>
        <p:spPr bwMode="auto">
          <a:xfrm>
            <a:off x="2855640" y="4149079"/>
            <a:ext cx="1368152" cy="108012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latin typeface="Times New Roman"/>
            </a:endParaRPr>
          </a:p>
        </p:txBody>
      </p:sp>
      <p:sp>
        <p:nvSpPr>
          <p:cNvPr id="4" name="TextBox 3"/>
          <p:cNvSpPr txBox="1"/>
          <p:nvPr/>
        </p:nvSpPr>
        <p:spPr bwMode="auto">
          <a:xfrm>
            <a:off x="1552747" y="1591788"/>
            <a:ext cx="5142343"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defRPr/>
            </a:pPr>
            <a:r>
              <a:rPr lang="en-US"/>
              <a:t>Elongates the axillary ribs farthest from the IR</a:t>
            </a:r>
            <a:endParaRPr/>
          </a:p>
        </p:txBody>
      </p:sp>
      <p:grpSp>
        <p:nvGrpSpPr>
          <p:cNvPr id="5" name="Group 4"/>
          <p:cNvGrpSpPr/>
          <p:nvPr/>
        </p:nvGrpSpPr>
        <p:grpSpPr bwMode="auto">
          <a:xfrm>
            <a:off x="4123020" y="3586138"/>
            <a:ext cx="259139" cy="1387470"/>
            <a:chOff x="640453" y="664250"/>
            <a:chExt cx="259139" cy="1387470"/>
          </a:xfrm>
          <a:solidFill>
            <a:srgbClr val="FF9900">
              <a:alpha val="35000"/>
            </a:srgbClr>
          </a:solidFill>
        </p:grpSpPr>
        <p:sp>
          <p:nvSpPr>
            <p:cNvPr id="2" name="Rectangle 1"/>
            <p:cNvSpPr/>
            <p:nvPr/>
          </p:nvSpPr>
          <p:spPr bwMode="auto">
            <a:xfrm>
              <a:off x="640455" y="664250"/>
              <a:ext cx="259137" cy="244470"/>
            </a:xfrm>
            <a:prstGeom prst="rect">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solidFill>
                  <a:srgbClr val="FFC000"/>
                </a:solidFill>
                <a:latin typeface="Times New Roman"/>
              </a:endParaRPr>
            </a:p>
          </p:txBody>
        </p:sp>
        <p:sp>
          <p:nvSpPr>
            <p:cNvPr id="9" name="Rectangle 8"/>
            <p:cNvSpPr/>
            <p:nvPr/>
          </p:nvSpPr>
          <p:spPr bwMode="auto">
            <a:xfrm>
              <a:off x="640454" y="945721"/>
              <a:ext cx="259137" cy="244470"/>
            </a:xfrm>
            <a:prstGeom prst="rect">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solidFill>
                  <a:srgbClr val="FFC000"/>
                </a:solidFill>
                <a:latin typeface="Times New Roman"/>
              </a:endParaRPr>
            </a:p>
          </p:txBody>
        </p:sp>
        <p:sp>
          <p:nvSpPr>
            <p:cNvPr id="10" name="Rectangle 9"/>
            <p:cNvSpPr/>
            <p:nvPr/>
          </p:nvSpPr>
          <p:spPr bwMode="auto">
            <a:xfrm>
              <a:off x="640453" y="1244977"/>
              <a:ext cx="259137" cy="244470"/>
            </a:xfrm>
            <a:prstGeom prst="rect">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solidFill>
                  <a:srgbClr val="FFC000"/>
                </a:solidFill>
                <a:latin typeface="Times New Roman"/>
              </a:endParaRPr>
            </a:p>
          </p:txBody>
        </p:sp>
        <p:sp>
          <p:nvSpPr>
            <p:cNvPr id="11" name="Rectangle 10"/>
            <p:cNvSpPr/>
            <p:nvPr/>
          </p:nvSpPr>
          <p:spPr bwMode="auto">
            <a:xfrm>
              <a:off x="640453" y="1532332"/>
              <a:ext cx="259137" cy="244470"/>
            </a:xfrm>
            <a:prstGeom prst="rect">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solidFill>
                  <a:srgbClr val="FFC000"/>
                </a:solidFill>
                <a:latin typeface="Times New Roman"/>
              </a:endParaRPr>
            </a:p>
          </p:txBody>
        </p:sp>
        <p:sp>
          <p:nvSpPr>
            <p:cNvPr id="12" name="Rectangle 11"/>
            <p:cNvSpPr/>
            <p:nvPr/>
          </p:nvSpPr>
          <p:spPr bwMode="auto">
            <a:xfrm>
              <a:off x="640453" y="1807250"/>
              <a:ext cx="259137" cy="244470"/>
            </a:xfrm>
            <a:prstGeom prst="rect">
              <a:avLst/>
            </a:prstGeom>
            <a:grp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solidFill>
                  <a:srgbClr val="FFC000"/>
                </a:solidFill>
                <a:latin typeface="Times New Roman"/>
              </a:endParaRPr>
            </a:p>
          </p:txBody>
        </p:sp>
      </p:grpSp>
      <p:sp>
        <p:nvSpPr>
          <p:cNvPr id="14" name="TextBox 13"/>
          <p:cNvSpPr txBox="1"/>
          <p:nvPr/>
        </p:nvSpPr>
        <p:spPr bwMode="auto">
          <a:xfrm>
            <a:off x="2386027" y="6303989"/>
            <a:ext cx="1839563" cy="366119"/>
          </a:xfrm>
          <a:prstGeom prst="rect">
            <a:avLst/>
          </a:prstGeom>
          <a:noFill/>
          <a:ln w="28575">
            <a:solidFill>
              <a:schemeClr val="tx1"/>
            </a:solidFill>
          </a:ln>
        </p:spPr>
        <p:txBody>
          <a:bodyPr wrap="square" rtlCol="0">
            <a:spAutoFit/>
          </a:bodyPr>
          <a:lstStyle/>
          <a:p>
            <a:pPr>
              <a:defRPr/>
            </a:pPr>
            <a:r>
              <a:rPr lang="en-US"/>
              <a:t>Bontrager</a:t>
            </a:r>
            <a:r>
              <a:rPr lang="en-US"/>
              <a:t> 10-41</a:t>
            </a:r>
            <a:endParaRPr/>
          </a:p>
        </p:txBody>
      </p:sp>
      <p:sp>
        <p:nvSpPr>
          <p:cNvPr id="15" name="Rectangle 14"/>
          <p:cNvSpPr/>
          <p:nvPr/>
        </p:nvSpPr>
        <p:spPr bwMode="auto">
          <a:xfrm>
            <a:off x="2906122" y="3224463"/>
            <a:ext cx="1368152" cy="1934679"/>
          </a:xfrm>
          <a:prstGeom prst="rect">
            <a:avLst/>
          </a:prstGeom>
          <a:noFill/>
          <a:ln w="38100" cap="flat" cmpd="sng" algn="ctr">
            <a:solidFill>
              <a:srgbClr val="92D050"/>
            </a:solidFill>
            <a:prstDash val="solid"/>
            <a:round/>
            <a:headEnd type="none" w="med" len="med"/>
            <a:tailEnd type="none" w="med" len="med"/>
          </a:ln>
          <a:effectLst/>
        </p:spPr>
        <p:txBody>
          <a:bodyPr vert="horz" wrap="square" lIns="91440" tIns="45720" rIns="91440" bIns="45720" numCol="1" rtlCol="0" anchor="t" anchorCtr="0" compatLnSpc="1">
            <a:prstTxWarp prst="textNoShape"/>
          </a:bodyPr>
          <a:lstStyle/>
          <a:p>
            <a:pPr algn="ctr">
              <a:spcBef>
                <a:spcPts val="0"/>
              </a:spcBef>
              <a:spcAft>
                <a:spcPts val="0"/>
              </a:spcAft>
              <a:defRPr/>
            </a:pPr>
            <a:endParaRPr lang="en-US" sz="2400">
              <a:latin typeface="Times New Roman"/>
            </a:endParaRPr>
          </a:p>
        </p:txBody>
      </p:sp>
      <p:sp>
        <p:nvSpPr>
          <p:cNvPr id="6" name="TextBox 5"/>
          <p:cNvSpPr txBox="1"/>
          <p:nvPr/>
        </p:nvSpPr>
        <p:spPr bwMode="auto">
          <a:xfrm>
            <a:off x="2315841" y="5556200"/>
            <a:ext cx="2925429" cy="64044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solidFill>
                  <a:srgbClr val="FF0000"/>
                </a:solidFill>
              </a:rPr>
              <a:t>Red</a:t>
            </a:r>
            <a:r>
              <a:rPr lang="en-US"/>
              <a:t> box – lower axillary ribs</a:t>
            </a:r>
            <a:endParaRPr/>
          </a:p>
          <a:p>
            <a:pPr>
              <a:defRPr/>
            </a:pPr>
            <a:r>
              <a:rPr lang="en-US">
                <a:solidFill>
                  <a:srgbClr val="92D050"/>
                </a:solidFill>
              </a:rPr>
              <a:t>Green</a:t>
            </a:r>
            <a:r>
              <a:rPr lang="en-US"/>
              <a:t> box- upper axillary ribs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Autofit/>
          </a:bodyPr>
          <a:lstStyle/>
          <a:p>
            <a:pPr>
              <a:defRPr/>
            </a:pPr>
            <a:r>
              <a:rPr lang="en-CA"/>
              <a:t>AP 45˚oblique upper ribs</a:t>
            </a:r>
            <a:endParaRPr/>
          </a:p>
        </p:txBody>
      </p:sp>
      <p:sp>
        <p:nvSpPr>
          <p:cNvPr id="8" name="TextBox 7"/>
          <p:cNvSpPr txBox="1"/>
          <p:nvPr/>
        </p:nvSpPr>
        <p:spPr bwMode="auto">
          <a:xfrm>
            <a:off x="3231459" y="1632858"/>
            <a:ext cx="4747212"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defRPr/>
            </a:pPr>
            <a:r>
              <a:rPr lang="en-CA"/>
              <a:t>Elongates the axillary ribs closest to the IR</a:t>
            </a:r>
            <a:endParaRPr/>
          </a:p>
        </p:txBody>
      </p:sp>
      <p:pic>
        <p:nvPicPr>
          <p:cNvPr id="7" name="Picture 8" descr="http://coursewareobjects.elsevier.com/objects/elr/Bontrager7e/IC/images/011043.jpg"/>
          <p:cNvPicPr>
            <a:picLocks noChangeAspect="1" noChangeArrowheads="1"/>
          </p:cNvPicPr>
          <p:nvPr/>
        </p:nvPicPr>
        <p:blipFill>
          <a:blip r:embed="rId3"/>
          <a:stretch/>
        </p:blipFill>
        <p:spPr bwMode="auto">
          <a:xfrm>
            <a:off x="6944663" y="2236025"/>
            <a:ext cx="3438525" cy="3686175"/>
          </a:xfrm>
          <a:prstGeom prst="rect">
            <a:avLst/>
          </a:prstGeom>
          <a:noFill/>
        </p:spPr>
      </p:pic>
      <p:pic>
        <p:nvPicPr>
          <p:cNvPr id="10242" name="Picture 2"/>
          <p:cNvPicPr>
            <a:picLocks noChangeAspect="1" noChangeArrowheads="1"/>
          </p:cNvPicPr>
          <p:nvPr/>
        </p:nvPicPr>
        <p:blipFill>
          <a:blip r:embed="rId4"/>
          <a:stretch/>
        </p:blipFill>
        <p:spPr bwMode="auto">
          <a:xfrm>
            <a:off x="1427954" y="2236025"/>
            <a:ext cx="5164519" cy="3686175"/>
          </a:xfrm>
          <a:prstGeom prst="rect">
            <a:avLst/>
          </a:prstGeom>
          <a:noFill/>
          <a:ln>
            <a:noFill/>
          </a:ln>
        </p:spPr>
      </p:pic>
      <p:sp>
        <p:nvSpPr>
          <p:cNvPr id="9" name="TextBox 8"/>
          <p:cNvSpPr txBox="1"/>
          <p:nvPr/>
        </p:nvSpPr>
        <p:spPr bwMode="auto">
          <a:xfrm>
            <a:off x="7229475" y="5922199"/>
            <a:ext cx="3286919" cy="366119"/>
          </a:xfrm>
          <a:prstGeom prst="rect">
            <a:avLst/>
          </a:prstGeom>
          <a:noFill/>
          <a:ln w="28575">
            <a:solidFill>
              <a:schemeClr val="tx1"/>
            </a:solidFill>
          </a:ln>
        </p:spPr>
        <p:txBody>
          <a:bodyPr wrap="square" rtlCol="0">
            <a:spAutoFit/>
          </a:bodyPr>
          <a:lstStyle/>
          <a:p>
            <a:pPr>
              <a:defRPr/>
            </a:pPr>
            <a:r>
              <a:rPr lang="en-US"/>
              <a:t>Bontrager</a:t>
            </a:r>
            <a:r>
              <a:rPr lang="en-US"/>
              <a:t> 10-40 and 10-42</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Routine protocol SC joints</a:t>
            </a:r>
            <a:endParaRPr/>
          </a:p>
        </p:txBody>
      </p:sp>
      <p:sp>
        <p:nvSpPr>
          <p:cNvPr id="3" name="TextBox 2"/>
          <p:cNvSpPr txBox="1"/>
          <p:nvPr/>
        </p:nvSpPr>
        <p:spPr bwMode="auto">
          <a:xfrm>
            <a:off x="2265143" y="1636294"/>
            <a:ext cx="4797846" cy="1341479"/>
          </a:xfrm>
          <a:prstGeom prst="rect">
            <a:avLst/>
          </a:prstGeom>
          <a:noFill/>
        </p:spPr>
        <p:txBody>
          <a:bodyPr wrap="none" rtlCol="0">
            <a:spAutoFit/>
          </a:bodyPr>
          <a:lstStyle/>
          <a:p>
            <a:pPr marL="457200" indent="-457200">
              <a:buFont typeface="Arial"/>
              <a:buChar char="•"/>
              <a:defRPr/>
            </a:pPr>
            <a:r>
              <a:rPr lang="en-US" sz="3200"/>
              <a:t>PA </a:t>
            </a:r>
            <a:endParaRPr/>
          </a:p>
          <a:p>
            <a:pPr marL="457200" indent="-457200">
              <a:buFont typeface="Arial"/>
              <a:buChar char="•"/>
              <a:defRPr/>
            </a:pPr>
            <a:r>
              <a:rPr lang="en-US" sz="3200"/>
              <a:t>15º PA oblique (bilateral)</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PA projection</a:t>
            </a:r>
            <a:endParaRPr/>
          </a:p>
        </p:txBody>
      </p:sp>
      <p:pic>
        <p:nvPicPr>
          <p:cNvPr id="4" name="Picture 3"/>
          <p:cNvPicPr>
            <a:picLocks noChangeAspect="1"/>
          </p:cNvPicPr>
          <p:nvPr/>
        </p:nvPicPr>
        <p:blipFill>
          <a:blip r:embed="rId3"/>
          <a:srcRect l="12484" t="0" r="12736" b="0"/>
          <a:stretch/>
        </p:blipFill>
        <p:spPr bwMode="auto">
          <a:xfrm>
            <a:off x="1738162" y="1578544"/>
            <a:ext cx="4279690" cy="3462488"/>
          </a:xfrm>
          <a:prstGeom prst="rect">
            <a:avLst/>
          </a:prstGeom>
        </p:spPr>
      </p:pic>
      <p:sp>
        <p:nvSpPr>
          <p:cNvPr id="5" name="TextBox 4"/>
          <p:cNvSpPr txBox="1"/>
          <p:nvPr/>
        </p:nvSpPr>
        <p:spPr bwMode="auto">
          <a:xfrm>
            <a:off x="6452134" y="1328287"/>
            <a:ext cx="3938531" cy="5212440"/>
          </a:xfrm>
          <a:prstGeom prst="rect">
            <a:avLst/>
          </a:prstGeom>
          <a:noFill/>
        </p:spPr>
        <p:txBody>
          <a:bodyPr wrap="square" lIns="91440" tIns="45720" rIns="91440" bIns="45720" rtlCol="0" anchor="t">
            <a:spAutoFit/>
          </a:bodyPr>
          <a:lstStyle/>
          <a:p>
            <a:pPr marL="342900" indent="-342900">
              <a:buFont typeface="Arial"/>
              <a:buChar char="•"/>
              <a:defRPr/>
            </a:pPr>
            <a:r>
              <a:rPr lang="en-US" sz="2400"/>
              <a:t>110 cm SID</a:t>
            </a:r>
            <a:endParaRPr/>
          </a:p>
          <a:p>
            <a:pPr marL="342900" indent="-342900">
              <a:buFont typeface="Arial"/>
              <a:buChar char="•"/>
              <a:defRPr/>
            </a:pPr>
            <a:endParaRPr lang="en-US" sz="2400"/>
          </a:p>
          <a:p>
            <a:pPr marL="342900" indent="-342900">
              <a:buFont typeface="Arial"/>
              <a:buChar char="•"/>
              <a:defRPr/>
            </a:pPr>
            <a:r>
              <a:rPr lang="en-US" sz="2400"/>
              <a:t>Upright or prone</a:t>
            </a:r>
            <a:endParaRPr/>
          </a:p>
          <a:p>
            <a:pPr marL="342900" indent="-342900">
              <a:buFont typeface="Arial"/>
              <a:buChar char="•"/>
              <a:defRPr/>
            </a:pPr>
            <a:endParaRPr lang="en-US" sz="2400"/>
          </a:p>
          <a:p>
            <a:pPr marL="342900" indent="-342900">
              <a:buFont typeface="Arial"/>
              <a:buChar char="•"/>
              <a:defRPr/>
            </a:pPr>
            <a:r>
              <a:rPr lang="en-US" sz="2400"/>
              <a:t>Turn patient for a PA projection</a:t>
            </a:r>
            <a:endParaRPr/>
          </a:p>
          <a:p>
            <a:pPr marL="342900" indent="-342900">
              <a:buFont typeface="Arial"/>
              <a:buChar char="•"/>
              <a:defRPr/>
            </a:pPr>
            <a:endParaRPr lang="en-US" sz="2400"/>
          </a:p>
          <a:p>
            <a:pPr marL="342900" indent="-342900">
              <a:buFont typeface="Arial"/>
              <a:buChar char="•"/>
              <a:defRPr/>
            </a:pPr>
            <a:r>
              <a:rPr lang="en-US" sz="2400"/>
              <a:t>Center on MSP 3” (7-8 cm) inferior to vertebral </a:t>
            </a:r>
            <a:r>
              <a:rPr lang="en-US" sz="2400"/>
              <a:t>prominens</a:t>
            </a:r>
            <a:r>
              <a:rPr lang="en-US" sz="2400"/>
              <a:t> (spinous process)</a:t>
            </a:r>
            <a:endParaRPr/>
          </a:p>
          <a:p>
            <a:pPr marL="342900" indent="-342900">
              <a:buFont typeface="Arial"/>
              <a:buChar char="•"/>
              <a:defRPr/>
            </a:pPr>
            <a:endParaRPr lang="en-US" sz="2400"/>
          </a:p>
          <a:p>
            <a:pPr marL="342900" indent="-342900">
              <a:buFont typeface="Arial"/>
              <a:buChar char="•"/>
              <a:defRPr/>
            </a:pPr>
            <a:r>
              <a:rPr lang="en-US" sz="2400"/>
              <a:t>Collimate to include SC joints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Evaluation criteria…</a:t>
            </a:r>
            <a:endParaRPr/>
          </a:p>
        </p:txBody>
      </p:sp>
      <p:pic>
        <p:nvPicPr>
          <p:cNvPr id="3" name="Picture 2"/>
          <p:cNvPicPr>
            <a:picLocks noChangeAspect="1"/>
          </p:cNvPicPr>
          <p:nvPr/>
        </p:nvPicPr>
        <p:blipFill>
          <a:blip r:embed="rId3"/>
          <a:srcRect l="11999" t="5477" r="12462" b="0"/>
          <a:stretch/>
        </p:blipFill>
        <p:spPr bwMode="auto">
          <a:xfrm>
            <a:off x="2900947" y="1506197"/>
            <a:ext cx="6063946" cy="4031169"/>
          </a:xfrm>
          <a:prstGeom prst="rect">
            <a:avLst/>
          </a:prstGeom>
        </p:spPr>
      </p:pic>
      <p:sp>
        <p:nvSpPr>
          <p:cNvPr id="4" name="TextBox 3"/>
          <p:cNvSpPr txBox="1"/>
          <p:nvPr/>
        </p:nvSpPr>
        <p:spPr bwMode="auto">
          <a:xfrm>
            <a:off x="1601658" y="5538767"/>
            <a:ext cx="8277616" cy="945239"/>
          </a:xfrm>
          <a:prstGeom prst="rect">
            <a:avLst/>
          </a:prstGeom>
          <a:noFill/>
        </p:spPr>
        <p:txBody>
          <a:bodyPr wrap="none" rtlCol="0">
            <a:spAutoFit/>
          </a:bodyPr>
          <a:lstStyle/>
          <a:p>
            <a:pPr marL="457200" indent="-457200">
              <a:buFont typeface="Arial"/>
              <a:buChar char="•"/>
              <a:defRPr/>
            </a:pPr>
            <a:r>
              <a:rPr lang="en-US" sz="2800"/>
              <a:t>SC joints superimposed over vertebral column</a:t>
            </a:r>
            <a:endParaRPr/>
          </a:p>
          <a:p>
            <a:pPr marL="457200" indent="-457200">
              <a:buFont typeface="Arial"/>
              <a:buChar char="•"/>
              <a:defRPr/>
            </a:pPr>
            <a:r>
              <a:rPr lang="en-US" sz="2800"/>
              <a:t>No rotation : SC joints equidistant to spinous process</a:t>
            </a:r>
            <a:endParaRPr/>
          </a:p>
        </p:txBody>
      </p:sp>
      <p:sp>
        <p:nvSpPr>
          <p:cNvPr id="5" name="TextBox 4"/>
          <p:cNvSpPr txBox="1"/>
          <p:nvPr/>
        </p:nvSpPr>
        <p:spPr bwMode="auto">
          <a:xfrm>
            <a:off x="9204314" y="5168034"/>
            <a:ext cx="1926852" cy="36611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defRPr/>
            </a:pPr>
            <a:r>
              <a:rPr lang="en-US"/>
              <a:t>Bontrager</a:t>
            </a:r>
            <a:r>
              <a:rPr lang="en-US"/>
              <a:t> 10-27</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15° PA oblique</a:t>
            </a:r>
            <a:endParaRPr/>
          </a:p>
        </p:txBody>
      </p:sp>
      <p:pic>
        <p:nvPicPr>
          <p:cNvPr id="3" name="Picture 2"/>
          <p:cNvPicPr>
            <a:picLocks noChangeAspect="1"/>
          </p:cNvPicPr>
          <p:nvPr/>
        </p:nvPicPr>
        <p:blipFill>
          <a:blip r:embed="rId3"/>
          <a:srcRect l="30042" t="0" r="29158" b="0"/>
          <a:stretch/>
        </p:blipFill>
        <p:spPr bwMode="auto">
          <a:xfrm>
            <a:off x="1412282" y="1236966"/>
            <a:ext cx="2881387" cy="4978868"/>
          </a:xfrm>
          <a:prstGeom prst="rect">
            <a:avLst/>
          </a:prstGeom>
        </p:spPr>
      </p:pic>
      <p:sp>
        <p:nvSpPr>
          <p:cNvPr id="4" name="TextBox 3"/>
          <p:cNvSpPr txBox="1"/>
          <p:nvPr/>
        </p:nvSpPr>
        <p:spPr bwMode="auto">
          <a:xfrm>
            <a:off x="4867750" y="1648908"/>
            <a:ext cx="5432290" cy="4115160"/>
          </a:xfrm>
          <a:prstGeom prst="rect">
            <a:avLst/>
          </a:prstGeom>
          <a:noFill/>
        </p:spPr>
        <p:txBody>
          <a:bodyPr wrap="square" rtlCol="0">
            <a:spAutoFit/>
          </a:bodyPr>
          <a:lstStyle/>
          <a:p>
            <a:pPr marL="342900" indent="-342900">
              <a:buFont typeface="Arial"/>
              <a:buChar char="•"/>
              <a:defRPr/>
            </a:pPr>
            <a:r>
              <a:rPr lang="en-US" sz="2400"/>
              <a:t>Position patient for a PA projection</a:t>
            </a:r>
            <a:endParaRPr/>
          </a:p>
          <a:p>
            <a:pPr marL="342900" indent="-342900">
              <a:buFont typeface="Arial"/>
              <a:buChar char="•"/>
              <a:defRPr/>
            </a:pPr>
            <a:endParaRPr lang="en-US" sz="2400"/>
          </a:p>
          <a:p>
            <a:pPr marL="342900" indent="-342900">
              <a:buFont typeface="Arial"/>
              <a:buChar char="•"/>
              <a:defRPr/>
            </a:pPr>
            <a:r>
              <a:rPr lang="en-US" sz="2400"/>
              <a:t>Rotate MCP until the SC joints have been moved off of the spine to the side of the body farthest from the IR. (</a:t>
            </a:r>
            <a:r>
              <a:rPr lang="en-US" sz="2400"/>
              <a:t>Eg</a:t>
            </a:r>
            <a:r>
              <a:rPr lang="en-US" sz="2400"/>
              <a:t>. In RAO position the joints are moved to the left of the spine)</a:t>
            </a:r>
            <a:endParaRPr/>
          </a:p>
          <a:p>
            <a:pPr marL="342900" indent="-342900">
              <a:buFont typeface="Arial"/>
              <a:buChar char="•"/>
              <a:defRPr/>
            </a:pPr>
            <a:endParaRPr lang="en-US" sz="2400"/>
          </a:p>
          <a:p>
            <a:pPr marL="342900" indent="-342900">
              <a:buFont typeface="Arial"/>
              <a:buChar char="•"/>
              <a:defRPr/>
            </a:pPr>
            <a:r>
              <a:rPr lang="en-US" sz="2400"/>
              <a:t>Center on the jugular notch 3” (7-8 cm) inferior to the vertebral </a:t>
            </a:r>
            <a:r>
              <a:rPr lang="en-US" sz="2400"/>
              <a:t>prominens</a:t>
            </a:r>
            <a:endParaRPr lang="en-US" sz="2400"/>
          </a:p>
          <a:p>
            <a:pPr>
              <a:defRPr/>
            </a:pPr>
            <a:endParaRPr lang="en-US" sz="2400"/>
          </a:p>
        </p:txBody>
      </p:sp>
      <p:sp>
        <p:nvSpPr>
          <p:cNvPr id="5" name="TextBox 4"/>
          <p:cNvSpPr txBox="1"/>
          <p:nvPr/>
        </p:nvSpPr>
        <p:spPr bwMode="auto">
          <a:xfrm>
            <a:off x="110289" y="6123542"/>
            <a:ext cx="1926852" cy="36611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defRPr/>
            </a:pPr>
            <a:r>
              <a:rPr lang="en-US"/>
              <a:t>Bontrager</a:t>
            </a:r>
            <a:r>
              <a:rPr lang="en-US"/>
              <a:t> 10-29</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Evaluation criteria… </a:t>
            </a:r>
            <a:endParaRPr/>
          </a:p>
        </p:txBody>
      </p:sp>
      <p:sp>
        <p:nvSpPr>
          <p:cNvPr id="4" name="TextBox 3"/>
          <p:cNvSpPr txBox="1"/>
          <p:nvPr/>
        </p:nvSpPr>
        <p:spPr bwMode="auto">
          <a:xfrm>
            <a:off x="6230752" y="1198464"/>
            <a:ext cx="4246540" cy="5578200"/>
          </a:xfrm>
          <a:prstGeom prst="rect">
            <a:avLst/>
          </a:prstGeom>
          <a:noFill/>
        </p:spPr>
        <p:txBody>
          <a:bodyPr wrap="square" rtlCol="0">
            <a:spAutoFit/>
          </a:bodyPr>
          <a:lstStyle/>
          <a:p>
            <a:pPr marL="342900" indent="-342900">
              <a:buFont typeface="Arial"/>
              <a:buChar char="•"/>
              <a:defRPr/>
            </a:pPr>
            <a:r>
              <a:rPr lang="en-US" sz="2400"/>
              <a:t>Manubrium and medial ends of clavicles are visualized</a:t>
            </a:r>
            <a:endParaRPr/>
          </a:p>
          <a:p>
            <a:pPr marL="342900" indent="-342900">
              <a:buFont typeface="Arial"/>
              <a:buChar char="•"/>
              <a:defRPr/>
            </a:pPr>
            <a:endParaRPr lang="en-US" sz="2400"/>
          </a:p>
          <a:p>
            <a:pPr marL="342900" indent="-342900">
              <a:buFont typeface="Arial"/>
              <a:buChar char="•"/>
              <a:defRPr/>
            </a:pPr>
            <a:r>
              <a:rPr lang="en-US" sz="2400"/>
              <a:t>SC joints have been moved off of the spine to side of body farthest from the IR. (</a:t>
            </a:r>
            <a:r>
              <a:rPr lang="en-US" sz="2400"/>
              <a:t>Eg</a:t>
            </a:r>
            <a:r>
              <a:rPr lang="en-US" sz="2400"/>
              <a:t>. In an RAO position the SC joints appear to the left of the spine) </a:t>
            </a:r>
            <a:endParaRPr/>
          </a:p>
          <a:p>
            <a:pPr marL="342900" indent="-342900">
              <a:buFont typeface="Arial"/>
              <a:buChar char="•"/>
              <a:defRPr/>
            </a:pPr>
            <a:endParaRPr lang="en-US" sz="2400"/>
          </a:p>
          <a:p>
            <a:pPr marL="342900" indent="-342900">
              <a:buFont typeface="Arial"/>
              <a:buChar char="•"/>
              <a:defRPr/>
            </a:pPr>
            <a:r>
              <a:rPr lang="en-US" sz="2400"/>
              <a:t>The SC joint closest to the IR is open (the one closest to the spine)</a:t>
            </a:r>
            <a:endParaRPr/>
          </a:p>
          <a:p>
            <a:pPr marL="285750" indent="-285750">
              <a:buFont typeface="Wingdings"/>
              <a:buChar char="Ø"/>
              <a:defRPr/>
            </a:pPr>
            <a:endParaRPr lang="en-US" sz="2400"/>
          </a:p>
          <a:p>
            <a:pPr>
              <a:defRPr/>
            </a:pPr>
            <a:endParaRPr lang="en-US" sz="2400"/>
          </a:p>
        </p:txBody>
      </p:sp>
      <p:pic>
        <p:nvPicPr>
          <p:cNvPr id="6" name="Picture 5"/>
          <p:cNvPicPr>
            <a:picLocks noChangeAspect="1"/>
          </p:cNvPicPr>
          <p:nvPr/>
        </p:nvPicPr>
        <p:blipFill>
          <a:blip r:embed="rId3"/>
          <a:srcRect l="15263" t="0" r="13369" b="0"/>
          <a:stretch/>
        </p:blipFill>
        <p:spPr bwMode="auto">
          <a:xfrm>
            <a:off x="1839224" y="1621271"/>
            <a:ext cx="3905450" cy="3194419"/>
          </a:xfrm>
          <a:prstGeom prst="rect">
            <a:avLst/>
          </a:prstGeom>
        </p:spPr>
      </p:pic>
      <p:sp>
        <p:nvSpPr>
          <p:cNvPr id="7" name="TextBox 6"/>
          <p:cNvSpPr txBox="1"/>
          <p:nvPr/>
        </p:nvSpPr>
        <p:spPr bwMode="auto">
          <a:xfrm>
            <a:off x="2829424" y="5065308"/>
            <a:ext cx="1926852" cy="36611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defRPr/>
            </a:pPr>
            <a:r>
              <a:rPr lang="en-US"/>
              <a:t>Bontrager</a:t>
            </a:r>
            <a:r>
              <a:rPr lang="en-US"/>
              <a:t> 10-30</a:t>
            </a:r>
            <a:endParaRPr/>
          </a:p>
        </p:txBody>
      </p:sp>
      <p:sp>
        <p:nvSpPr>
          <p:cNvPr id="3" name="TextBox 2"/>
          <p:cNvSpPr txBox="1"/>
          <p:nvPr/>
        </p:nvSpPr>
        <p:spPr bwMode="auto">
          <a:xfrm>
            <a:off x="5336161" y="1876926"/>
            <a:ext cx="279703"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solidFill>
                  <a:schemeClr val="bg1"/>
                </a:solidFill>
              </a:rPr>
              <a:t>L</a:t>
            </a:r>
            <a:endParaRPr/>
          </a:p>
        </p:txBody>
      </p:sp>
      <p:sp>
        <p:nvSpPr>
          <p:cNvPr id="5" name="TextBox 4"/>
          <p:cNvSpPr txBox="1"/>
          <p:nvPr/>
        </p:nvSpPr>
        <p:spPr bwMode="auto">
          <a:xfrm>
            <a:off x="2723152" y="1371649"/>
            <a:ext cx="1815590"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Patient in an RAO</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p:cNvPicPr>
            <a:picLocks noChangeAspect="1" noGrp="1"/>
          </p:cNvPicPr>
          <p:nvPr>
            <p:ph idx="1"/>
          </p:nvPr>
        </p:nvPicPr>
        <p:blipFill>
          <a:blip r:embed="rId3"/>
          <a:stretch/>
        </p:blipFill>
        <p:spPr bwMode="auto">
          <a:xfrm>
            <a:off x="3529289" y="610341"/>
            <a:ext cx="5133422" cy="5637317"/>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p:cNvPicPr>
            <a:picLocks noChangeAspect="1" noGrp="1"/>
          </p:cNvPicPr>
          <p:nvPr>
            <p:ph idx="1"/>
          </p:nvPr>
        </p:nvPicPr>
        <p:blipFill>
          <a:blip r:embed="rId3"/>
          <a:stretch/>
        </p:blipFill>
        <p:spPr bwMode="auto">
          <a:xfrm>
            <a:off x="3286330" y="677381"/>
            <a:ext cx="5619339" cy="5503237"/>
          </a:xfrm>
          <a:prstGeom prst="rect">
            <a:avLst/>
          </a:prstGeom>
          <a:solidFill>
            <a:schemeClr val="tx1"/>
          </a:solid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6" name="Content Placeholder 5"/>
          <p:cNvPicPr>
            <a:picLocks noChangeAspect="1" noGrp="1"/>
          </p:cNvPicPr>
          <p:nvPr>
            <p:ph idx="1"/>
          </p:nvPr>
        </p:nvPicPr>
        <p:blipFill>
          <a:blip r:embed="rId3"/>
          <a:stretch/>
        </p:blipFill>
        <p:spPr bwMode="auto">
          <a:xfrm>
            <a:off x="3515608" y="470990"/>
            <a:ext cx="5160783" cy="5916020"/>
          </a:xfrm>
        </p:spPr>
      </p:pic>
      <p:sp>
        <p:nvSpPr>
          <p:cNvPr id="3" name="TextBox 2"/>
          <p:cNvSpPr txBox="1"/>
          <p:nvPr/>
        </p:nvSpPr>
        <p:spPr bwMode="auto">
          <a:xfrm>
            <a:off x="2202941" y="2962656"/>
            <a:ext cx="900198" cy="297539"/>
          </a:xfrm>
          <a:prstGeom prst="rect">
            <a:avLst/>
          </a:prstGeom>
          <a:noFill/>
        </p:spPr>
        <p:txBody>
          <a:bodyPr wrap="square" rtlCol="0">
            <a:spAutoFit/>
          </a:bodyPr>
          <a:lstStyle/>
          <a:p>
            <a:pPr>
              <a:defRPr/>
            </a:pPr>
            <a:r>
              <a:rPr lang="en-US" sz="1350">
                <a:solidFill>
                  <a:schemeClr val="bg1"/>
                </a:solidFill>
              </a:rPr>
              <a:t>LPO</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p:cNvPicPr>
            <a:picLocks noChangeAspect="1" noGrp="1"/>
          </p:cNvPicPr>
          <p:nvPr>
            <p:ph idx="1"/>
          </p:nvPr>
        </p:nvPicPr>
        <p:blipFill>
          <a:blip r:embed="rId3"/>
          <a:stretch/>
        </p:blipFill>
        <p:spPr bwMode="auto">
          <a:xfrm>
            <a:off x="3808312" y="548187"/>
            <a:ext cx="4330068" cy="5755494"/>
          </a:xfrm>
          <a:prstGeom prst="rect">
            <a:avLst/>
          </a:prstGeom>
          <a:solidFill>
            <a:schemeClr val="bg1"/>
          </a:solidFill>
        </p:spPr>
      </p:pic>
      <p:sp>
        <p:nvSpPr>
          <p:cNvPr id="3" name="TextBox 2"/>
          <p:cNvSpPr txBox="1"/>
          <p:nvPr/>
        </p:nvSpPr>
        <p:spPr bwMode="auto">
          <a:xfrm>
            <a:off x="2573872" y="5801981"/>
            <a:ext cx="1236239" cy="503279"/>
          </a:xfrm>
          <a:prstGeom prst="rect">
            <a:avLst/>
          </a:prstGeom>
          <a:noFill/>
        </p:spPr>
        <p:txBody>
          <a:bodyPr wrap="square" rtlCol="0">
            <a:spAutoFit/>
          </a:bodyPr>
          <a:lstStyle/>
          <a:p>
            <a:pPr>
              <a:defRPr/>
            </a:pPr>
            <a:r>
              <a:rPr lang="en-US" sz="1350">
                <a:solidFill>
                  <a:schemeClr val="bg1"/>
                </a:solidFill>
              </a:rPr>
              <a:t>LPO below </a:t>
            </a:r>
            <a:r>
              <a:rPr lang="en-US" sz="1350">
                <a:solidFill>
                  <a:schemeClr val="bg1"/>
                </a:solidFill>
              </a:rPr>
              <a:t>diapgragm</a:t>
            </a:r>
            <a:endParaRPr lang="en-US" sz="1350">
              <a:solidFill>
                <a:schemeClr val="bg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6" name="Content Placeholder 5"/>
          <p:cNvPicPr>
            <a:picLocks noChangeAspect="1" noGrp="1"/>
          </p:cNvPicPr>
          <p:nvPr>
            <p:ph idx="1"/>
          </p:nvPr>
        </p:nvPicPr>
        <p:blipFill>
          <a:blip r:embed="rId3"/>
          <a:stretch/>
        </p:blipFill>
        <p:spPr bwMode="auto">
          <a:xfrm>
            <a:off x="3681783" y="495319"/>
            <a:ext cx="4828431" cy="5867361"/>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p:cNvPicPr>
            <a:picLocks noChangeAspect="1" noGrp="1"/>
          </p:cNvPicPr>
          <p:nvPr>
            <p:ph idx="1"/>
          </p:nvPr>
        </p:nvPicPr>
        <p:blipFill>
          <a:blip r:embed="rId3"/>
          <a:stretch/>
        </p:blipFill>
        <p:spPr bwMode="auto">
          <a:xfrm>
            <a:off x="3569937" y="357420"/>
            <a:ext cx="5052126" cy="6143159"/>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4" name="Content Placeholder 3"/>
          <p:cNvPicPr>
            <a:picLocks noChangeAspect="1" noGrp="1"/>
          </p:cNvPicPr>
          <p:nvPr>
            <p:ph idx="1"/>
          </p:nvPr>
        </p:nvPicPr>
        <p:blipFill>
          <a:blip r:embed="rId3"/>
          <a:stretch/>
        </p:blipFill>
        <p:spPr bwMode="auto">
          <a:xfrm>
            <a:off x="3584919" y="375664"/>
            <a:ext cx="5022162" cy="6106669"/>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1026" name="Picture 2" descr="https://images.radiopaedia.org/images/26958545/21020c34a5c80a9270d6ce6aad1377_jumbo.jpeg"/>
          <p:cNvPicPr>
            <a:picLocks noChangeAspect="1" noChangeArrowheads="1" noGrp="1"/>
          </p:cNvPicPr>
          <p:nvPr>
            <p:ph idx="1"/>
          </p:nvPr>
        </p:nvPicPr>
        <p:blipFill>
          <a:blip r:embed="rId3"/>
          <a:stretch/>
        </p:blipFill>
        <p:spPr bwMode="auto">
          <a:xfrm>
            <a:off x="3342807" y="509775"/>
            <a:ext cx="5828272" cy="5828272"/>
          </a:xfrm>
          <a:prstGeom prst="rect">
            <a:avLst/>
          </a:prstGeom>
          <a:noFill/>
        </p:spPr>
      </p:pic>
      <p:sp>
        <p:nvSpPr>
          <p:cNvPr id="4" name="TextBox 3"/>
          <p:cNvSpPr txBox="1"/>
          <p:nvPr/>
        </p:nvSpPr>
        <p:spPr bwMode="auto">
          <a:xfrm>
            <a:off x="2841811" y="6338046"/>
            <a:ext cx="7523186" cy="366119"/>
          </a:xfrm>
          <a:prstGeom prst="rect">
            <a:avLst/>
          </a:prstGeom>
          <a:noFill/>
        </p:spPr>
        <p:txBody>
          <a:bodyPr wrap="square" rtlCol="0">
            <a:spAutoFit/>
          </a:bodyPr>
          <a:lstStyle/>
          <a:p>
            <a:pPr>
              <a:defRPr/>
            </a:pPr>
            <a:r>
              <a:rPr lang="en-US">
                <a:solidFill>
                  <a:schemeClr val="bg1"/>
                </a:solidFill>
              </a:rPr>
              <a:t>Case courtesy of </a:t>
            </a:r>
            <a:r>
              <a:rPr lang="en-US">
                <a:solidFill>
                  <a:schemeClr val="bg1"/>
                </a:solidFill>
              </a:rPr>
              <a:t>Dr</a:t>
            </a:r>
            <a:r>
              <a:rPr lang="en-US">
                <a:solidFill>
                  <a:schemeClr val="bg1"/>
                </a:solidFill>
              </a:rPr>
              <a:t> </a:t>
            </a:r>
            <a:r>
              <a:rPr lang="en-US">
                <a:solidFill>
                  <a:schemeClr val="bg1"/>
                </a:solidFill>
              </a:rPr>
              <a:t>Antoni</a:t>
            </a:r>
            <a:r>
              <a:rPr lang="en-US">
                <a:solidFill>
                  <a:schemeClr val="bg1"/>
                </a:solidFill>
              </a:rPr>
              <a:t> </a:t>
            </a:r>
            <a:r>
              <a:rPr lang="en-US">
                <a:solidFill>
                  <a:schemeClr val="bg1"/>
                </a:solidFill>
              </a:rPr>
              <a:t>Boscà</a:t>
            </a:r>
            <a:r>
              <a:rPr lang="en-US">
                <a:solidFill>
                  <a:schemeClr val="bg1"/>
                </a:solidFill>
              </a:rPr>
              <a:t>, Radiopaedia.org, </a:t>
            </a:r>
            <a:r>
              <a:rPr lang="en-US">
                <a:solidFill>
                  <a:schemeClr val="bg1"/>
                </a:solidFill>
              </a:rPr>
              <a:t>rID</a:t>
            </a:r>
            <a:r>
              <a:rPr lang="en-US">
                <a:solidFill>
                  <a:schemeClr val="bg1"/>
                </a:solidFill>
              </a:rPr>
              <a:t>: 49923</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2.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majorFont>
      <a:minorFont>
        <a:latin typeface="Calibri"/>
        <a:ea typeface="Arial"/>
        <a:cs typeface="Arial"/>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theme>
</file>

<file path=customXml/_rels/item1.xml.rels><?xml version="1.0" encoding="UTF-8" standalone="yes"?><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C620165-3033-4FE5-9B07-698B6FE341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B94056F-2615-4E2B-B966-9B706A09ACB8}">
  <ds:schemaRefs>
    <ds:schemaRef ds:uri="http://schemas.microsoft.com/sharepoint/v3/contenttype/forms"/>
  </ds:schemaRefs>
</ds:datastoreItem>
</file>

<file path=customXml/itemProps3.xml><?xml version="1.0" encoding="utf-8"?>
<ds:datastoreItem xmlns:ds="http://schemas.openxmlformats.org/officeDocument/2006/customXml" ds:itemID="{C5225080-A534-4539-8B5E-0224A7802E1F}">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docProps/app.xml><?xml version="1.0" encoding="utf-8"?>
<Properties xmlns="http://schemas.openxmlformats.org/officeDocument/2006/extended-properties" xmlns:vt="http://schemas.openxmlformats.org/officeDocument/2006/docPropsVTypes">
  <Template>Anderson MRT</Template>
  <TotalTime>0</TotalTime>
  <Words>0</Words>
  <Application>onlyoffice/8.3.2.19</Application>
  <PresentationFormat>On-screen Show (4:3)</PresentationFormat>
  <Paragraphs>0</Paragraphs>
  <Slides>32</Slides>
  <Notes>32</Notes>
  <HiddenSlides>0</HiddenSlides>
  <MMClips>2</MMClips>
  <ScaleCrop>0</ScaleCrop>
  <HeadingPairs>
    <vt:vector size="4" baseType="variant">
      <vt:variant>
        <vt:lpstr>Theme</vt:lpstr>
      </vt:variant>
      <vt:variant>
        <vt:i4>1</vt:i4>
      </vt:variant>
      <vt:variant>
        <vt:lpstr>Slide Titles</vt:lpstr>
      </vt:variant>
      <vt:variant>
        <vt:i4>32</vt:i4>
      </vt:variant>
    </vt:vector>
  </HeadingPairs>
  <TitlesOfParts>
    <vt:vector size="33" baseType="lpstr">
      <vt:lpstr>Theme 1</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Company>SAIT Polytechnic</Company>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Qaiser Rehman</cp:lastModifiedBy>
  <cp:revision>382</cp:revision>
  <dcterms:created xsi:type="dcterms:W3CDTF">2009-04-06T17:04:40Z</dcterms:created>
  <dcterms:modified xsi:type="dcterms:W3CDTF">2025-07-01T18:30:41Z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y fmtid="{D5CDD505-2E9C-101B-9397-08002B2CF9AE}" pid="3" name="MediaServiceImageTags">
    <vt:lpwstr/>
  </property>
</Properties>
</file>