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4"/>
  </p:sldMasterIdLst>
  <p:notesMasterIdLst>
    <p:notesMasterId r:id="rId17"/>
  </p:notesMasterIdLst>
  <p:sldIdLst>
    <p:sldId id="256" r:id="rId5"/>
    <p:sldId id="443" r:id="rId6"/>
    <p:sldId id="442" r:id="rId7"/>
    <p:sldId id="441" r:id="rId8"/>
    <p:sldId id="440" r:id="rId9"/>
    <p:sldId id="439" r:id="rId10"/>
    <p:sldId id="438" r:id="rId11"/>
    <p:sldId id="447" r:id="rId12"/>
    <p:sldId id="446" r:id="rId13"/>
    <p:sldId id="445" r:id="rId14"/>
    <p:sldId id="444" r:id="rId15"/>
    <p:sldId id="44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9"/>
  </p:normalViewPr>
  <p:slideViewPr>
    <p:cSldViewPr snapToGrid="0">
      <p:cViewPr varScale="1">
        <p:scale>
          <a:sx n="105" d="100"/>
          <a:sy n="105" d="100"/>
        </p:scale>
        <p:origin x="84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473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19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017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966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0044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7524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0505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940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257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304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10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7638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166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7778B49-BB5E-2D58-7BA2-69CA59C278D4}"/>
              </a:ext>
            </a:extLst>
          </p:cNvPr>
          <p:cNvSpPr txBox="1"/>
          <p:nvPr/>
        </p:nvSpPr>
        <p:spPr>
          <a:xfrm>
            <a:off x="4392891" y="3148553"/>
            <a:ext cx="675901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j-lt"/>
              </a:rPr>
              <a:t>INFC 215 Infection Prevention and Control</a:t>
            </a:r>
          </a:p>
          <a:p>
            <a:r>
              <a:rPr lang="en-US" sz="2800" dirty="0">
                <a:latin typeface="+mj-lt"/>
              </a:rPr>
              <a:t>Donning/Doffing</a:t>
            </a:r>
          </a:p>
          <a:p>
            <a:r>
              <a:rPr lang="en-GB" altLang="en-US" sz="2800" b="1" dirty="0">
                <a:latin typeface="+mj-lt"/>
              </a:rPr>
              <a:t>Procedure/ Surgical Mask with Elastic Ear Loops</a:t>
            </a:r>
            <a:endParaRPr lang="en-US" altLang="en-US" sz="2800" b="1" dirty="0">
              <a:latin typeface="+mj-lt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A4004-5ED1-9DC3-0C99-E570800F5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Donning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AEC0A-6DFF-55B9-957E-84EC877999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3199"/>
            <a:ext cx="9495408" cy="3433763"/>
          </a:xfrm>
        </p:spPr>
        <p:txBody>
          <a:bodyPr/>
          <a:lstStyle/>
          <a:p>
            <a:pPr algn="ctr"/>
            <a:r>
              <a:rPr lang="en-US" sz="3600" dirty="0"/>
              <a:t>Putting ON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2580383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464BA4B-1214-1A05-4F30-C2B6BC20C8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>
              <a:buFont typeface="Verdana" panose="020B0604030504040204" pitchFamily="34" charset="0"/>
              <a:buAutoNum type="arabicPeriod"/>
            </a:pPr>
            <a:r>
              <a:rPr lang="en-US" altLang="en-US" sz="3200" dirty="0"/>
              <a:t>Select procedure / surgical mask</a:t>
            </a:r>
          </a:p>
        </p:txBody>
      </p:sp>
      <p:pic>
        <p:nvPicPr>
          <p:cNvPr id="4" name="Picture 6" descr="melissa more ppe apr 3 2009 001">
            <a:extLst>
              <a:ext uri="{FF2B5EF4-FFF2-40B4-BE49-F238E27FC236}">
                <a16:creationId xmlns:a16="http://schemas.microsoft.com/office/drawing/2014/main" id="{33E8B13B-28C8-6759-1485-1DBFDE6F572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4524" y="2232140"/>
            <a:ext cx="4884218" cy="3555917"/>
          </a:xfrm>
          <a:noFill/>
        </p:spPr>
      </p:pic>
      <p:sp>
        <p:nvSpPr>
          <p:cNvPr id="5123" name="Rectangle 3">
            <a:extLst>
              <a:ext uri="{FF2B5EF4-FFF2-40B4-BE49-F238E27FC236}">
                <a16:creationId xmlns:a16="http://schemas.microsoft.com/office/drawing/2014/main" id="{00D2A785-2BC2-E4F0-9C4E-8F57B0BB703C}"/>
              </a:ext>
            </a:extLst>
          </p:cNvPr>
          <p:cNvSpPr txBox="1">
            <a:spLocks noChangeArrowheads="1"/>
          </p:cNvSpPr>
          <p:nvPr/>
        </p:nvSpPr>
        <p:spPr>
          <a:xfrm>
            <a:off x="6298660" y="2759075"/>
            <a:ext cx="391953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None/>
              <a:defRPr/>
            </a:pPr>
            <a:r>
              <a:rPr lang="en-US" sz="2200"/>
              <a:t> </a:t>
            </a:r>
            <a:r>
              <a:rPr lang="en-US" sz="2400" b="1" i="1"/>
              <a:t>When?</a:t>
            </a:r>
          </a:p>
          <a:p>
            <a:pPr marL="914400" indent="-450850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000"/>
              <a:t>As part of Routine Practice</a:t>
            </a:r>
            <a:br>
              <a:rPr lang="en-US" sz="2000"/>
            </a:br>
            <a:r>
              <a:rPr lang="en-US" sz="2000"/>
              <a:t>(if anticipating splashes)</a:t>
            </a:r>
          </a:p>
          <a:p>
            <a:pPr marL="914400" indent="-450850">
              <a:defRPr/>
            </a:pPr>
            <a:r>
              <a:rPr lang="en-US" sz="2000"/>
              <a:t>or if patient requires droplet isolation precautions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98174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>
            <a:extLst>
              <a:ext uri="{FF2B5EF4-FFF2-40B4-BE49-F238E27FC236}">
                <a16:creationId xmlns:a16="http://schemas.microsoft.com/office/drawing/2014/main" id="{855D2050-62A1-7F73-A018-0DD90EFDA2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2.	Fluid resistant side out</a:t>
            </a:r>
            <a:r>
              <a:rPr lang="en-US" altLang="en-US" dirty="0"/>
              <a:t> </a:t>
            </a:r>
          </a:p>
        </p:txBody>
      </p:sp>
      <p:pic>
        <p:nvPicPr>
          <p:cNvPr id="6148" name="Picture 11" descr="melissa more ppe apr 3 2009 003">
            <a:extLst>
              <a:ext uri="{FF2B5EF4-FFF2-40B4-BE49-F238E27FC236}">
                <a16:creationId xmlns:a16="http://schemas.microsoft.com/office/drawing/2014/main" id="{83BEDD32-EA0C-20B2-20F9-1F1760AAFD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203859"/>
            <a:ext cx="5243598" cy="3817561"/>
          </a:xfrm>
          <a:noFill/>
        </p:spPr>
      </p:pic>
      <p:sp>
        <p:nvSpPr>
          <p:cNvPr id="6147" name="Rectangle 10">
            <a:extLst>
              <a:ext uri="{FF2B5EF4-FFF2-40B4-BE49-F238E27FC236}">
                <a16:creationId xmlns:a16="http://schemas.microsoft.com/office/drawing/2014/main" id="{3E89D28B-521D-D21B-EB35-6916F3261812}"/>
              </a:ext>
            </a:extLst>
          </p:cNvPr>
          <p:cNvSpPr txBox="1">
            <a:spLocks noChangeArrowheads="1"/>
          </p:cNvSpPr>
          <p:nvPr/>
        </p:nvSpPr>
        <p:spPr>
          <a:xfrm>
            <a:off x="6552414" y="2870461"/>
            <a:ext cx="391953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GB" altLang="en-US" sz="2000"/>
              <a:t>Ensure that the mask is put on with the fluid resistant shield out (not against your face)</a:t>
            </a:r>
          </a:p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GB" altLang="en-US" sz="2000"/>
              <a:t>The shield is often colored.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731787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F047C08A-C405-D0D3-E64E-B3F70C4814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GB" altLang="en-US" sz="3200" dirty="0"/>
              <a:t>3.	Place mask over your nose and mouth</a:t>
            </a:r>
            <a:endParaRPr lang="en-US" altLang="en-US" sz="3200" dirty="0"/>
          </a:p>
        </p:txBody>
      </p:sp>
      <p:pic>
        <p:nvPicPr>
          <p:cNvPr id="7172" name="Picture 5" descr="melissa ppe dos don'ts 115">
            <a:extLst>
              <a:ext uri="{FF2B5EF4-FFF2-40B4-BE49-F238E27FC236}">
                <a16:creationId xmlns:a16="http://schemas.microsoft.com/office/drawing/2014/main" id="{91D68497-65F6-3711-DEF7-5FC0454CE1E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28445"/>
            <a:ext cx="5257800" cy="3827900"/>
          </a:xfrm>
          <a:noFill/>
        </p:spPr>
      </p:pic>
      <p:sp>
        <p:nvSpPr>
          <p:cNvPr id="7171" name="Rectangle 3">
            <a:extLst>
              <a:ext uri="{FF2B5EF4-FFF2-40B4-BE49-F238E27FC236}">
                <a16:creationId xmlns:a16="http://schemas.microsoft.com/office/drawing/2014/main" id="{7B642078-526C-4CE4-F257-DADA8DE80052}"/>
              </a:ext>
            </a:extLst>
          </p:cNvPr>
          <p:cNvSpPr txBox="1">
            <a:spLocks noChangeArrowheads="1"/>
          </p:cNvSpPr>
          <p:nvPr/>
        </p:nvSpPr>
        <p:spPr>
          <a:xfrm>
            <a:off x="6477000" y="2827337"/>
            <a:ext cx="391953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GB" altLang="en-US" sz="2000"/>
              <a:t>The metal strip goes over the nose</a:t>
            </a:r>
          </a:p>
          <a:p>
            <a:pPr marL="914400" indent="-450850"/>
            <a:r>
              <a:rPr lang="en-GB" altLang="en-US" sz="2000"/>
              <a:t>Loops go over your ears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228353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20A3C4EA-4C0F-4D73-8741-3F77CA783D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GB" altLang="en-US" sz="3200" dirty="0"/>
              <a:t>4.	Separate folds of the mask</a:t>
            </a:r>
            <a:endParaRPr lang="en-US" altLang="en-US" sz="3200" dirty="0"/>
          </a:p>
        </p:txBody>
      </p:sp>
      <p:pic>
        <p:nvPicPr>
          <p:cNvPr id="8196" name="Picture 5" descr="melissa ppe dos don'ts 118">
            <a:extLst>
              <a:ext uri="{FF2B5EF4-FFF2-40B4-BE49-F238E27FC236}">
                <a16:creationId xmlns:a16="http://schemas.microsoft.com/office/drawing/2014/main" id="{8AD4B37A-6346-6E4B-E700-92DC151C80A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37871"/>
            <a:ext cx="5298560" cy="3857575"/>
          </a:xfrm>
          <a:noFill/>
        </p:spPr>
      </p:pic>
      <p:sp>
        <p:nvSpPr>
          <p:cNvPr id="8195" name="Rectangle 3">
            <a:extLst>
              <a:ext uri="{FF2B5EF4-FFF2-40B4-BE49-F238E27FC236}">
                <a16:creationId xmlns:a16="http://schemas.microsoft.com/office/drawing/2014/main" id="{CE53D399-7069-9B2F-C40C-2C9154B3AEDC}"/>
              </a:ext>
            </a:extLst>
          </p:cNvPr>
          <p:cNvSpPr txBox="1">
            <a:spLocks noChangeArrowheads="1"/>
          </p:cNvSpPr>
          <p:nvPr/>
        </p:nvSpPr>
        <p:spPr>
          <a:xfrm>
            <a:off x="6136760" y="2827337"/>
            <a:ext cx="3929063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GB" altLang="en-US" sz="2000"/>
              <a:t>Ensure that your nose and chin are completely covered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152585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6C07BF4A-B567-FF77-DFEE-0946E94560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5.	</a:t>
            </a:r>
            <a:r>
              <a:rPr lang="en-GB" altLang="en-US" sz="3200" dirty="0"/>
              <a:t>Ensure a snug fit over  your nose and cheeks</a:t>
            </a:r>
            <a:r>
              <a:rPr lang="en-US" altLang="en-US" sz="3400" dirty="0"/>
              <a:t> </a:t>
            </a:r>
            <a:r>
              <a:rPr lang="en-GB" altLang="en-US" sz="3400" b="1" dirty="0"/>
              <a:t>	</a:t>
            </a:r>
            <a:r>
              <a:rPr lang="en-GB" altLang="en-US" sz="3400" dirty="0"/>
              <a:t> </a:t>
            </a:r>
            <a:endParaRPr lang="en-US" altLang="en-US" sz="3400" dirty="0"/>
          </a:p>
        </p:txBody>
      </p:sp>
      <p:pic>
        <p:nvPicPr>
          <p:cNvPr id="9219" name="Picture 6" descr="melissa ppe dos don'ts 117">
            <a:extLst>
              <a:ext uri="{FF2B5EF4-FFF2-40B4-BE49-F238E27FC236}">
                <a16:creationId xmlns:a16="http://schemas.microsoft.com/office/drawing/2014/main" id="{9E099CBE-991A-D139-EBB3-8154C4AE7FB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199" y="1999211"/>
            <a:ext cx="5359535" cy="3901968"/>
          </a:xfrm>
          <a:noFill/>
        </p:spPr>
      </p:pic>
      <p:sp>
        <p:nvSpPr>
          <p:cNvPr id="9220" name="Rectangle 5">
            <a:extLst>
              <a:ext uri="{FF2B5EF4-FFF2-40B4-BE49-F238E27FC236}">
                <a16:creationId xmlns:a16="http://schemas.microsoft.com/office/drawing/2014/main" id="{AAC08986-CC34-4C31-877A-2597820D1F62}"/>
              </a:ext>
            </a:extLst>
          </p:cNvPr>
          <p:cNvSpPr txBox="1">
            <a:spLocks noChangeArrowheads="1"/>
          </p:cNvSpPr>
          <p:nvPr/>
        </p:nvSpPr>
        <p:spPr>
          <a:xfrm>
            <a:off x="6289135" y="3124200"/>
            <a:ext cx="3929063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GB" altLang="en-US" sz="2000"/>
              <a:t>Use fingers of both hands to press the metal strip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600124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4399CDB1-AED3-98B7-C665-54056755DB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6.	Check</a:t>
            </a:r>
          </a:p>
        </p:txBody>
      </p:sp>
      <p:pic>
        <p:nvPicPr>
          <p:cNvPr id="4" name="Picture 7" descr="melissa ppe dos don'ts 119">
            <a:extLst>
              <a:ext uri="{FF2B5EF4-FFF2-40B4-BE49-F238E27FC236}">
                <a16:creationId xmlns:a16="http://schemas.microsoft.com/office/drawing/2014/main" id="{3AB61990-EACA-7E59-5CEB-9ACA0801713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199" y="1999210"/>
            <a:ext cx="5165315" cy="3760567"/>
          </a:xfrm>
          <a:noFill/>
        </p:spPr>
      </p:pic>
      <p:sp>
        <p:nvSpPr>
          <p:cNvPr id="10243" name="Rectangle 6">
            <a:extLst>
              <a:ext uri="{FF2B5EF4-FFF2-40B4-BE49-F238E27FC236}">
                <a16:creationId xmlns:a16="http://schemas.microsoft.com/office/drawing/2014/main" id="{6E92A9E2-E619-A699-132F-8954E89515AC}"/>
              </a:ext>
            </a:extLst>
          </p:cNvPr>
          <p:cNvSpPr txBox="1">
            <a:spLocks noChangeArrowheads="1"/>
          </p:cNvSpPr>
          <p:nvPr/>
        </p:nvSpPr>
        <p:spPr>
          <a:xfrm>
            <a:off x="6188488" y="3083293"/>
            <a:ext cx="3929063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9638" indent="-446088"/>
            <a:r>
              <a:rPr lang="en-US" altLang="en-US" sz="2000"/>
              <a:t>Is the mask properly adjusted?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350113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9A432-D480-120A-DA36-854A84F2D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Doffing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8ECC8-1EFF-F052-1183-3464AB3036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28041"/>
            <a:ext cx="9495408" cy="3348922"/>
          </a:xfrm>
        </p:spPr>
        <p:txBody>
          <a:bodyPr/>
          <a:lstStyle/>
          <a:p>
            <a:pPr algn="ctr"/>
            <a:r>
              <a:rPr lang="en-US" sz="3600" dirty="0"/>
              <a:t>Taking OFF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306600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FCC30CA5-2BB1-F613-C424-A082882CC3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1.	Grasp ear loops with clean hands</a:t>
            </a:r>
          </a:p>
        </p:txBody>
      </p:sp>
      <p:pic>
        <p:nvPicPr>
          <p:cNvPr id="12291" name="Picture 4" descr="melissa ppe dos don'ts 047">
            <a:extLst>
              <a:ext uri="{FF2B5EF4-FFF2-40B4-BE49-F238E27FC236}">
                <a16:creationId xmlns:a16="http://schemas.microsoft.com/office/drawing/2014/main" id="{98CA1705-BF6D-0CEC-54AC-C67484BFD64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12144"/>
            <a:ext cx="55753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2667333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6D5B4798-F2B9-EB70-D06C-1345D2E8D5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2.	Pull mask away from face</a:t>
            </a:r>
          </a:p>
        </p:txBody>
      </p:sp>
      <p:pic>
        <p:nvPicPr>
          <p:cNvPr id="13315" name="Picture 4" descr="melissa ppe dos don'ts 048">
            <a:extLst>
              <a:ext uri="{FF2B5EF4-FFF2-40B4-BE49-F238E27FC236}">
                <a16:creationId xmlns:a16="http://schemas.microsoft.com/office/drawing/2014/main" id="{25204F8F-A46D-BA04-955E-4D372C16B13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12144"/>
            <a:ext cx="55753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1621152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8D3BB13E-6ADC-E099-88EB-DD3B98C2F8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3.	Discard into disposal container</a:t>
            </a:r>
          </a:p>
        </p:txBody>
      </p:sp>
      <p:pic>
        <p:nvPicPr>
          <p:cNvPr id="14339" name="Picture 4" descr="melissa ppe dos don'ts 050">
            <a:extLst>
              <a:ext uri="{FF2B5EF4-FFF2-40B4-BE49-F238E27FC236}">
                <a16:creationId xmlns:a16="http://schemas.microsoft.com/office/drawing/2014/main" id="{7C7815B7-A652-13F0-059A-D6E82668B88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12144"/>
            <a:ext cx="55753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4293434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FE565AC-AAF2-45F1-A801-3D7072AF27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e39b2e7b-4903-47ff-bd4b-8d2fa0c4d256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</TotalTime>
  <Words>178</Words>
  <Application>Microsoft Macintosh PowerPoint</Application>
  <PresentationFormat>Widescreen</PresentationFormat>
  <Paragraphs>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Verdana</vt:lpstr>
      <vt:lpstr>Wingdings</vt:lpstr>
      <vt:lpstr>Office 2013 - 2022 Theme</vt:lpstr>
      <vt:lpstr>PowerPoint Presentation</vt:lpstr>
      <vt:lpstr>Donning</vt:lpstr>
      <vt:lpstr>Select procedure / surgical mask</vt:lpstr>
      <vt:lpstr>2. Fluid resistant side out </vt:lpstr>
      <vt:lpstr>3. Place mask over your nose and mouth</vt:lpstr>
      <vt:lpstr>4. Separate folds of the mask</vt:lpstr>
      <vt:lpstr>5. Ensure a snug fit over  your nose and cheeks   </vt:lpstr>
      <vt:lpstr>6. Check</vt:lpstr>
      <vt:lpstr>Doffing</vt:lpstr>
      <vt:lpstr>1. Grasp ear loops with clean hands</vt:lpstr>
      <vt:lpstr>2. Pull mask away from face</vt:lpstr>
      <vt:lpstr>3. Discard into disposal container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Azeezah Jafry</cp:lastModifiedBy>
  <cp:revision>10</cp:revision>
  <dcterms:created xsi:type="dcterms:W3CDTF">2020-02-19T20:43:13Z</dcterms:created>
  <dcterms:modified xsi:type="dcterms:W3CDTF">2025-02-04T21:50:33Z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