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15"/>
  </p:notesMasterIdLst>
  <p:sldIdLst>
    <p:sldId id="444" r:id="rId6"/>
    <p:sldId id="266" r:id="rId7"/>
    <p:sldId id="437" r:id="rId8"/>
    <p:sldId id="438" r:id="rId9"/>
    <p:sldId id="440" r:id="rId10"/>
    <p:sldId id="442" r:id="rId11"/>
    <p:sldId id="441" r:id="rId12"/>
    <p:sldId id="443" r:id="rId13"/>
    <p:sldId id="43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78" d="100"/>
          <a:sy n="78" d="100"/>
        </p:scale>
        <p:origin x="672"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2023-01-25</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8" Type="http://schemas.openxmlformats.org/officeDocument/2006/relationships/hyperlink" Target="https://www.youtube.com/watch?v=ZDS3vJ_qTQ8&amp;ab_channel=7activestudio" TargetMode="External"/><Relationship Id="rId3" Type="http://schemas.openxmlformats.org/officeDocument/2006/relationships/image" Target="../media/image9.png"/><Relationship Id="rId7" Type="http://schemas.openxmlformats.org/officeDocument/2006/relationships/hyperlink" Target="https://www.youtube.com/watch?v=bqpHnOcWvdM&amp;ab_channel=CreativeLearning" TargetMode="External"/><Relationship Id="rId2" Type="http://schemas.openxmlformats.org/officeDocument/2006/relationships/hyperlink" Target="https://www.youtube.com/watch?v=qJj_-3dZ4ZQ&amp;ab_channel=Swedish" TargetMode="External"/><Relationship Id="rId1" Type="http://schemas.openxmlformats.org/officeDocument/2006/relationships/slideLayout" Target="../slideLayouts/slideLayout13.xml"/><Relationship Id="rId6" Type="http://schemas.openxmlformats.org/officeDocument/2006/relationships/hyperlink" Target="https://www.youtube.com/watch?v=jkclT3U5vKY&amp;ab_channel=MedicosisPerfectionalis" TargetMode="External"/><Relationship Id="rId5" Type="http://schemas.openxmlformats.org/officeDocument/2006/relationships/hyperlink" Target="https://www.youtube.com/watch?v=cDGmsR2ZILE&amp;ab_channel=AlilaMedicalMedia" TargetMode="External"/><Relationship Id="rId4" Type="http://schemas.openxmlformats.org/officeDocument/2006/relationships/image" Target="../media/image10.svg"/><Relationship Id="rId9" Type="http://schemas.openxmlformats.org/officeDocument/2006/relationships/hyperlink" Target="https://www.youtube.com/watch?v=H04E6gjdPUQ&amp;ab_channel=MedicosisPerfectionalis"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156892" y="3556224"/>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rgbClr val="C00000"/>
                </a:solidFill>
                <a:latin typeface="Futura PT Demi" panose="020B0702020204020303" pitchFamily="34" charset="0"/>
              </a:rPr>
              <a:t>Medical Esthetics</a:t>
            </a:r>
          </a:p>
          <a:p>
            <a:r>
              <a:rPr lang="en-CA" b="0" dirty="0">
                <a:solidFill>
                  <a:schemeClr val="bg1"/>
                </a:solidFill>
                <a:latin typeface="Futura PT Demi" panose="020B0702020204020303" pitchFamily="34" charset="0"/>
              </a:rPr>
              <a:t>Glands</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4489458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466722" y="586855"/>
            <a:ext cx="3201366" cy="3387497"/>
          </a:xfrm>
          <a:prstGeom prst="rect">
            <a:avLst/>
          </a:prstGeom>
        </p:spPr>
        <p:txBody>
          <a:bodyPr vert="horz" lIns="91440" tIns="45720" rIns="91440" bIns="45720" rtlCol="0" anchor="b">
            <a:normAutofit/>
          </a:bodyPr>
          <a:lstStyle>
            <a:defPPr>
              <a:defRPr lang="en-US"/>
            </a:defPPr>
            <a:lvl1pPr>
              <a:defRPr sz="4000" b="1">
                <a:solidFill>
                  <a:srgbClr val="A21D22"/>
                </a:solidFill>
                <a:latin typeface="Futura PT" panose="020B0602020204020303" pitchFamily="34" charset="0"/>
              </a:defRPr>
            </a:lvl1pPr>
          </a:lstStyle>
          <a:p>
            <a:pPr algn="r">
              <a:lnSpc>
                <a:spcPct val="90000"/>
              </a:lnSpc>
              <a:spcBef>
                <a:spcPct val="0"/>
              </a:spcBef>
              <a:spcAft>
                <a:spcPts val="600"/>
              </a:spcAft>
            </a:pPr>
            <a:r>
              <a:rPr lang="en-US" b="0" kern="1200" dirty="0">
                <a:solidFill>
                  <a:srgbClr val="FFFFFF"/>
                </a:solidFill>
                <a:latin typeface="+mj-lt"/>
                <a:ea typeface="+mj-ea"/>
                <a:cs typeface="+mj-cs"/>
              </a:rPr>
              <a:t> Glands That Make Up the Endocrine System</a:t>
            </a:r>
          </a:p>
        </p:txBody>
      </p:sp>
      <p:sp>
        <p:nvSpPr>
          <p:cNvPr id="5" name="TextBox 4"/>
          <p:cNvSpPr txBox="1"/>
          <p:nvPr/>
        </p:nvSpPr>
        <p:spPr>
          <a:xfrm>
            <a:off x="652535" y="-655287"/>
            <a:ext cx="9652000" cy="5546047"/>
          </a:xfrm>
          <a:prstGeom prst="rect">
            <a:avLst/>
          </a:prstGeom>
        </p:spPr>
        <p:txBody>
          <a:bodyPr vert="horz" lIns="91440" tIns="45720" rIns="91440" bIns="45720" rtlCol="0" anchor="ctr">
            <a:normAutofit/>
          </a:bodyPr>
          <a:lstStyle/>
          <a:p>
            <a:pPr>
              <a:lnSpc>
                <a:spcPct val="90000"/>
              </a:lnSpc>
              <a:spcAft>
                <a:spcPts val="600"/>
              </a:spcAft>
            </a:pPr>
            <a:r>
              <a:rPr lang="en-US" sz="2400" dirty="0"/>
              <a:t>The endocrine system is a group of specialized glands that affect the growth, development, sexual activities, and state of health in the entire body. Glands are specialized organs that produce chemicals, including hormones, necessary for various body systems to function optimally</a:t>
            </a: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55115E4-F147-BCE7-9418-65FF08959F16}"/>
              </a:ext>
            </a:extLst>
          </p:cNvPr>
          <p:cNvSpPr txBox="1"/>
          <p:nvPr/>
        </p:nvSpPr>
        <p:spPr>
          <a:xfrm>
            <a:off x="589936" y="2000786"/>
            <a:ext cx="10598191" cy="1938992"/>
          </a:xfrm>
          <a:prstGeom prst="rect">
            <a:avLst/>
          </a:prstGeom>
          <a:noFill/>
        </p:spPr>
        <p:txBody>
          <a:bodyPr wrap="square">
            <a:spAutoFit/>
          </a:bodyPr>
          <a:lstStyle/>
          <a:p>
            <a:r>
              <a:rPr lang="en-US" sz="2000" dirty="0"/>
              <a:t>The esthetician’s treatment plan can be greatly impacted by the functioning of the client’s endocrine system. Hormonal imbalances can cause hair growth, affect oil production, and increase acne breakouts, melanin production, and skin sensitivity. Uncontrolled diabetes, which is a disease influenced by the production of insulin, affects the nerves, vision, and immune system to name a few. A person with diabetes may have neuropathy and sensation loss in the extremities, for example. If you were to do a paraffin wax treatment and the wax was too hot, the client with diabetes may be unable to sense the burn and alert</a:t>
            </a:r>
          </a:p>
        </p:txBody>
      </p:sp>
      <p:sp>
        <p:nvSpPr>
          <p:cNvPr id="6" name="TextBox 5">
            <a:extLst>
              <a:ext uri="{FF2B5EF4-FFF2-40B4-BE49-F238E27FC236}">
                <a16:creationId xmlns:a16="http://schemas.microsoft.com/office/drawing/2014/main" id="{03FC9E77-8160-8426-EFB6-F5B115B08CFF}"/>
              </a:ext>
            </a:extLst>
          </p:cNvPr>
          <p:cNvSpPr txBox="1"/>
          <p:nvPr/>
        </p:nvSpPr>
        <p:spPr>
          <a:xfrm>
            <a:off x="589936" y="469179"/>
            <a:ext cx="6096000" cy="707886"/>
          </a:xfrm>
          <a:prstGeom prst="rect">
            <a:avLst/>
          </a:prstGeom>
          <a:noFill/>
        </p:spPr>
        <p:txBody>
          <a:bodyPr wrap="square">
            <a:spAutoFit/>
          </a:bodyPr>
          <a:lstStyle/>
          <a:p>
            <a:r>
              <a:rPr lang="en-US" sz="4000" dirty="0">
                <a:latin typeface="+mj-lt"/>
              </a:rPr>
              <a:t>How Is This Important? </a:t>
            </a:r>
          </a:p>
        </p:txBody>
      </p:sp>
    </p:spTree>
    <p:extLst>
      <p:ext uri="{BB962C8B-B14F-4D97-AF65-F5344CB8AC3E}">
        <p14:creationId xmlns:p14="http://schemas.microsoft.com/office/powerpoint/2010/main" val="2329743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CB90AE8C-CAE4-344B-E850-B180E949793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3714369" y="643466"/>
            <a:ext cx="4763262" cy="5571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5628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68B01-EE0B-2C99-E1DC-380DB28E6298}"/>
              </a:ext>
            </a:extLst>
          </p:cNvPr>
          <p:cNvSpPr>
            <a:spLocks noGrp="1"/>
          </p:cNvSpPr>
          <p:nvPr>
            <p:ph type="title"/>
          </p:nvPr>
        </p:nvSpPr>
        <p:spPr>
          <a:xfrm>
            <a:off x="-5962117" y="0"/>
            <a:ext cx="10515600" cy="1325563"/>
          </a:xfrm>
        </p:spPr>
        <p:txBody>
          <a:bodyPr vert="horz" lIns="91440" tIns="45720" rIns="91440" bIns="45720" rtlCol="0" anchor="b">
            <a:normAutofit/>
          </a:bodyPr>
          <a:lstStyle/>
          <a:p>
            <a:pPr algn="r"/>
            <a:r>
              <a:rPr lang="en-US" sz="4000" kern="1200" dirty="0">
                <a:latin typeface="+mj-lt"/>
                <a:ea typeface="+mj-ea"/>
                <a:cs typeface="+mj-cs"/>
              </a:rPr>
              <a:t>Endocrine Glands </a:t>
            </a:r>
          </a:p>
        </p:txBody>
      </p:sp>
      <p:sp>
        <p:nvSpPr>
          <p:cNvPr id="4" name="TextBox 3">
            <a:extLst>
              <a:ext uri="{FF2B5EF4-FFF2-40B4-BE49-F238E27FC236}">
                <a16:creationId xmlns:a16="http://schemas.microsoft.com/office/drawing/2014/main" id="{E2C92DC6-D10F-AC47-B0F3-F522DCB98F26}"/>
              </a:ext>
            </a:extLst>
          </p:cNvPr>
          <p:cNvSpPr txBox="1"/>
          <p:nvPr/>
        </p:nvSpPr>
        <p:spPr>
          <a:xfrm>
            <a:off x="511270" y="-305128"/>
            <a:ext cx="10319126" cy="5546047"/>
          </a:xfrm>
          <a:prstGeom prst="rect">
            <a:avLst/>
          </a:prstGeom>
        </p:spPr>
        <p:txBody>
          <a:bodyPr vert="horz" lIns="91440" tIns="45720" rIns="91440" bIns="45720" rtlCol="0" anchor="ctr">
            <a:normAutofit/>
          </a:bodyPr>
          <a:lstStyle/>
          <a:p>
            <a:pPr>
              <a:lnSpc>
                <a:spcPct val="90000"/>
              </a:lnSpc>
              <a:spcAft>
                <a:spcPts val="600"/>
              </a:spcAft>
            </a:pPr>
            <a:r>
              <a:rPr lang="en-US" sz="2000" dirty="0"/>
              <a:t>Also known as ductless glands , release secretions called hormones directly into the bloodstream, which in turn influences the welfare of the entire body. Hormones such as insulin, adrenaline, and estrogen stimulate functional activity or secretion in other parts of the body.</a:t>
            </a:r>
          </a:p>
        </p:txBody>
      </p:sp>
    </p:spTree>
    <p:extLst>
      <p:ext uri="{BB962C8B-B14F-4D97-AF65-F5344CB8AC3E}">
        <p14:creationId xmlns:p14="http://schemas.microsoft.com/office/powerpoint/2010/main" val="12102436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Text, application, chat or text message&#10;&#10;Description automatically generated">
            <a:extLst>
              <a:ext uri="{FF2B5EF4-FFF2-40B4-BE49-F238E27FC236}">
                <a16:creationId xmlns:a16="http://schemas.microsoft.com/office/drawing/2014/main" id="{E49FEABD-9B28-D688-F49F-0526E34168E2}"/>
              </a:ext>
            </a:extLst>
          </p:cNvPr>
          <p:cNvPicPr>
            <a:picLocks noChangeAspect="1"/>
          </p:cNvPicPr>
          <p:nvPr/>
        </p:nvPicPr>
        <p:blipFill>
          <a:blip r:embed="rId2"/>
          <a:stretch>
            <a:fillRect/>
          </a:stretch>
        </p:blipFill>
        <p:spPr>
          <a:xfrm>
            <a:off x="3856328" y="954740"/>
            <a:ext cx="5129784" cy="4948519"/>
          </a:xfrm>
          <a:prstGeom prst="rect">
            <a:avLst/>
          </a:prstGeom>
        </p:spPr>
      </p:pic>
    </p:spTree>
    <p:extLst>
      <p:ext uri="{BB962C8B-B14F-4D97-AF65-F5344CB8AC3E}">
        <p14:creationId xmlns:p14="http://schemas.microsoft.com/office/powerpoint/2010/main" val="36617986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604F7EB-B471-6035-AFCF-C4CD94779851}"/>
              </a:ext>
            </a:extLst>
          </p:cNvPr>
          <p:cNvSpPr txBox="1"/>
          <p:nvPr/>
        </p:nvSpPr>
        <p:spPr>
          <a:xfrm>
            <a:off x="569593" y="641088"/>
            <a:ext cx="6032938" cy="707886"/>
          </a:xfrm>
          <a:prstGeom prst="rect">
            <a:avLst/>
          </a:prstGeom>
          <a:noFill/>
        </p:spPr>
        <p:txBody>
          <a:bodyPr wrap="square" rtlCol="0">
            <a:spAutoFit/>
          </a:bodyPr>
          <a:lstStyle/>
          <a:p>
            <a:r>
              <a:rPr lang="en-US" sz="4000" b="1" dirty="0"/>
              <a:t>Functions</a:t>
            </a:r>
            <a:r>
              <a:rPr lang="en-US" sz="4000" dirty="0"/>
              <a:t> </a:t>
            </a:r>
          </a:p>
        </p:txBody>
      </p:sp>
      <p:sp>
        <p:nvSpPr>
          <p:cNvPr id="10" name="TextBox 9">
            <a:extLst>
              <a:ext uri="{FF2B5EF4-FFF2-40B4-BE49-F238E27FC236}">
                <a16:creationId xmlns:a16="http://schemas.microsoft.com/office/drawing/2014/main" id="{FEE5B1CD-94FC-0C9F-4545-A87149F1027D}"/>
              </a:ext>
            </a:extLst>
          </p:cNvPr>
          <p:cNvSpPr txBox="1"/>
          <p:nvPr/>
        </p:nvSpPr>
        <p:spPr>
          <a:xfrm>
            <a:off x="1682044" y="2404537"/>
            <a:ext cx="7461956" cy="2677656"/>
          </a:xfrm>
          <a:prstGeom prst="rect">
            <a:avLst/>
          </a:prstGeom>
          <a:noFill/>
        </p:spPr>
        <p:txBody>
          <a:bodyPr wrap="square">
            <a:spAutoFit/>
          </a:bodyPr>
          <a:lstStyle/>
          <a:p>
            <a:r>
              <a:rPr lang="en-US" sz="2800" dirty="0"/>
              <a:t>· The pituitary gland</a:t>
            </a:r>
          </a:p>
          <a:p>
            <a:r>
              <a:rPr lang="en-US" sz="2800" dirty="0"/>
              <a:t>· The thyroid gland</a:t>
            </a:r>
          </a:p>
          <a:p>
            <a:r>
              <a:rPr lang="en-US" sz="2800" dirty="0"/>
              <a:t>· The parathyroid glands </a:t>
            </a:r>
          </a:p>
          <a:p>
            <a:r>
              <a:rPr lang="en-US" sz="2800" dirty="0"/>
              <a:t>· The pancreas </a:t>
            </a:r>
          </a:p>
          <a:p>
            <a:r>
              <a:rPr lang="en-US" sz="2800" dirty="0"/>
              <a:t>· The adrenal glands </a:t>
            </a:r>
          </a:p>
          <a:p>
            <a:r>
              <a:rPr lang="en-US" sz="2800" dirty="0"/>
              <a:t>· The ovaries and testes </a:t>
            </a:r>
          </a:p>
        </p:txBody>
      </p:sp>
      <p:pic>
        <p:nvPicPr>
          <p:cNvPr id="12" name="Graphic 11" descr="3d Glasses with solid fill">
            <a:hlinkClick r:id="rId2"/>
            <a:extLst>
              <a:ext uri="{FF2B5EF4-FFF2-40B4-BE49-F238E27FC236}">
                <a16:creationId xmlns:a16="http://schemas.microsoft.com/office/drawing/2014/main" id="{152EB367-BD60-7458-9E31-0C125FDF0F53}"/>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891126" y="2404537"/>
            <a:ext cx="379616" cy="379616"/>
          </a:xfrm>
          <a:prstGeom prst="rect">
            <a:avLst/>
          </a:prstGeom>
        </p:spPr>
      </p:pic>
      <p:pic>
        <p:nvPicPr>
          <p:cNvPr id="14" name="Graphic 13" descr="3d Glasses with solid fill">
            <a:hlinkClick r:id="rId5"/>
            <a:extLst>
              <a:ext uri="{FF2B5EF4-FFF2-40B4-BE49-F238E27FC236}">
                <a16:creationId xmlns:a16="http://schemas.microsoft.com/office/drawing/2014/main" id="{5FE11730-6D0D-A654-4CF7-518CF311631A}"/>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613265" y="2939128"/>
            <a:ext cx="379616" cy="379616"/>
          </a:xfrm>
          <a:prstGeom prst="rect">
            <a:avLst/>
          </a:prstGeom>
        </p:spPr>
      </p:pic>
      <p:pic>
        <p:nvPicPr>
          <p:cNvPr id="15" name="Graphic 14" descr="3d Glasses with solid fill">
            <a:hlinkClick r:id="rId6"/>
            <a:extLst>
              <a:ext uri="{FF2B5EF4-FFF2-40B4-BE49-F238E27FC236}">
                <a16:creationId xmlns:a16="http://schemas.microsoft.com/office/drawing/2014/main" id="{E70B2743-698F-9CBD-8439-1621FBDA5B00}"/>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391804" y="3339881"/>
            <a:ext cx="379616" cy="379616"/>
          </a:xfrm>
          <a:prstGeom prst="rect">
            <a:avLst/>
          </a:prstGeom>
        </p:spPr>
      </p:pic>
      <p:pic>
        <p:nvPicPr>
          <p:cNvPr id="16" name="Graphic 15" descr="3d Glasses with solid fill">
            <a:hlinkClick r:id="rId7"/>
            <a:extLst>
              <a:ext uri="{FF2B5EF4-FFF2-40B4-BE49-F238E27FC236}">
                <a16:creationId xmlns:a16="http://schemas.microsoft.com/office/drawing/2014/main" id="{539E33DD-DFAA-4349-512A-7993D436393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015459" y="3793930"/>
            <a:ext cx="379616" cy="379616"/>
          </a:xfrm>
          <a:prstGeom prst="rect">
            <a:avLst/>
          </a:prstGeom>
        </p:spPr>
      </p:pic>
      <p:pic>
        <p:nvPicPr>
          <p:cNvPr id="17" name="Graphic 16" descr="3d Glasses with solid fill">
            <a:hlinkClick r:id="rId8"/>
            <a:extLst>
              <a:ext uri="{FF2B5EF4-FFF2-40B4-BE49-F238E27FC236}">
                <a16:creationId xmlns:a16="http://schemas.microsoft.com/office/drawing/2014/main" id="{784989A7-F174-FA26-DD82-B5FCA9E4DD3A}"/>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803073" y="4180899"/>
            <a:ext cx="379616" cy="379616"/>
          </a:xfrm>
          <a:prstGeom prst="rect">
            <a:avLst/>
          </a:prstGeom>
        </p:spPr>
      </p:pic>
      <p:pic>
        <p:nvPicPr>
          <p:cNvPr id="18" name="Graphic 17" descr="3d Glasses with solid fill">
            <a:hlinkClick r:id="rId9"/>
            <a:extLst>
              <a:ext uri="{FF2B5EF4-FFF2-40B4-BE49-F238E27FC236}">
                <a16:creationId xmlns:a16="http://schemas.microsoft.com/office/drawing/2014/main" id="{01953799-95E9-08E3-A397-76086B742FB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270742" y="4702577"/>
            <a:ext cx="379616" cy="379616"/>
          </a:xfrm>
          <a:prstGeom prst="rect">
            <a:avLst/>
          </a:prstGeom>
        </p:spPr>
      </p:pic>
    </p:spTree>
    <p:extLst>
      <p:ext uri="{BB962C8B-B14F-4D97-AF65-F5344CB8AC3E}">
        <p14:creationId xmlns:p14="http://schemas.microsoft.com/office/powerpoint/2010/main" val="39896386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2230B71-70B9-089E-1610-3AF1942A9F1D}"/>
              </a:ext>
            </a:extLst>
          </p:cNvPr>
          <p:cNvPicPr>
            <a:picLocks noChangeAspect="1"/>
          </p:cNvPicPr>
          <p:nvPr/>
        </p:nvPicPr>
        <p:blipFill>
          <a:blip r:embed="rId2"/>
          <a:stretch>
            <a:fillRect/>
          </a:stretch>
        </p:blipFill>
        <p:spPr>
          <a:xfrm>
            <a:off x="2331720" y="2145164"/>
            <a:ext cx="7188199" cy="1671256"/>
          </a:xfrm>
          <a:prstGeom prst="rect">
            <a:avLst/>
          </a:prstGeom>
        </p:spPr>
      </p:pic>
    </p:spTree>
    <p:extLst>
      <p:ext uri="{BB962C8B-B14F-4D97-AF65-F5344CB8AC3E}">
        <p14:creationId xmlns:p14="http://schemas.microsoft.com/office/powerpoint/2010/main" val="6456307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2.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8C5489E-87E3-4684-B2F3-6D56E1B60BA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6769</TotalTime>
  <Words>253</Words>
  <Application>Microsoft Office PowerPoint</Application>
  <PresentationFormat>Widescreen</PresentationFormat>
  <Paragraphs>16</Paragraphs>
  <Slides>9</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9</vt:i4>
      </vt:variant>
    </vt:vector>
  </HeadingPairs>
  <TitlesOfParts>
    <vt:vector size="15" baseType="lpstr">
      <vt:lpstr>Arial</vt:lpstr>
      <vt:lpstr>Calibri</vt:lpstr>
      <vt:lpstr>Futura PT Book</vt:lpstr>
      <vt:lpstr>Futura PT Demi</vt:lpstr>
      <vt:lpstr>Custom Design</vt:lpstr>
      <vt:lpstr>Office Theme</vt:lpstr>
      <vt:lpstr>PowerPoint Presentation</vt:lpstr>
      <vt:lpstr>PowerPoint Presentation</vt:lpstr>
      <vt:lpstr>PowerPoint Presentation</vt:lpstr>
      <vt:lpstr>PowerPoint Presentation</vt:lpstr>
      <vt:lpstr>Endocrine Glands </vt:lpstr>
      <vt:lpstr>PowerPoint Presentation</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240</cp:revision>
  <dcterms:created xsi:type="dcterms:W3CDTF">2020-02-19T20:43:13Z</dcterms:created>
  <dcterms:modified xsi:type="dcterms:W3CDTF">2023-01-25T16:00:30Z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