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0" r:id="rId4"/>
  </p:sldMasterIdLst>
  <p:notesMasterIdLst>
    <p:notesMasterId r:id="rId33"/>
  </p:notesMasterIdLst>
  <p:handoutMasterIdLst>
    <p:handoutMasterId r:id="rId34"/>
  </p:handoutMasterIdLst>
  <p:sldIdLst>
    <p:sldId id="269" r:id="rId5"/>
    <p:sldId id="281" r:id="rId6"/>
    <p:sldId id="322" r:id="rId7"/>
    <p:sldId id="323" r:id="rId8"/>
    <p:sldId id="324" r:id="rId9"/>
    <p:sldId id="325" r:id="rId10"/>
    <p:sldId id="326" r:id="rId11"/>
    <p:sldId id="327" r:id="rId12"/>
    <p:sldId id="294" r:id="rId13"/>
    <p:sldId id="343" r:id="rId14"/>
    <p:sldId id="344" r:id="rId15"/>
    <p:sldId id="330" r:id="rId16"/>
    <p:sldId id="346" r:id="rId17"/>
    <p:sldId id="347" r:id="rId18"/>
    <p:sldId id="332" r:id="rId19"/>
    <p:sldId id="333" r:id="rId20"/>
    <p:sldId id="334" r:id="rId21"/>
    <p:sldId id="302" r:id="rId22"/>
    <p:sldId id="303" r:id="rId23"/>
    <p:sldId id="305" r:id="rId24"/>
    <p:sldId id="306" r:id="rId25"/>
    <p:sldId id="307" r:id="rId26"/>
    <p:sldId id="335" r:id="rId27"/>
    <p:sldId id="315" r:id="rId28"/>
    <p:sldId id="342" r:id="rId29"/>
    <p:sldId id="318" r:id="rId30"/>
    <p:sldId id="337" r:id="rId31"/>
    <p:sldId id="285" r:id="rId32"/>
  </p:sldIdLst>
  <p:sldSz cx="12192000" cy="6858000"/>
  <p:notesSz cx="7023100" cy="9309100"/>
  <p:custDataLst>
    <p:tags r:id="rId35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30ADFBC-0282-4EE0-97FA-40BC7520527F}">
          <p14:sldIdLst>
            <p14:sldId id="269"/>
          </p14:sldIdLst>
        </p14:section>
        <p14:section name="Untitled Section" id="{BAB5FE1B-4910-480F-9285-3B3D14DFD513}">
          <p14:sldIdLst>
            <p14:sldId id="281"/>
            <p14:sldId id="322"/>
            <p14:sldId id="323"/>
            <p14:sldId id="324"/>
            <p14:sldId id="325"/>
            <p14:sldId id="326"/>
            <p14:sldId id="327"/>
            <p14:sldId id="294"/>
            <p14:sldId id="343"/>
            <p14:sldId id="344"/>
            <p14:sldId id="330"/>
            <p14:sldId id="346"/>
            <p14:sldId id="347"/>
            <p14:sldId id="332"/>
            <p14:sldId id="333"/>
            <p14:sldId id="334"/>
            <p14:sldId id="302"/>
            <p14:sldId id="303"/>
            <p14:sldId id="305"/>
            <p14:sldId id="306"/>
            <p14:sldId id="307"/>
            <p14:sldId id="335"/>
            <p14:sldId id="315"/>
            <p14:sldId id="342"/>
            <p14:sldId id="318"/>
            <p14:sldId id="337"/>
            <p14:sldId id="285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214" userDrawn="1">
          <p15:clr>
            <a:srgbClr val="A4A3A4"/>
          </p15:clr>
        </p15:guide>
        <p15:guide id="2" orient="horz" pos="2851" userDrawn="1">
          <p15:clr>
            <a:srgbClr val="A4A3A4"/>
          </p15:clr>
        </p15:guide>
        <p15:guide id="3" orient="horz" pos="3284" userDrawn="1">
          <p15:clr>
            <a:srgbClr val="A4A3A4"/>
          </p15:clr>
        </p15:guide>
        <p15:guide id="4" orient="horz" pos="2355" userDrawn="1">
          <p15:clr>
            <a:srgbClr val="A4A3A4"/>
          </p15:clr>
        </p15:guide>
        <p15:guide id="5" orient="horz" pos="1669" userDrawn="1">
          <p15:clr>
            <a:srgbClr val="A4A3A4"/>
          </p15:clr>
        </p15:guide>
        <p15:guide id="6" orient="horz" pos="360" userDrawn="1">
          <p15:clr>
            <a:srgbClr val="A4A3A4"/>
          </p15:clr>
        </p15:guide>
        <p15:guide id="7" orient="horz" pos="1349" userDrawn="1">
          <p15:clr>
            <a:srgbClr val="A4A3A4"/>
          </p15:clr>
        </p15:guide>
        <p15:guide id="8" orient="horz" pos="2149" userDrawn="1">
          <p15:clr>
            <a:srgbClr val="A4A3A4"/>
          </p15:clr>
        </p15:guide>
        <p15:guide id="9" orient="horz" pos="1198" userDrawn="1">
          <p15:clr>
            <a:srgbClr val="A4A3A4"/>
          </p15:clr>
        </p15:guide>
        <p15:guide id="10" orient="horz" pos="4319" userDrawn="1">
          <p15:clr>
            <a:srgbClr val="A4A3A4"/>
          </p15:clr>
        </p15:guide>
        <p15:guide id="11" pos="704" userDrawn="1">
          <p15:clr>
            <a:srgbClr val="A4A3A4"/>
          </p15:clr>
        </p15:guide>
        <p15:guide id="12" pos="7119" userDrawn="1">
          <p15:clr>
            <a:srgbClr val="A4A3A4"/>
          </p15:clr>
        </p15:guide>
        <p15:guide id="13" pos="3179" userDrawn="1">
          <p15:clr>
            <a:srgbClr val="A4A3A4"/>
          </p15:clr>
        </p15:guide>
        <p15:guide id="14" pos="1455" userDrawn="1">
          <p15:clr>
            <a:srgbClr val="A4A3A4"/>
          </p15:clr>
        </p15:guide>
        <p15:guide id="15" pos="219" userDrawn="1">
          <p15:clr>
            <a:srgbClr val="A4A3A4"/>
          </p15:clr>
        </p15:guide>
        <p15:guide id="16" pos="123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32" userDrawn="1">
          <p15:clr>
            <a:srgbClr val="A4A3A4"/>
          </p15:clr>
        </p15:guide>
        <p15:guide id="2" pos="221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362C"/>
    <a:srgbClr val="005EB8"/>
    <a:srgbClr val="D73E17"/>
    <a:srgbClr val="D52B00"/>
    <a:srgbClr val="996633"/>
    <a:srgbClr val="44697D"/>
    <a:srgbClr val="D52B1E"/>
    <a:srgbClr val="E9994A"/>
    <a:srgbClr val="AA272F"/>
    <a:srgbClr val="00769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195" autoAdjust="0"/>
    <p:restoredTop sz="95511" autoAdjust="0"/>
  </p:normalViewPr>
  <p:slideViewPr>
    <p:cSldViewPr snapToGrid="0">
      <p:cViewPr varScale="1">
        <p:scale>
          <a:sx n="106" d="100"/>
          <a:sy n="106" d="100"/>
        </p:scale>
        <p:origin x="416" y="184"/>
      </p:cViewPr>
      <p:guideLst>
        <p:guide orient="horz" pos="2214"/>
        <p:guide orient="horz" pos="2851"/>
        <p:guide orient="horz" pos="3284"/>
        <p:guide orient="horz" pos="2355"/>
        <p:guide orient="horz" pos="1669"/>
        <p:guide orient="horz" pos="360"/>
        <p:guide orient="horz" pos="1349"/>
        <p:guide orient="horz" pos="2149"/>
        <p:guide orient="horz" pos="1198"/>
        <p:guide orient="horz" pos="4319"/>
        <p:guide pos="704"/>
        <p:guide pos="7119"/>
        <p:guide pos="3179"/>
        <p:guide pos="1455"/>
        <p:guide pos="219"/>
        <p:guide pos="123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-1974" y="-78"/>
      </p:cViewPr>
      <p:guideLst>
        <p:guide orient="horz" pos="2932"/>
        <p:guide pos="221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tableStyles" Target="tableStyles.xml"/><Relationship Id="rId21" Type="http://schemas.openxmlformats.org/officeDocument/2006/relationships/slide" Target="slides/slide17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notesMaster" Target="notesMasters/notesMaster1.xml"/><Relationship Id="rId38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tags" Target="tags/tag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284C5895-FE39-4B89-91B9-3F88D0186E19}" type="datetimeFigureOut">
              <a:rPr lang="en-US" smtClean="0"/>
              <a:pPr/>
              <a:t>2/4/25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CB4DC21B-881A-468B-B00C-159245F572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2106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A6E1133A-33E6-41DE-9EDC-2B4E7ACFB7D2}" type="datetimeFigureOut">
              <a:rPr lang="en-US" smtClean="0"/>
              <a:pPr/>
              <a:t>2/4/25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698500"/>
            <a:ext cx="62039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lIns="93324" tIns="46662" rIns="93324" bIns="46662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3F1AA2EC-018E-495A-975D-CC074962699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0260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56034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11011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64621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453073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795485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917982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636902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179392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235088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647489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566666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855254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149068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4420263" y="2680484"/>
            <a:ext cx="9144000" cy="2854553"/>
          </a:xfrm>
        </p:spPr>
        <p:txBody>
          <a:bodyPr>
            <a:normAutofit fontScale="90000"/>
          </a:bodyPr>
          <a:lstStyle/>
          <a:p>
            <a:pPr algn="l"/>
            <a:r>
              <a:rPr lang="en-US" sz="5300" b="1" dirty="0"/>
              <a:t>MRAD 285:  </a:t>
            </a:r>
            <a:br>
              <a:rPr lang="en-US" sz="5300" b="1" dirty="0"/>
            </a:br>
            <a:r>
              <a:rPr lang="en-US" sz="5300" b="1" dirty="0"/>
              <a:t>Radiographic Applied Skills</a:t>
            </a:r>
            <a:br>
              <a:rPr lang="en-US" sz="4400" b="1" dirty="0"/>
            </a:br>
            <a:br>
              <a:rPr lang="en-US" sz="4400" b="1" dirty="0"/>
            </a:br>
            <a:r>
              <a:rPr lang="en-US" sz="3600" b="1" dirty="0"/>
              <a:t>Mobile Radiography</a:t>
            </a:r>
            <a:br>
              <a:rPr lang="en-US" sz="4400" b="1" dirty="0"/>
            </a:br>
            <a:endParaRPr lang="en-US" sz="4800" b="1" dirty="0">
              <a:latin typeface="Titillium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02317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Mobile Radiography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Mobile radiography equipment has significant limitations as compared with the equipment in the department</a:t>
            </a:r>
          </a:p>
          <a:p>
            <a:r>
              <a:rPr lang="en-US" dirty="0"/>
              <a:t>Should only be done when:</a:t>
            </a:r>
          </a:p>
          <a:p>
            <a:pPr lvl="1"/>
            <a:r>
              <a:rPr lang="en-US" dirty="0"/>
              <a:t>Ordered by a physician</a:t>
            </a:r>
          </a:p>
          <a:p>
            <a:pPr lvl="1"/>
            <a:r>
              <a:rPr lang="en-US" dirty="0"/>
              <a:t>Patient’s condition makes transfer to the department difficult or hazardous</a:t>
            </a:r>
          </a:p>
          <a:p>
            <a:pPr lvl="2"/>
            <a:r>
              <a:rPr lang="en-US" dirty="0"/>
              <a:t>The patient is too ill or unstable</a:t>
            </a:r>
          </a:p>
          <a:p>
            <a:pPr lvl="1"/>
            <a:r>
              <a:rPr lang="en-US" dirty="0"/>
              <a:t>Any time a safe patient environment cannot be maintained in the </a:t>
            </a:r>
            <a:r>
              <a:rPr lang="en-US" dirty="0" err="1"/>
              <a:t>dept</a:t>
            </a:r>
            <a:endParaRPr lang="en-US" dirty="0"/>
          </a:p>
          <a:p>
            <a:pPr lvl="2"/>
            <a:r>
              <a:rPr lang="en-US" dirty="0"/>
              <a:t>E.g. a burn victim cannot be examined in the </a:t>
            </a:r>
            <a:r>
              <a:rPr lang="en-US" dirty="0" err="1"/>
              <a:t>dept</a:t>
            </a:r>
            <a:r>
              <a:rPr lang="en-US" dirty="0"/>
              <a:t> because of the risk of infection</a:t>
            </a:r>
          </a:p>
        </p:txBody>
      </p:sp>
    </p:spTree>
    <p:extLst>
      <p:ext uri="{BB962C8B-B14F-4D97-AF65-F5344CB8AC3E}">
        <p14:creationId xmlns:p14="http://schemas.microsoft.com/office/powerpoint/2010/main" val="15846286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Medical Reasons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Some of the medical reasons for mobile radiography include:</a:t>
            </a:r>
          </a:p>
          <a:p>
            <a:pPr lvl="1"/>
            <a:r>
              <a:rPr lang="en-US" dirty="0"/>
              <a:t>Cardiac or respiratory instabilities</a:t>
            </a:r>
          </a:p>
          <a:p>
            <a:pPr lvl="1"/>
            <a:r>
              <a:rPr lang="en-US" dirty="0"/>
              <a:t>Metabolic instability</a:t>
            </a:r>
          </a:p>
          <a:p>
            <a:pPr lvl="1"/>
            <a:r>
              <a:rPr lang="en-US" dirty="0"/>
              <a:t>Hemorrhaging</a:t>
            </a:r>
          </a:p>
          <a:p>
            <a:pPr lvl="1"/>
            <a:r>
              <a:rPr lang="en-US" dirty="0"/>
              <a:t>Hypothermia</a:t>
            </a:r>
          </a:p>
          <a:p>
            <a:pPr lvl="1"/>
            <a:r>
              <a:rPr lang="en-US" dirty="0"/>
              <a:t>Burns</a:t>
            </a:r>
          </a:p>
          <a:p>
            <a:pPr lvl="1"/>
            <a:r>
              <a:rPr lang="en-US" dirty="0"/>
              <a:t>Infectious Diseases</a:t>
            </a:r>
          </a:p>
        </p:txBody>
      </p:sp>
    </p:spTree>
    <p:extLst>
      <p:ext uri="{BB962C8B-B14F-4D97-AF65-F5344CB8AC3E}">
        <p14:creationId xmlns:p14="http://schemas.microsoft.com/office/powerpoint/2010/main" val="464798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Advantages of Mobile Radiography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Unstable or ill patients can remain in a medically supported environment</a:t>
            </a:r>
          </a:p>
          <a:p>
            <a:pPr lvl="1"/>
            <a:r>
              <a:rPr lang="en-US" dirty="0"/>
              <a:t>E.g. NICU, ICU, CCU, ER</a:t>
            </a:r>
          </a:p>
          <a:p>
            <a:r>
              <a:rPr lang="en-US" dirty="0"/>
              <a:t>Physicians and nurses have immediate access to radiographic images</a:t>
            </a:r>
          </a:p>
          <a:p>
            <a:pPr lvl="1"/>
            <a:r>
              <a:rPr lang="en-US" dirty="0"/>
              <a:t>Increased efficiency of some procedures. </a:t>
            </a:r>
            <a:r>
              <a:rPr lang="en-US" dirty="0" err="1"/>
              <a:t>i.e</a:t>
            </a:r>
            <a:r>
              <a:rPr lang="en-US" dirty="0"/>
              <a:t> line placements – especially with digital units</a:t>
            </a:r>
          </a:p>
          <a:p>
            <a:r>
              <a:rPr lang="en-US" dirty="0"/>
              <a:t>Patients with infectious diseases can be examined in isolation</a:t>
            </a:r>
          </a:p>
          <a:p>
            <a:pPr lvl="1"/>
            <a:r>
              <a:rPr lang="en-US" dirty="0"/>
              <a:t>Minimizing risk to others</a:t>
            </a:r>
          </a:p>
          <a:p>
            <a:pPr lvl="1"/>
            <a:r>
              <a:rPr lang="en-US" dirty="0"/>
              <a:t>Minimize transmission</a:t>
            </a:r>
          </a:p>
        </p:txBody>
      </p:sp>
    </p:spTree>
    <p:extLst>
      <p:ext uri="{BB962C8B-B14F-4D97-AF65-F5344CB8AC3E}">
        <p14:creationId xmlns:p14="http://schemas.microsoft.com/office/powerpoint/2010/main" val="9172810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Disadvantages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Increased risk of radiation exposure</a:t>
            </a:r>
          </a:p>
          <a:p>
            <a:pPr lvl="1"/>
            <a:r>
              <a:rPr lang="en-US" dirty="0"/>
              <a:t>To general public and hospital workers</a:t>
            </a:r>
          </a:p>
          <a:p>
            <a:r>
              <a:rPr lang="en-US" dirty="0"/>
              <a:t>Protocols and image quality may be compromised</a:t>
            </a:r>
          </a:p>
          <a:p>
            <a:r>
              <a:rPr lang="en-US" dirty="0"/>
              <a:t>Errors more easily made</a:t>
            </a:r>
          </a:p>
          <a:p>
            <a:pPr lvl="1"/>
            <a:r>
              <a:rPr lang="en-US" dirty="0"/>
              <a:t>Patient information, marker placement, patient support equipment</a:t>
            </a:r>
          </a:p>
          <a:p>
            <a:r>
              <a:rPr lang="en-US" dirty="0"/>
              <a:t>Workload efficiency impacted</a:t>
            </a:r>
          </a:p>
          <a:p>
            <a:pPr lvl="1"/>
            <a:r>
              <a:rPr lang="en-US" dirty="0"/>
              <a:t>Limited number of mobile units</a:t>
            </a:r>
          </a:p>
          <a:p>
            <a:pPr lvl="1"/>
            <a:r>
              <a:rPr lang="en-US" dirty="0"/>
              <a:t>Distance between each case – unit to unit</a:t>
            </a:r>
          </a:p>
          <a:p>
            <a:r>
              <a:rPr lang="en-US" dirty="0"/>
              <a:t>Ergonomically challenging</a:t>
            </a:r>
          </a:p>
          <a:p>
            <a:pPr lvl="1"/>
            <a:r>
              <a:rPr lang="en-US" dirty="0"/>
              <a:t>Techs need to physically position IR and patient</a:t>
            </a:r>
          </a:p>
          <a:p>
            <a:pPr lvl="1"/>
            <a:r>
              <a:rPr lang="en-US" dirty="0"/>
              <a:t>Room layout, limited space</a:t>
            </a:r>
          </a:p>
          <a:p>
            <a:pPr lvl="1"/>
            <a:r>
              <a:rPr lang="en-US" dirty="0"/>
              <a:t>Positioning aids and accessories not available</a:t>
            </a:r>
          </a:p>
        </p:txBody>
      </p:sp>
    </p:spTree>
    <p:extLst>
      <p:ext uri="{BB962C8B-B14F-4D97-AF65-F5344CB8AC3E}">
        <p14:creationId xmlns:p14="http://schemas.microsoft.com/office/powerpoint/2010/main" val="15158342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Most Common Examinations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AP chest – erect, semi – erect and supine</a:t>
            </a:r>
          </a:p>
          <a:p>
            <a:r>
              <a:rPr lang="en-US" dirty="0"/>
              <a:t>Abdomen – supine or LLD</a:t>
            </a:r>
          </a:p>
          <a:p>
            <a:r>
              <a:rPr lang="en-US" dirty="0"/>
              <a:t>C-spine – AP and x-table lateral</a:t>
            </a:r>
          </a:p>
          <a:p>
            <a:r>
              <a:rPr lang="en-US" dirty="0"/>
              <a:t>L-spine – AP and x-table lateral</a:t>
            </a:r>
          </a:p>
          <a:p>
            <a:r>
              <a:rPr lang="en-US" dirty="0"/>
              <a:t>Post op knee</a:t>
            </a:r>
          </a:p>
          <a:p>
            <a:pPr lvl="1"/>
            <a:r>
              <a:rPr lang="en-US" dirty="0"/>
              <a:t>AP and/or x-table lateral</a:t>
            </a:r>
          </a:p>
          <a:p>
            <a:r>
              <a:rPr lang="en-US" dirty="0"/>
              <a:t>Post op Pelvis and Hip - AP</a:t>
            </a:r>
          </a:p>
          <a:p>
            <a:r>
              <a:rPr lang="en-US" dirty="0"/>
              <a:t>X-table skull</a:t>
            </a:r>
          </a:p>
        </p:txBody>
      </p:sp>
    </p:spTree>
    <p:extLst>
      <p:ext uri="{BB962C8B-B14F-4D97-AF65-F5344CB8AC3E}">
        <p14:creationId xmlns:p14="http://schemas.microsoft.com/office/powerpoint/2010/main" val="24011910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do these have in common?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n-US" dirty="0"/>
              <a:t>ICU</a:t>
            </a:r>
          </a:p>
          <a:p>
            <a:pPr lvl="1"/>
            <a:r>
              <a:rPr lang="en-US" dirty="0"/>
              <a:t>NICU</a:t>
            </a:r>
          </a:p>
          <a:p>
            <a:pPr lvl="1"/>
            <a:r>
              <a:rPr lang="en-US" dirty="0"/>
              <a:t>CCU</a:t>
            </a:r>
          </a:p>
          <a:p>
            <a:pPr lvl="1"/>
            <a:r>
              <a:rPr lang="en-US" dirty="0"/>
              <a:t>PACU or PAR</a:t>
            </a:r>
          </a:p>
          <a:p>
            <a:pPr lvl="1"/>
            <a:r>
              <a:rPr lang="en-US" dirty="0"/>
              <a:t>Trauma Bay</a:t>
            </a:r>
          </a:p>
          <a:p>
            <a:pPr lvl="1"/>
            <a:r>
              <a:rPr lang="en-US" dirty="0"/>
              <a:t>ER</a:t>
            </a:r>
          </a:p>
          <a:p>
            <a:pPr lvl="1"/>
            <a:r>
              <a:rPr lang="en-US" dirty="0"/>
              <a:t>Orthopedics</a:t>
            </a:r>
          </a:p>
          <a:p>
            <a:pPr lvl="1"/>
            <a:r>
              <a:rPr lang="en-US" dirty="0"/>
              <a:t>OR</a:t>
            </a:r>
          </a:p>
          <a:p>
            <a:pPr lvl="1"/>
            <a:r>
              <a:rPr lang="en-US" dirty="0"/>
              <a:t>GI</a:t>
            </a:r>
          </a:p>
          <a:p>
            <a:pPr marL="342900" lvl="1" indent="0">
              <a:buNone/>
            </a:pPr>
            <a:r>
              <a:rPr lang="en-US" dirty="0"/>
              <a:t>All are common areas that dedicated mobile equipment can be found</a:t>
            </a:r>
          </a:p>
        </p:txBody>
      </p:sp>
    </p:spTree>
    <p:extLst>
      <p:ext uri="{BB962C8B-B14F-4D97-AF65-F5344CB8AC3E}">
        <p14:creationId xmlns:p14="http://schemas.microsoft.com/office/powerpoint/2010/main" val="1365470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Postanesthesia</a:t>
            </a:r>
            <a:r>
              <a:rPr lang="en-US" dirty="0"/>
              <a:t> Care Unit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Located just outside of surgical suite to allow easy access by surgeons, anesthesiologists and hospital personnel</a:t>
            </a:r>
          </a:p>
          <a:p>
            <a:r>
              <a:rPr lang="en-US" dirty="0"/>
              <a:t>Can be called “Recovery Room” </a:t>
            </a:r>
          </a:p>
          <a:p>
            <a:r>
              <a:rPr lang="en-US" dirty="0"/>
              <a:t>Surgical attire is not required for entry</a:t>
            </a:r>
          </a:p>
          <a:p>
            <a:r>
              <a:rPr lang="en-US" dirty="0"/>
              <a:t>In the PACU, mobile radiographic exams are ordered to:</a:t>
            </a:r>
          </a:p>
          <a:p>
            <a:pPr lvl="1"/>
            <a:r>
              <a:rPr lang="en-US" dirty="0"/>
              <a:t>Check line placement</a:t>
            </a:r>
          </a:p>
          <a:p>
            <a:pPr lvl="1"/>
            <a:r>
              <a:rPr lang="en-US" dirty="0"/>
              <a:t>Rule out pneumothorax or atelectasis</a:t>
            </a:r>
          </a:p>
          <a:p>
            <a:pPr lvl="1"/>
            <a:r>
              <a:rPr lang="en-US" dirty="0"/>
              <a:t>Check orthopedic hardware placement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3246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dirty="0"/>
              <a:t>Neonatal Intensive Care and Newborn Nursery</a:t>
            </a: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altLang="en-US" dirty="0">
                <a:solidFill>
                  <a:schemeClr val="tx1"/>
                </a:solidFill>
              </a:rPr>
              <a:t>NICU – is a special unit for the care of babies who are premature, have a low birth weight, or have a health issue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dirty="0">
                <a:solidFill>
                  <a:srgbClr val="000000"/>
                </a:solidFill>
              </a:rPr>
              <a:t>In NICU, mobile exams are often performed on babies in incubators</a:t>
            </a:r>
          </a:p>
          <a:p>
            <a:pPr marL="685800" lvl="1" indent="-342900">
              <a:buFont typeface="Arial" pitchFamily="34" charset="0"/>
              <a:buChar char="◦"/>
            </a:pPr>
            <a:r>
              <a:rPr lang="en-US" sz="2400" dirty="0">
                <a:solidFill>
                  <a:prstClr val="black"/>
                </a:solidFill>
              </a:rPr>
              <a:t>Imperative to keep baby warm</a:t>
            </a:r>
          </a:p>
          <a:p>
            <a:pPr marL="685800" lvl="1" indent="-342900">
              <a:buFont typeface="Arial" pitchFamily="34" charset="0"/>
              <a:buChar char="◦"/>
            </a:pPr>
            <a:r>
              <a:rPr lang="en-US" sz="2400" dirty="0">
                <a:solidFill>
                  <a:prstClr val="black"/>
                </a:solidFill>
              </a:rPr>
              <a:t>Shielding is essential</a:t>
            </a:r>
          </a:p>
          <a:p>
            <a:pPr marL="914400" lvl="2">
              <a:buFont typeface="Wingdings" panose="05000000000000000000" pitchFamily="2" charset="2"/>
              <a:buChar char="§"/>
            </a:pPr>
            <a:r>
              <a:rPr lang="en-US" sz="2000" dirty="0">
                <a:solidFill>
                  <a:prstClr val="black"/>
                </a:solidFill>
              </a:rPr>
              <a:t>If not direct shielding, shadow shielding</a:t>
            </a:r>
          </a:p>
          <a:p>
            <a:pPr marL="685800" lvl="1" indent="-342900">
              <a:buFont typeface="Arial" pitchFamily="34" charset="0"/>
              <a:buChar char="◦"/>
            </a:pPr>
            <a:r>
              <a:rPr lang="en-US" sz="2400" dirty="0">
                <a:solidFill>
                  <a:prstClr val="black"/>
                </a:solidFill>
              </a:rPr>
              <a:t>Gowns and gloves are required when handling these infant patients</a:t>
            </a:r>
          </a:p>
          <a:p>
            <a:pPr>
              <a:lnSpc>
                <a:spcPct val="90000"/>
              </a:lnSpc>
            </a:pPr>
            <a:endParaRPr lang="en-US" altLang="en-US" dirty="0">
              <a:solidFill>
                <a:schemeClr val="tx1"/>
              </a:solidFill>
            </a:endParaRPr>
          </a:p>
          <a:p>
            <a:pPr>
              <a:lnSpc>
                <a:spcPct val="90000"/>
              </a:lnSpc>
            </a:pPr>
            <a:endParaRPr lang="en-US" alt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42943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NICU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Even though the patient may not be on protective precautions, still important to pay attention to medical asepsis for the infant’s safety</a:t>
            </a:r>
          </a:p>
          <a:p>
            <a:pPr lvl="2"/>
            <a:r>
              <a:rPr lang="en-US" dirty="0"/>
              <a:t>Disinfect x-ray equipment</a:t>
            </a:r>
          </a:p>
          <a:p>
            <a:pPr lvl="3"/>
            <a:r>
              <a:rPr lang="en-US" dirty="0"/>
              <a:t>Dedicated mobile</a:t>
            </a:r>
          </a:p>
          <a:p>
            <a:pPr lvl="2"/>
            <a:r>
              <a:rPr lang="en-US" dirty="0"/>
              <a:t>Hand hygiene</a:t>
            </a:r>
          </a:p>
          <a:p>
            <a:pPr lvl="2"/>
            <a:r>
              <a:rPr lang="en-US" dirty="0"/>
              <a:t>Gown, gloves</a:t>
            </a:r>
          </a:p>
          <a:p>
            <a:pPr lvl="2"/>
            <a:r>
              <a:rPr lang="en-US" dirty="0"/>
              <a:t>Shielding </a:t>
            </a:r>
          </a:p>
          <a:p>
            <a:pPr lvl="2"/>
            <a:r>
              <a:rPr lang="en-US" dirty="0"/>
              <a:t>Markers</a:t>
            </a:r>
          </a:p>
          <a:p>
            <a:pPr lvl="2"/>
            <a:r>
              <a:rPr lang="en-US" dirty="0"/>
              <a:t>IR – need protective covering</a:t>
            </a:r>
          </a:p>
        </p:txBody>
      </p:sp>
    </p:spTree>
    <p:extLst>
      <p:ext uri="{BB962C8B-B14F-4D97-AF65-F5344CB8AC3E}">
        <p14:creationId xmlns:p14="http://schemas.microsoft.com/office/powerpoint/2010/main" val="21315226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NICU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n-US" dirty="0"/>
              <a:t>Typically the neonate will be imaged within the incubator, a nurse/staff member will assist.</a:t>
            </a:r>
          </a:p>
          <a:p>
            <a:pPr lvl="1"/>
            <a:r>
              <a:rPr lang="en-US" dirty="0"/>
              <a:t>Sometimes there is a tray built into the incubator for cassettes, otherwise the cassette will need to go under the infant</a:t>
            </a:r>
          </a:p>
          <a:p>
            <a:pPr lvl="1"/>
            <a:r>
              <a:rPr lang="en-US" dirty="0"/>
              <a:t>If opening the unit to place IR, move quickly to maintain temperature</a:t>
            </a:r>
          </a:p>
          <a:p>
            <a:pPr lvl="1"/>
            <a:r>
              <a:rPr lang="en-US" dirty="0"/>
              <a:t>Nurse will assist with positioning patient and IR, but the technologist must provide clear instructions</a:t>
            </a:r>
          </a:p>
          <a:p>
            <a:pPr lvl="1"/>
            <a:r>
              <a:rPr lang="en-US" dirty="0"/>
              <a:t>If it is an open incubator, ensure that the lamp is moved before centering the tube to avoid collision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8286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Intensive Care and Coronary Care Units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ICU and CCU are used to care for very ill patients who require </a:t>
            </a:r>
            <a:r>
              <a:rPr lang="en-US" u="sng" dirty="0"/>
              <a:t>constant monitoring</a:t>
            </a:r>
          </a:p>
          <a:p>
            <a:r>
              <a:rPr lang="en-US" dirty="0"/>
              <a:t>Chest radiographs are the most common exams requested</a:t>
            </a:r>
          </a:p>
          <a:p>
            <a:r>
              <a:rPr lang="en-US" dirty="0"/>
              <a:t>Technologists must maneuver around lots of specialized equipment – be careful!</a:t>
            </a:r>
          </a:p>
          <a:p>
            <a:pPr lvl="1"/>
            <a:r>
              <a:rPr lang="en-US" dirty="0"/>
              <a:t>Cords, catheters, lines, devices (suction, dialysis)</a:t>
            </a:r>
          </a:p>
          <a:p>
            <a:pPr lvl="1"/>
            <a:r>
              <a:rPr lang="en-US" dirty="0"/>
              <a:t>Space is limited!</a:t>
            </a:r>
          </a:p>
        </p:txBody>
      </p:sp>
    </p:spTree>
    <p:extLst>
      <p:ext uri="{BB962C8B-B14F-4D97-AF65-F5344CB8AC3E}">
        <p14:creationId xmlns:p14="http://schemas.microsoft.com/office/powerpoint/2010/main" val="3880291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Procedure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Notify the nurse in charge, before starting the exam</a:t>
            </a:r>
          </a:p>
          <a:p>
            <a:pPr lvl="1"/>
            <a:r>
              <a:rPr lang="en-US" dirty="0"/>
              <a:t>Coordinate efforts, seek assistance and confirmation</a:t>
            </a:r>
          </a:p>
          <a:p>
            <a:r>
              <a:rPr lang="en-US" dirty="0"/>
              <a:t>Provide clear instructions </a:t>
            </a:r>
          </a:p>
          <a:p>
            <a:pPr lvl="1"/>
            <a:r>
              <a:rPr lang="en-US" dirty="0"/>
              <a:t>Explain what you need, and ask if there is anything that needs to be considered (can they be sat up? Is there anything that needs to be watched?)</a:t>
            </a:r>
          </a:p>
          <a:p>
            <a:r>
              <a:rPr lang="en-US" dirty="0"/>
              <a:t>Speak to patient, even if they are not responsive</a:t>
            </a:r>
          </a:p>
          <a:p>
            <a:pPr lvl="1"/>
            <a:r>
              <a:rPr lang="en-US" dirty="0"/>
              <a:t>Assume they can hear you, keep communications professional</a:t>
            </a:r>
          </a:p>
        </p:txBody>
      </p:sp>
    </p:spTree>
    <p:extLst>
      <p:ext uri="{BB962C8B-B14F-4D97-AF65-F5344CB8AC3E}">
        <p14:creationId xmlns:p14="http://schemas.microsoft.com/office/powerpoint/2010/main" val="21862872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Procedure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Space is limited at the bedside, consider how much working space you will need</a:t>
            </a:r>
          </a:p>
          <a:p>
            <a:r>
              <a:rPr lang="en-US" dirty="0"/>
              <a:t>Move equipment around</a:t>
            </a:r>
          </a:p>
          <a:p>
            <a:r>
              <a:rPr lang="en-US" dirty="0"/>
              <a:t>Locate cords, tubes, drainage receptacles – be aware of their location</a:t>
            </a:r>
          </a:p>
          <a:p>
            <a:r>
              <a:rPr lang="en-US" dirty="0"/>
              <a:t>Cover IR – higher possibility of fluids leaking from IV lines, dressing and drainage tubes</a:t>
            </a:r>
          </a:p>
          <a:p>
            <a:r>
              <a:rPr lang="en-US" dirty="0"/>
              <a:t>Breathing instructions – may need to watch</a:t>
            </a:r>
          </a:p>
          <a:p>
            <a:r>
              <a:rPr lang="en-US" dirty="0"/>
              <a:t>Radiation protection for yourself and others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39195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Prioritizing Exams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STAT and code blue exams are first priority</a:t>
            </a:r>
          </a:p>
          <a:p>
            <a:pPr marL="0" indent="0">
              <a:buNone/>
            </a:pPr>
            <a:r>
              <a:rPr lang="en-US" dirty="0"/>
              <a:t>		then</a:t>
            </a:r>
          </a:p>
          <a:p>
            <a:r>
              <a:rPr lang="en-US" dirty="0"/>
              <a:t>CCU and ICU and NICU</a:t>
            </a:r>
          </a:p>
          <a:p>
            <a:pPr marL="0" indent="0">
              <a:buNone/>
            </a:pPr>
            <a:r>
              <a:rPr lang="en-US" dirty="0"/>
              <a:t>		then </a:t>
            </a:r>
          </a:p>
          <a:p>
            <a:r>
              <a:rPr lang="en-US" dirty="0"/>
              <a:t>Routine In-patients</a:t>
            </a:r>
          </a:p>
        </p:txBody>
      </p:sp>
    </p:spTree>
    <p:extLst>
      <p:ext uri="{BB962C8B-B14F-4D97-AF65-F5344CB8AC3E}">
        <p14:creationId xmlns:p14="http://schemas.microsoft.com/office/powerpoint/2010/main" val="37831226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Common Accessory Equipment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Lead aprons</a:t>
            </a:r>
          </a:p>
          <a:p>
            <a:r>
              <a:rPr lang="en-US" dirty="0"/>
              <a:t>Lead blockers</a:t>
            </a:r>
          </a:p>
          <a:p>
            <a:r>
              <a:rPr lang="en-US" dirty="0"/>
              <a:t>Markers</a:t>
            </a:r>
          </a:p>
          <a:p>
            <a:r>
              <a:rPr lang="en-US" dirty="0"/>
              <a:t>Grid</a:t>
            </a:r>
          </a:p>
          <a:p>
            <a:r>
              <a:rPr lang="en-US" dirty="0"/>
              <a:t>Cassettes and covers</a:t>
            </a:r>
          </a:p>
          <a:p>
            <a:r>
              <a:rPr lang="en-US" dirty="0"/>
              <a:t>Plastic bags</a:t>
            </a:r>
          </a:p>
          <a:p>
            <a:r>
              <a:rPr lang="en-US" dirty="0"/>
              <a:t>Pillowcases</a:t>
            </a:r>
          </a:p>
          <a:p>
            <a:r>
              <a:rPr lang="en-US" dirty="0"/>
              <a:t>Tape </a:t>
            </a:r>
          </a:p>
        </p:txBody>
      </p:sp>
    </p:spTree>
    <p:extLst>
      <p:ext uri="{BB962C8B-B14F-4D97-AF65-F5344CB8AC3E}">
        <p14:creationId xmlns:p14="http://schemas.microsoft.com/office/powerpoint/2010/main" val="156369339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Managing a Mobile Examination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Check in at unit’s nursing station to introduce yourself, confirm the request and inquire about the </a:t>
            </a:r>
            <a:r>
              <a:rPr lang="en-US" dirty="0" err="1"/>
              <a:t>pt’s</a:t>
            </a:r>
            <a:r>
              <a:rPr lang="en-US" dirty="0"/>
              <a:t> condition/history</a:t>
            </a:r>
          </a:p>
          <a:p>
            <a:r>
              <a:rPr lang="en-US" dirty="0"/>
              <a:t>Locate the patient, introduce yourself and conduct a brief survey of the room layout before bringing the mobile into the room</a:t>
            </a:r>
          </a:p>
          <a:p>
            <a:r>
              <a:rPr lang="en-US" dirty="0"/>
              <a:t>Elicit the help of nursing staff to plan the logistics of equipment set-up and patient management, and to ensure that the examination is conducted in a safe manner</a:t>
            </a:r>
          </a:p>
        </p:txBody>
      </p:sp>
    </p:spTree>
    <p:extLst>
      <p:ext uri="{BB962C8B-B14F-4D97-AF65-F5344CB8AC3E}">
        <p14:creationId xmlns:p14="http://schemas.microsoft.com/office/powerpoint/2010/main" val="219686323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Orienting the machine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00" r="14000"/>
          <a:stretch/>
        </p:blipFill>
        <p:spPr>
          <a:xfrm>
            <a:off x="6699764" y="2588542"/>
            <a:ext cx="2791918" cy="233297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0279" y="1690688"/>
            <a:ext cx="3429000" cy="300466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600453" y="1809975"/>
            <a:ext cx="4495800" cy="646331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dirty="0"/>
              <a:t>Note! - the boom is perpendicular to the edge of the bed</a:t>
            </a:r>
          </a:p>
        </p:txBody>
      </p:sp>
      <p:cxnSp>
        <p:nvCxnSpPr>
          <p:cNvPr id="9" name="Straight Arrow Connector 8"/>
          <p:cNvCxnSpPr/>
          <p:nvPr/>
        </p:nvCxnSpPr>
        <p:spPr>
          <a:xfrm flipH="1">
            <a:off x="3347954" y="1909904"/>
            <a:ext cx="1184535" cy="0"/>
          </a:xfrm>
          <a:prstGeom prst="straightConnector1">
            <a:avLst/>
          </a:prstGeom>
          <a:ln w="381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6699764" y="5000239"/>
            <a:ext cx="3254954" cy="646331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dirty="0"/>
              <a:t>Note! - the boom is parallel to the foot of the bed</a:t>
            </a:r>
          </a:p>
        </p:txBody>
      </p:sp>
      <p:cxnSp>
        <p:nvCxnSpPr>
          <p:cNvPr id="13" name="Straight Arrow Connector 12"/>
          <p:cNvCxnSpPr/>
          <p:nvPr/>
        </p:nvCxnSpPr>
        <p:spPr>
          <a:xfrm flipV="1">
            <a:off x="9621416" y="3193018"/>
            <a:ext cx="0" cy="1706379"/>
          </a:xfrm>
          <a:prstGeom prst="straightConnector1">
            <a:avLst/>
          </a:prstGeom>
          <a:ln w="381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1313370" y="4729899"/>
            <a:ext cx="29290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/>
              <a:t>Bontrager</a:t>
            </a:r>
            <a:r>
              <a:rPr lang="en-US" dirty="0"/>
              <a:t> 8</a:t>
            </a:r>
            <a:r>
              <a:rPr lang="en-US" baseline="30000" dirty="0"/>
              <a:t>th</a:t>
            </a:r>
            <a:r>
              <a:rPr lang="en-US" dirty="0"/>
              <a:t> ed. fig. 15-49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971277" y="5747412"/>
            <a:ext cx="29546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/>
              <a:t>Bontrager</a:t>
            </a:r>
            <a:r>
              <a:rPr lang="en-US" dirty="0"/>
              <a:t> 8</a:t>
            </a:r>
            <a:r>
              <a:rPr lang="en-US" baseline="30000" dirty="0"/>
              <a:t>th</a:t>
            </a:r>
            <a:r>
              <a:rPr lang="en-US" dirty="0"/>
              <a:t> Ed. fig. 15-42</a:t>
            </a:r>
          </a:p>
        </p:txBody>
      </p:sp>
    </p:spTree>
    <p:extLst>
      <p:ext uri="{BB962C8B-B14F-4D97-AF65-F5344CB8AC3E}">
        <p14:creationId xmlns:p14="http://schemas.microsoft.com/office/powerpoint/2010/main" val="66179947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"/>
          <p:cNvSpPr txBox="1">
            <a:spLocks/>
          </p:cNvSpPr>
          <p:nvPr/>
        </p:nvSpPr>
        <p:spPr>
          <a:xfrm>
            <a:off x="-2895813" y="-79891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65760" indent="-256032" algn="l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1792" indent="-228600" algn="l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9536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endParaRPr lang="en-US" dirty="0"/>
          </a:p>
        </p:txBody>
      </p:sp>
      <p:grpSp>
        <p:nvGrpSpPr>
          <p:cNvPr id="48" name="Group 47"/>
          <p:cNvGrpSpPr/>
          <p:nvPr/>
        </p:nvGrpSpPr>
        <p:grpSpPr>
          <a:xfrm>
            <a:off x="7620284" y="758441"/>
            <a:ext cx="2139462" cy="1905000"/>
            <a:chOff x="940463" y="1898519"/>
            <a:chExt cx="2139462" cy="1905000"/>
          </a:xfrm>
        </p:grpSpPr>
        <p:sp>
          <p:nvSpPr>
            <p:cNvPr id="43" name="Rectangle 42"/>
            <p:cNvSpPr/>
            <p:nvPr/>
          </p:nvSpPr>
          <p:spPr>
            <a:xfrm>
              <a:off x="1023892" y="2525716"/>
              <a:ext cx="513140" cy="533400"/>
            </a:xfrm>
            <a:prstGeom prst="rect">
              <a:avLst/>
            </a:prstGeom>
            <a:gradFill flip="none" rotWithShape="1">
              <a:gsLst>
                <a:gs pos="0">
                  <a:srgbClr val="FFC000">
                    <a:shade val="30000"/>
                    <a:satMod val="115000"/>
                  </a:srgbClr>
                </a:gs>
                <a:gs pos="50000">
                  <a:srgbClr val="FFC000">
                    <a:shade val="67500"/>
                    <a:satMod val="115000"/>
                  </a:srgbClr>
                </a:gs>
                <a:gs pos="100000">
                  <a:srgbClr val="FFC000">
                    <a:shade val="100000"/>
                    <a:satMod val="115000"/>
                  </a:srgbClr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" name="Rectangle 3"/>
            <p:cNvSpPr/>
            <p:nvPr/>
          </p:nvSpPr>
          <p:spPr>
            <a:xfrm>
              <a:off x="940463" y="1898519"/>
              <a:ext cx="685800" cy="1905000"/>
            </a:xfrm>
            <a:prstGeom prst="rect">
              <a:avLst/>
            </a:prstGeom>
            <a:noFill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" name="Rectangle 4"/>
            <p:cNvSpPr/>
            <p:nvPr/>
          </p:nvSpPr>
          <p:spPr>
            <a:xfrm rot="19618243">
              <a:off x="2317925" y="2489826"/>
              <a:ext cx="762000" cy="99060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/>
          </p:nvSpPr>
          <p:spPr>
            <a:xfrm rot="16200000">
              <a:off x="1915519" y="2224056"/>
              <a:ext cx="190500" cy="113249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/>
          </p:nvSpPr>
          <p:spPr>
            <a:xfrm rot="16200000">
              <a:off x="1110274" y="2616077"/>
              <a:ext cx="361950" cy="334677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7" name="Content Placeholder 1"/>
          <p:cNvSpPr txBox="1">
            <a:spLocks/>
          </p:cNvSpPr>
          <p:nvPr/>
        </p:nvSpPr>
        <p:spPr>
          <a:xfrm>
            <a:off x="2031337" y="4180571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65760" indent="-256032" algn="l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1792" indent="-228600" algn="l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9536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endParaRPr lang="en-US" dirty="0"/>
          </a:p>
        </p:txBody>
      </p:sp>
      <p:sp>
        <p:nvSpPr>
          <p:cNvPr id="20" name="Content Placeholder 1"/>
          <p:cNvSpPr txBox="1">
            <a:spLocks/>
          </p:cNvSpPr>
          <p:nvPr/>
        </p:nvSpPr>
        <p:spPr>
          <a:xfrm rot="1981757">
            <a:off x="2090199" y="6719263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65760" indent="-256032" algn="l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1792" indent="-228600" algn="l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9536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endParaRPr lang="en-US" dirty="0"/>
          </a:p>
        </p:txBody>
      </p:sp>
      <p:sp>
        <p:nvSpPr>
          <p:cNvPr id="22" name="Content Placeholder 1"/>
          <p:cNvSpPr txBox="1">
            <a:spLocks/>
          </p:cNvSpPr>
          <p:nvPr/>
        </p:nvSpPr>
        <p:spPr>
          <a:xfrm>
            <a:off x="1981201" y="1481329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65760" indent="-256032" algn="l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1792" indent="-228600" algn="l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9536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endParaRPr lang="en-US" dirty="0"/>
          </a:p>
        </p:txBody>
      </p:sp>
      <p:sp>
        <p:nvSpPr>
          <p:cNvPr id="25" name="Content Placeholder 1"/>
          <p:cNvSpPr txBox="1">
            <a:spLocks/>
          </p:cNvSpPr>
          <p:nvPr/>
        </p:nvSpPr>
        <p:spPr>
          <a:xfrm>
            <a:off x="2910399" y="3710816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65760" indent="-256032" algn="l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1792" indent="-228600" algn="l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9536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endParaRPr lang="en-US" dirty="0"/>
          </a:p>
        </p:txBody>
      </p:sp>
      <p:sp>
        <p:nvSpPr>
          <p:cNvPr id="18" name="Rectangle 17"/>
          <p:cNvSpPr/>
          <p:nvPr/>
        </p:nvSpPr>
        <p:spPr>
          <a:xfrm>
            <a:off x="2387764" y="4006928"/>
            <a:ext cx="685800" cy="1905000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4625738" y="4636111"/>
            <a:ext cx="762000" cy="990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/>
          <p:cNvSpPr/>
          <p:nvPr/>
        </p:nvSpPr>
        <p:spPr>
          <a:xfrm rot="16200000">
            <a:off x="4357064" y="4311246"/>
            <a:ext cx="190500" cy="11324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/>
          <p:cNvSpPr/>
          <p:nvPr/>
        </p:nvSpPr>
        <p:spPr>
          <a:xfrm rot="16200000">
            <a:off x="3517893" y="4705793"/>
            <a:ext cx="361950" cy="33467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Content Placeholder 1"/>
          <p:cNvSpPr txBox="1">
            <a:spLocks/>
          </p:cNvSpPr>
          <p:nvPr/>
        </p:nvSpPr>
        <p:spPr>
          <a:xfrm rot="16200000">
            <a:off x="6599692" y="1378177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65760" indent="-256032" algn="l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1792" indent="-228600" algn="l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9536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endParaRPr lang="en-US" dirty="0"/>
          </a:p>
        </p:txBody>
      </p:sp>
      <p:sp>
        <p:nvSpPr>
          <p:cNvPr id="35" name="Content Placeholder 1"/>
          <p:cNvSpPr txBox="1">
            <a:spLocks/>
          </p:cNvSpPr>
          <p:nvPr/>
        </p:nvSpPr>
        <p:spPr>
          <a:xfrm>
            <a:off x="1167806" y="-118227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65760" indent="-256032" algn="l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1792" indent="-228600" algn="l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9536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endParaRPr lang="en-US" dirty="0"/>
          </a:p>
        </p:txBody>
      </p:sp>
      <p:grpSp>
        <p:nvGrpSpPr>
          <p:cNvPr id="49" name="Group 48"/>
          <p:cNvGrpSpPr/>
          <p:nvPr/>
        </p:nvGrpSpPr>
        <p:grpSpPr>
          <a:xfrm>
            <a:off x="2534220" y="571827"/>
            <a:ext cx="2004988" cy="2385538"/>
            <a:chOff x="5244769" y="1618631"/>
            <a:chExt cx="2343194" cy="2787936"/>
          </a:xfrm>
        </p:grpSpPr>
        <p:sp>
          <p:nvSpPr>
            <p:cNvPr id="12" name="Rectangle 11"/>
            <p:cNvSpPr/>
            <p:nvPr/>
          </p:nvSpPr>
          <p:spPr>
            <a:xfrm rot="16200000">
              <a:off x="6711663" y="3530267"/>
              <a:ext cx="762000" cy="99060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361970" y="2153340"/>
              <a:ext cx="685800" cy="1472092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Trapezoid 15"/>
            <p:cNvSpPr/>
            <p:nvPr/>
          </p:nvSpPr>
          <p:spPr>
            <a:xfrm rot="10800000">
              <a:off x="5244769" y="1618631"/>
              <a:ext cx="914399" cy="533399"/>
            </a:xfrm>
            <a:prstGeom prst="trapezoid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36" name="Group 35"/>
            <p:cNvGrpSpPr/>
            <p:nvPr/>
          </p:nvGrpSpPr>
          <p:grpSpPr>
            <a:xfrm>
              <a:off x="5545685" y="3845390"/>
              <a:ext cx="1467167" cy="361950"/>
              <a:chOff x="5447730" y="3839269"/>
              <a:chExt cx="1467167" cy="361950"/>
            </a:xfrm>
          </p:grpSpPr>
          <p:sp>
            <p:nvSpPr>
              <p:cNvPr id="37" name="Rectangle 36"/>
              <p:cNvSpPr/>
              <p:nvPr/>
            </p:nvSpPr>
            <p:spPr>
              <a:xfrm rot="16200000">
                <a:off x="6253402" y="3454000"/>
                <a:ext cx="190500" cy="11324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8" name="Rectangle 37"/>
              <p:cNvSpPr/>
              <p:nvPr/>
            </p:nvSpPr>
            <p:spPr>
              <a:xfrm rot="16200000">
                <a:off x="5434094" y="3852905"/>
                <a:ext cx="361950" cy="334677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39" name="Trapezoid 38"/>
            <p:cNvSpPr/>
            <p:nvPr/>
          </p:nvSpPr>
          <p:spPr>
            <a:xfrm rot="10800000">
              <a:off x="5455658" y="2289332"/>
              <a:ext cx="514729" cy="1513193"/>
            </a:xfrm>
            <a:prstGeom prst="trapezoid">
              <a:avLst/>
            </a:prstGeom>
            <a:gradFill flip="none" rotWithShape="1">
              <a:gsLst>
                <a:gs pos="0">
                  <a:srgbClr val="FFC000">
                    <a:shade val="30000"/>
                    <a:satMod val="115000"/>
                  </a:srgbClr>
                </a:gs>
                <a:gs pos="50000">
                  <a:srgbClr val="FFC000">
                    <a:shade val="67500"/>
                    <a:satMod val="115000"/>
                  </a:srgbClr>
                </a:gs>
                <a:gs pos="100000">
                  <a:srgbClr val="FFC00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0" name="Content Placeholder 1"/>
          <p:cNvSpPr txBox="1">
            <a:spLocks/>
          </p:cNvSpPr>
          <p:nvPr/>
        </p:nvSpPr>
        <p:spPr>
          <a:xfrm rot="16200000">
            <a:off x="2799253" y="5042428"/>
            <a:ext cx="8229600" cy="260145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65760" indent="-256032" algn="l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1792" indent="-228600" algn="l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9536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endParaRPr lang="en-US" dirty="0"/>
          </a:p>
        </p:txBody>
      </p:sp>
      <p:sp>
        <p:nvSpPr>
          <p:cNvPr id="30" name="Rectangle 29"/>
          <p:cNvSpPr/>
          <p:nvPr/>
        </p:nvSpPr>
        <p:spPr>
          <a:xfrm>
            <a:off x="7173898" y="4079711"/>
            <a:ext cx="685800" cy="19050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/>
          <p:cNvSpPr/>
          <p:nvPr/>
        </p:nvSpPr>
        <p:spPr>
          <a:xfrm rot="16200000">
            <a:off x="8910610" y="4537824"/>
            <a:ext cx="762000" cy="990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4" name="Group 33"/>
          <p:cNvGrpSpPr/>
          <p:nvPr/>
        </p:nvGrpSpPr>
        <p:grpSpPr>
          <a:xfrm>
            <a:off x="8288209" y="4851236"/>
            <a:ext cx="1467167" cy="361950"/>
            <a:chOff x="5447730" y="3839269"/>
            <a:chExt cx="1467167" cy="361950"/>
          </a:xfrm>
        </p:grpSpPr>
        <p:sp>
          <p:nvSpPr>
            <p:cNvPr id="6" name="Rectangle 5"/>
            <p:cNvSpPr/>
            <p:nvPr/>
          </p:nvSpPr>
          <p:spPr>
            <a:xfrm rot="16200000">
              <a:off x="6253402" y="3454000"/>
              <a:ext cx="190500" cy="113249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 rot="16200000">
              <a:off x="5434094" y="3852905"/>
              <a:ext cx="361950" cy="334677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1" name="Trapezoid 40"/>
          <p:cNvSpPr/>
          <p:nvPr/>
        </p:nvSpPr>
        <p:spPr>
          <a:xfrm rot="5400000">
            <a:off x="7562301" y="4616185"/>
            <a:ext cx="514729" cy="869760"/>
          </a:xfrm>
          <a:prstGeom prst="trapezoid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TextBox 45"/>
          <p:cNvSpPr txBox="1"/>
          <p:nvPr/>
        </p:nvSpPr>
        <p:spPr>
          <a:xfrm>
            <a:off x="2584389" y="3114217"/>
            <a:ext cx="1616789" cy="369332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dirty="0"/>
              <a:t>AP semi erect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7656108" y="3012602"/>
            <a:ext cx="936475" cy="369332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dirty="0"/>
              <a:t>Supine</a:t>
            </a:r>
          </a:p>
        </p:txBody>
      </p:sp>
      <p:sp>
        <p:nvSpPr>
          <p:cNvPr id="52" name="Content Placeholder 1"/>
          <p:cNvSpPr txBox="1">
            <a:spLocks/>
          </p:cNvSpPr>
          <p:nvPr/>
        </p:nvSpPr>
        <p:spPr>
          <a:xfrm rot="16200000">
            <a:off x="-2453947" y="7987958"/>
            <a:ext cx="8229600" cy="260145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65760" indent="-256032" algn="l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1792" indent="-228600" algn="l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9536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endParaRPr lang="en-US" dirty="0"/>
          </a:p>
        </p:txBody>
      </p:sp>
      <p:sp>
        <p:nvSpPr>
          <p:cNvPr id="53" name="TextBox 52"/>
          <p:cNvSpPr txBox="1"/>
          <p:nvPr/>
        </p:nvSpPr>
        <p:spPr>
          <a:xfrm>
            <a:off x="2706195" y="6154377"/>
            <a:ext cx="1967205" cy="369332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dirty="0"/>
              <a:t>Decubitus/x-table</a:t>
            </a:r>
          </a:p>
        </p:txBody>
      </p:sp>
      <p:sp>
        <p:nvSpPr>
          <p:cNvPr id="55" name="Trapezoid 54"/>
          <p:cNvSpPr/>
          <p:nvPr/>
        </p:nvSpPr>
        <p:spPr>
          <a:xfrm rot="5400000">
            <a:off x="2811483" y="4435218"/>
            <a:ext cx="514729" cy="869760"/>
          </a:xfrm>
          <a:prstGeom prst="trapezoid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TextBox 55"/>
          <p:cNvSpPr txBox="1"/>
          <p:nvPr/>
        </p:nvSpPr>
        <p:spPr>
          <a:xfrm>
            <a:off x="7398984" y="6154377"/>
            <a:ext cx="1967205" cy="369332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dirty="0"/>
              <a:t>Decubitus/x-table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921055" y="2718156"/>
            <a:ext cx="628220" cy="215444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8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Mobile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3063855" y="2507426"/>
            <a:ext cx="628220" cy="215444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8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Boom</a:t>
            </a:r>
          </a:p>
        </p:txBody>
      </p:sp>
      <p:sp>
        <p:nvSpPr>
          <p:cNvPr id="45" name="TextBox 44"/>
          <p:cNvSpPr txBox="1"/>
          <p:nvPr/>
        </p:nvSpPr>
        <p:spPr>
          <a:xfrm rot="16200000">
            <a:off x="2539031" y="1447250"/>
            <a:ext cx="792269" cy="215444"/>
          </a:xfrm>
          <a:prstGeom prst="rect">
            <a:avLst/>
          </a:prstGeom>
          <a:solidFill>
            <a:srgbClr val="FFC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8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Central ray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608135" y="660954"/>
            <a:ext cx="69249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Stretcher</a:t>
            </a:r>
          </a:p>
        </p:txBody>
      </p:sp>
    </p:spTree>
    <p:extLst>
      <p:ext uri="{BB962C8B-B14F-4D97-AF65-F5344CB8AC3E}">
        <p14:creationId xmlns:p14="http://schemas.microsoft.com/office/powerpoint/2010/main" val="390101138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42257" y="127017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/>
              <a:t>Preparing the patient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442359" y="2075924"/>
            <a:ext cx="3962400" cy="156966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/>
              <a:t>1</a:t>
            </a:r>
            <a:r>
              <a:rPr lang="en-US" dirty="0"/>
              <a:t>. If the patient’s hips are not at the same level as the bend in the stretcher, you will need to boost them up with the assistance of nursing staff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442359" y="3834610"/>
            <a:ext cx="3657600" cy="1292662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/>
              <a:t>2.</a:t>
            </a:r>
            <a:r>
              <a:rPr lang="en-US" dirty="0"/>
              <a:t> If the patient is rotated, you will need to correct the rotation. (i.e. place a pillow under the side that is “low”)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442359" y="5316298"/>
            <a:ext cx="2667000" cy="1015663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/>
              <a:t>3.</a:t>
            </a:r>
            <a:r>
              <a:rPr lang="en-US" dirty="0"/>
              <a:t> If the patient is tilted, you will need to prop them up with pillows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143" y="1897545"/>
            <a:ext cx="4157845" cy="364331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942020" y="5628610"/>
            <a:ext cx="26853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 </a:t>
            </a:r>
            <a:r>
              <a:rPr lang="en-US" dirty="0" err="1"/>
              <a:t>Bontrager</a:t>
            </a:r>
            <a:r>
              <a:rPr lang="en-US" dirty="0"/>
              <a:t> 8</a:t>
            </a:r>
            <a:r>
              <a:rPr lang="en-US" baseline="30000" dirty="0"/>
              <a:t>th</a:t>
            </a:r>
            <a:r>
              <a:rPr lang="en-US" dirty="0"/>
              <a:t> Fig 15-49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34143" y="1271740"/>
            <a:ext cx="71864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Always check with nursing staff to determine how much the patient can be moved and/or whether or not they can be raised to a sitting position.</a:t>
            </a:r>
          </a:p>
        </p:txBody>
      </p:sp>
    </p:spTree>
    <p:extLst>
      <p:ext uri="{BB962C8B-B14F-4D97-AF65-F5344CB8AC3E}">
        <p14:creationId xmlns:p14="http://schemas.microsoft.com/office/powerpoint/2010/main" val="68394414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Removing Patient Artifacts</a:t>
            </a:r>
            <a:br>
              <a:rPr lang="en-US" dirty="0"/>
            </a:br>
            <a:endParaRPr lang="en-US" sz="2400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tubes, lines, wires, hoses snaps, bed rails, snaps, towels, pillows, IV bags</a:t>
            </a:r>
          </a:p>
        </p:txBody>
      </p:sp>
    </p:spTree>
    <p:extLst>
      <p:ext uri="{BB962C8B-B14F-4D97-AF65-F5344CB8AC3E}">
        <p14:creationId xmlns:p14="http://schemas.microsoft.com/office/powerpoint/2010/main" val="39083257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Preparations for placing the IR…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24078" indent="-514350">
              <a:buSzPct val="100000"/>
              <a:buFont typeface="+mj-lt"/>
              <a:buAutoNum type="arabicPeriod"/>
            </a:pPr>
            <a:r>
              <a:rPr lang="en-US" b="1" u="sng" dirty="0">
                <a:solidFill>
                  <a:schemeClr val="tx1"/>
                </a:solidFill>
              </a:rPr>
              <a:t>Tape markers to the IR </a:t>
            </a:r>
            <a:r>
              <a:rPr lang="en-US" dirty="0">
                <a:solidFill>
                  <a:schemeClr val="tx1"/>
                </a:solidFill>
              </a:rPr>
              <a:t>in a location that will not interfere with the required anatomy</a:t>
            </a:r>
          </a:p>
          <a:p>
            <a:pPr marL="624078" indent="-514350">
              <a:buSzPct val="100000"/>
              <a:buFont typeface="+mj-lt"/>
              <a:buAutoNum type="arabicPeriod"/>
            </a:pPr>
            <a:r>
              <a:rPr lang="en-US" b="1" u="sng" dirty="0">
                <a:solidFill>
                  <a:schemeClr val="tx1"/>
                </a:solidFill>
              </a:rPr>
              <a:t>Slide the IR into a plastic bag </a:t>
            </a:r>
            <a:r>
              <a:rPr lang="en-US" dirty="0">
                <a:solidFill>
                  <a:schemeClr val="tx1"/>
                </a:solidFill>
              </a:rPr>
              <a:t>or a plastic cassette holder to protect it, and to make it easier to slide between sheets or under the soaker pads</a:t>
            </a:r>
          </a:p>
          <a:p>
            <a:pPr marL="624078" indent="-514350">
              <a:buSzPct val="100000"/>
              <a:buFont typeface="+mj-lt"/>
              <a:buAutoNum type="arabicPeriod"/>
            </a:pPr>
            <a:r>
              <a:rPr lang="en-US" b="1" u="sng" dirty="0">
                <a:solidFill>
                  <a:schemeClr val="tx1"/>
                </a:solidFill>
              </a:rPr>
              <a:t>With the help of nursing staff develop a plan for getting the IR in place ergonomically, safely, and efficiently</a:t>
            </a:r>
          </a:p>
        </p:txBody>
      </p:sp>
    </p:spTree>
    <p:extLst>
      <p:ext uri="{BB962C8B-B14F-4D97-AF65-F5344CB8AC3E}">
        <p14:creationId xmlns:p14="http://schemas.microsoft.com/office/powerpoint/2010/main" val="263895776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Technique Considerations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Why is this important?</a:t>
            </a:r>
          </a:p>
          <a:p>
            <a:r>
              <a:rPr lang="en-US" dirty="0"/>
              <a:t>Mobile equipment does not have AEC </a:t>
            </a:r>
          </a:p>
          <a:p>
            <a:r>
              <a:rPr lang="en-US" dirty="0"/>
              <a:t>Sometimes the appropriate SID cannot be achieved</a:t>
            </a:r>
          </a:p>
          <a:p>
            <a:r>
              <a:rPr lang="en-US" dirty="0"/>
              <a:t>What if the SID is shorter/longer?  How do we know how to adjust the technique?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436112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Chest technique comparison…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/>
            <a:r>
              <a:rPr lang="en-US" dirty="0">
                <a:solidFill>
                  <a:schemeClr val="tx1"/>
                </a:solidFill>
              </a:rPr>
              <a:t>Techniques may vary depending on equipment.  For a healthy adult of average build:</a:t>
            </a:r>
            <a:endParaRPr lang="en-US" b="1" u="sng" dirty="0">
              <a:solidFill>
                <a:schemeClr val="tx1"/>
              </a:solidFill>
            </a:endParaRPr>
          </a:p>
          <a:p>
            <a:pPr marL="109728"/>
            <a:endParaRPr lang="en-US" b="1" u="sng" dirty="0">
              <a:solidFill>
                <a:schemeClr val="tx1"/>
              </a:solidFill>
            </a:endParaRPr>
          </a:p>
          <a:p>
            <a:pPr marL="109728"/>
            <a:r>
              <a:rPr lang="en-US" b="1" u="sng" dirty="0">
                <a:solidFill>
                  <a:schemeClr val="tx1"/>
                </a:solidFill>
              </a:rPr>
              <a:t>PA chest</a:t>
            </a:r>
          </a:p>
          <a:p>
            <a:pPr marL="109728"/>
            <a:r>
              <a:rPr lang="en-US" sz="2400" dirty="0">
                <a:solidFill>
                  <a:schemeClr val="tx1"/>
                </a:solidFill>
              </a:rPr>
              <a:t>taken in the dept using DR: </a:t>
            </a:r>
            <a:r>
              <a:rPr lang="en-US" sz="2400" b="1" u="sng" dirty="0">
                <a:solidFill>
                  <a:schemeClr val="tx1"/>
                </a:solidFill>
              </a:rPr>
              <a:t>125kV @ 1.6 </a:t>
            </a:r>
            <a:r>
              <a:rPr lang="en-US" sz="2400" b="1" u="sng" dirty="0" err="1">
                <a:solidFill>
                  <a:schemeClr val="tx1"/>
                </a:solidFill>
              </a:rPr>
              <a:t>mAs</a:t>
            </a:r>
            <a:endParaRPr lang="en-US" sz="2400" b="1" u="sng" dirty="0">
              <a:solidFill>
                <a:schemeClr val="tx1"/>
              </a:solidFill>
            </a:endParaRPr>
          </a:p>
          <a:p>
            <a:pPr marL="109728"/>
            <a:r>
              <a:rPr lang="en-US" dirty="0">
                <a:solidFill>
                  <a:schemeClr val="tx1"/>
                </a:solidFill>
              </a:rPr>
              <a:t> </a:t>
            </a:r>
            <a:endParaRPr lang="en-US" sz="1800" dirty="0">
              <a:solidFill>
                <a:schemeClr val="tx1"/>
              </a:solidFill>
            </a:endParaRPr>
          </a:p>
          <a:p>
            <a:pPr marL="109728"/>
            <a:r>
              <a:rPr lang="en-US" b="1" u="sng" dirty="0">
                <a:solidFill>
                  <a:schemeClr val="tx1"/>
                </a:solidFill>
              </a:rPr>
              <a:t>AP chest </a:t>
            </a:r>
            <a:r>
              <a:rPr lang="en-US" dirty="0">
                <a:solidFill>
                  <a:schemeClr val="tx1"/>
                </a:solidFill>
              </a:rPr>
              <a:t>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/>
                </a:solidFill>
              </a:rPr>
              <a:t>Mobile using CR without a grid: </a:t>
            </a:r>
            <a:r>
              <a:rPr lang="en-US" sz="2400" b="1" u="sng" dirty="0">
                <a:solidFill>
                  <a:schemeClr val="tx1"/>
                </a:solidFill>
              </a:rPr>
              <a:t>90kV @ 4mAs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/>
                </a:solidFill>
              </a:rPr>
              <a:t>Mobile using DR without a grid: </a:t>
            </a:r>
            <a:r>
              <a:rPr lang="en-US" sz="2400" b="1" u="sng" dirty="0">
                <a:solidFill>
                  <a:schemeClr val="tx1"/>
                </a:solidFill>
              </a:rPr>
              <a:t>90kV @ 2mAs</a:t>
            </a:r>
          </a:p>
          <a:p>
            <a:pPr>
              <a:buFont typeface="Wingdings" panose="05000000000000000000" pitchFamily="2" charset="2"/>
              <a:buChar char="Ø"/>
            </a:pPr>
            <a:endParaRPr lang="en-US" sz="1800" dirty="0"/>
          </a:p>
          <a:p>
            <a:pPr>
              <a:buFont typeface="Wingdings" panose="05000000000000000000" pitchFamily="2" charset="2"/>
              <a:buChar char="Ø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494023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solidFill>
                  <a:srgbClr val="C00000"/>
                </a:solidFill>
              </a:rPr>
              <a:t>Is my Tube Angle OK?</a:t>
            </a:r>
            <a:br>
              <a:rPr lang="en-US" sz="3600" dirty="0">
                <a:solidFill>
                  <a:srgbClr val="FF0000"/>
                </a:solidFill>
              </a:rPr>
            </a:br>
            <a:endParaRPr lang="en-US" sz="2700" dirty="0"/>
          </a:p>
        </p:txBody>
      </p:sp>
      <p:sp>
        <p:nvSpPr>
          <p:cNvPr id="5" name="Content Placeholder 1"/>
          <p:cNvSpPr txBox="1">
            <a:spLocks/>
          </p:cNvSpPr>
          <p:nvPr/>
        </p:nvSpPr>
        <p:spPr>
          <a:xfrm rot="16200000">
            <a:off x="5844381" y="1623220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65760" indent="-256032" algn="l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1792" indent="-228600" algn="l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9536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endParaRPr lang="en-US"/>
          </a:p>
        </p:txBody>
      </p:sp>
      <p:sp>
        <p:nvSpPr>
          <p:cNvPr id="7" name="Content Placeholder 1"/>
          <p:cNvSpPr txBox="1">
            <a:spLocks/>
          </p:cNvSpPr>
          <p:nvPr/>
        </p:nvSpPr>
        <p:spPr>
          <a:xfrm>
            <a:off x="3848100" y="1557529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65760" indent="-256032" algn="l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1792" indent="-228600" algn="l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9536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4675773" y="6105565"/>
            <a:ext cx="24416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/>
              <a:t>Bontrager</a:t>
            </a:r>
            <a:r>
              <a:rPr lang="en-US" dirty="0"/>
              <a:t> Figure 2-53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02092" y="3090446"/>
            <a:ext cx="2596186" cy="258926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7736" y="3090446"/>
            <a:ext cx="2596186" cy="2589262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7394" y="3099760"/>
            <a:ext cx="2596186" cy="2589262"/>
          </a:xfrm>
          <a:prstGeom prst="rect">
            <a:avLst/>
          </a:prstGeom>
        </p:spPr>
      </p:pic>
      <p:sp>
        <p:nvSpPr>
          <p:cNvPr id="8" name="Trapezoid 7"/>
          <p:cNvSpPr/>
          <p:nvPr/>
        </p:nvSpPr>
        <p:spPr>
          <a:xfrm>
            <a:off x="2977681" y="3656936"/>
            <a:ext cx="990600" cy="1319716"/>
          </a:xfrm>
          <a:prstGeom prst="trapezoid">
            <a:avLst/>
          </a:prstGeom>
          <a:solidFill>
            <a:srgbClr val="FFFF00">
              <a:alpha val="21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rapezoid 8"/>
          <p:cNvSpPr/>
          <p:nvPr/>
        </p:nvSpPr>
        <p:spPr>
          <a:xfrm rot="10800000">
            <a:off x="8355244" y="3656936"/>
            <a:ext cx="990600" cy="1319716"/>
          </a:xfrm>
          <a:prstGeom prst="trapezoid">
            <a:avLst/>
          </a:prstGeom>
          <a:solidFill>
            <a:srgbClr val="FFFF00">
              <a:alpha val="21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759058" y="3582187"/>
            <a:ext cx="756185" cy="1469213"/>
          </a:xfrm>
          <a:prstGeom prst="rect">
            <a:avLst/>
          </a:prstGeom>
          <a:solidFill>
            <a:srgbClr val="FFFF00">
              <a:alpha val="21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214301" y="5765507"/>
            <a:ext cx="1898277" cy="276999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US" sz="1200" dirty="0"/>
              <a:t>Perpendicular to sternum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804940" y="5802175"/>
            <a:ext cx="1462260" cy="276999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US" sz="1200" dirty="0"/>
              <a:t>Angled too </a:t>
            </a:r>
            <a:r>
              <a:rPr lang="en-US" sz="1200" dirty="0" err="1"/>
              <a:t>caudad</a:t>
            </a:r>
            <a:endParaRPr lang="en-US" sz="1200" dirty="0"/>
          </a:p>
        </p:txBody>
      </p:sp>
      <p:sp>
        <p:nvSpPr>
          <p:cNvPr id="22" name="TextBox 21"/>
          <p:cNvSpPr txBox="1"/>
          <p:nvPr/>
        </p:nvSpPr>
        <p:spPr>
          <a:xfrm>
            <a:off x="8095776" y="5771385"/>
            <a:ext cx="1580882" cy="276999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US" sz="1200" dirty="0"/>
              <a:t>Angled too cephalad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E3FB337-3FBA-ACFA-EDB7-5E57296CA5F6}"/>
              </a:ext>
            </a:extLst>
          </p:cNvPr>
          <p:cNvSpPr txBox="1"/>
          <p:nvPr/>
        </p:nvSpPr>
        <p:spPr>
          <a:xfrm>
            <a:off x="1113946" y="1402947"/>
            <a:ext cx="712365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/>
              <a:t>Remember!  The light-field is a perfect rectangle when it is viewed on a surface the CR is perpendicular.</a:t>
            </a:r>
          </a:p>
        </p:txBody>
      </p:sp>
    </p:spTree>
    <p:extLst>
      <p:ext uri="{BB962C8B-B14F-4D97-AF65-F5344CB8AC3E}">
        <p14:creationId xmlns:p14="http://schemas.microsoft.com/office/powerpoint/2010/main" val="357773986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Radiation Safety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38200" y="1545707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109728"/>
            <a:r>
              <a:rPr lang="en-US" dirty="0">
                <a:solidFill>
                  <a:schemeClr val="tx1"/>
                </a:solidFill>
              </a:rPr>
              <a:t>Before exposing:</a:t>
            </a:r>
          </a:p>
          <a:p>
            <a:endParaRPr lang="en-US" dirty="0">
              <a:solidFill>
                <a:schemeClr val="tx1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Shield the patient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Clear visitors, ambulatory patients, and health care workers from the room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Shield yourself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Move a minimum of 6 feet away from the primary beam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Give the patient final instructions (e.g., breathing)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Call “x-ray” in a voice that can be heard</a:t>
            </a:r>
          </a:p>
          <a:p>
            <a:pPr marL="1200150" lvl="1" indent="-457200">
              <a:buFont typeface="Arial" panose="020B0604020202020204" pitchFamily="34" charset="0"/>
              <a:buChar char="•"/>
            </a:pPr>
            <a:r>
              <a:rPr lang="en-US" sz="2600" dirty="0"/>
              <a:t>Find your x-ray voice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210329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Completing the Exam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Evaluate the image for diagnostic quality</a:t>
            </a:r>
          </a:p>
          <a:p>
            <a:r>
              <a:rPr lang="en-US" dirty="0"/>
              <a:t>Ensure pertinent information has been annotated on the image, and/or on PACS as per site protocols</a:t>
            </a:r>
          </a:p>
          <a:p>
            <a:pPr lvl="1"/>
            <a:r>
              <a:rPr lang="en-US" dirty="0"/>
              <a:t>Technique used</a:t>
            </a:r>
          </a:p>
          <a:p>
            <a:pPr lvl="1"/>
            <a:r>
              <a:rPr lang="en-US" dirty="0"/>
              <a:t>Time</a:t>
            </a:r>
          </a:p>
          <a:p>
            <a:pPr lvl="1"/>
            <a:r>
              <a:rPr lang="en-US" dirty="0"/>
              <a:t>Tech initials</a:t>
            </a:r>
          </a:p>
          <a:p>
            <a:pPr lvl="1"/>
            <a:r>
              <a:rPr lang="en-US" dirty="0"/>
              <a:t>Special markers : mobile, supine, x-table</a:t>
            </a:r>
          </a:p>
        </p:txBody>
      </p:sp>
    </p:spTree>
    <p:extLst>
      <p:ext uri="{BB962C8B-B14F-4D97-AF65-F5344CB8AC3E}">
        <p14:creationId xmlns:p14="http://schemas.microsoft.com/office/powerpoint/2010/main" val="205403012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Readings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Bontrager</a:t>
            </a:r>
            <a:r>
              <a:rPr lang="en-US" dirty="0"/>
              <a:t> 9</a:t>
            </a:r>
            <a:r>
              <a:rPr lang="en-US" baseline="30000" dirty="0"/>
              <a:t>th</a:t>
            </a:r>
            <a:r>
              <a:rPr lang="en-US" dirty="0"/>
              <a:t> Edition</a:t>
            </a:r>
          </a:p>
          <a:p>
            <a:pPr lvl="1"/>
            <a:r>
              <a:rPr lang="en-US" dirty="0" err="1"/>
              <a:t>Pg</a:t>
            </a:r>
            <a:r>
              <a:rPr lang="en-US" dirty="0"/>
              <a:t> 568-569</a:t>
            </a:r>
          </a:p>
          <a:p>
            <a:r>
              <a:rPr lang="en-US" dirty="0"/>
              <a:t>Ehrlich 9</a:t>
            </a:r>
            <a:r>
              <a:rPr lang="en-US" baseline="30000" dirty="0"/>
              <a:t>th</a:t>
            </a:r>
            <a:r>
              <a:rPr lang="en-US" dirty="0"/>
              <a:t> Edition</a:t>
            </a:r>
          </a:p>
          <a:p>
            <a:pPr lvl="1"/>
            <a:r>
              <a:rPr lang="en-US" dirty="0" err="1"/>
              <a:t>Pg</a:t>
            </a:r>
            <a:r>
              <a:rPr lang="en-US" dirty="0"/>
              <a:t> 373-379</a:t>
            </a:r>
          </a:p>
        </p:txBody>
      </p:sp>
    </p:spTree>
    <p:extLst>
      <p:ext uri="{BB962C8B-B14F-4D97-AF65-F5344CB8AC3E}">
        <p14:creationId xmlns:p14="http://schemas.microsoft.com/office/powerpoint/2010/main" val="236066162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B7F350F-F9DA-41FB-A905-F965E4466EC4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customXml/itemProps2.xml><?xml version="1.0" encoding="utf-8"?>
<ds:datastoreItem xmlns:ds="http://schemas.openxmlformats.org/officeDocument/2006/customXml" ds:itemID="{5D11E8CD-FED9-4392-BA9F-DC135F93CC2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793EC6B-7F88-4071-A0DA-F1BB8B94313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7693</TotalTime>
  <Words>1405</Words>
  <Application>Microsoft Macintosh PowerPoint</Application>
  <PresentationFormat>Widescreen</PresentationFormat>
  <Paragraphs>196</Paragraphs>
  <Slides>28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4" baseType="lpstr">
      <vt:lpstr>Arial</vt:lpstr>
      <vt:lpstr>Calibri</vt:lpstr>
      <vt:lpstr>Calibri Light</vt:lpstr>
      <vt:lpstr>Titillium</vt:lpstr>
      <vt:lpstr>Wingdings</vt:lpstr>
      <vt:lpstr>Custom Design</vt:lpstr>
      <vt:lpstr>MRAD 285:   Radiographic Applied Skills  Mobile Radiography </vt:lpstr>
      <vt:lpstr>Mobile Radiography</vt:lpstr>
      <vt:lpstr>Medical Reasons</vt:lpstr>
      <vt:lpstr>Advantages of Mobile Radiography</vt:lpstr>
      <vt:lpstr>Disadvantages</vt:lpstr>
      <vt:lpstr>Most Common Examinations</vt:lpstr>
      <vt:lpstr>What do these have in common?</vt:lpstr>
      <vt:lpstr>Postanesthesia Care Unit</vt:lpstr>
      <vt:lpstr>Neonatal Intensive Care and Newborn Nursery</vt:lpstr>
      <vt:lpstr>NICU</vt:lpstr>
      <vt:lpstr>NICU</vt:lpstr>
      <vt:lpstr>Intensive Care and Coronary Care Units</vt:lpstr>
      <vt:lpstr>Procedure</vt:lpstr>
      <vt:lpstr>Procedure</vt:lpstr>
      <vt:lpstr>Prioritizing Exams</vt:lpstr>
      <vt:lpstr>Common Accessory Equipment</vt:lpstr>
      <vt:lpstr>Managing a Mobile Examination</vt:lpstr>
      <vt:lpstr>Orienting the machine </vt:lpstr>
      <vt:lpstr>PowerPoint Presentation</vt:lpstr>
      <vt:lpstr>Preparing the patient</vt:lpstr>
      <vt:lpstr>Removing Patient Artifacts </vt:lpstr>
      <vt:lpstr>Preparations for placing the IR…</vt:lpstr>
      <vt:lpstr>Technique Considerations </vt:lpstr>
      <vt:lpstr>Chest technique comparison…</vt:lpstr>
      <vt:lpstr>Is my Tube Angle OK? </vt:lpstr>
      <vt:lpstr>Radiation Safety</vt:lpstr>
      <vt:lpstr>Completing the Exam</vt:lpstr>
      <vt:lpstr>Readings</vt:lpstr>
    </vt:vector>
  </TitlesOfParts>
  <Company>SAIT Polytechnic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lbucsis</dc:creator>
  <cp:lastModifiedBy>Azeezah Jafry</cp:lastModifiedBy>
  <cp:revision>328</cp:revision>
  <cp:lastPrinted>2024-03-15T17:01:27Z</cp:lastPrinted>
  <dcterms:created xsi:type="dcterms:W3CDTF">2009-04-06T17:04:40Z</dcterms:created>
  <dcterms:modified xsi:type="dcterms:W3CDTF">2025-02-04T21:36:35Z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</Properties>
</file>