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4"/>
    <p:sldMasterId id="2147483685" r:id="rId5"/>
  </p:sldMasterIdLst>
  <p:notesMasterIdLst>
    <p:notesMasterId r:id="rId34"/>
  </p:notesMasterIdLst>
  <p:handoutMasterIdLst>
    <p:handoutMasterId r:id="rId35"/>
  </p:handoutMasterIdLst>
  <p:sldIdLst>
    <p:sldId id="269" r:id="rId6"/>
    <p:sldId id="314" r:id="rId7"/>
    <p:sldId id="289" r:id="rId8"/>
    <p:sldId id="312" r:id="rId9"/>
    <p:sldId id="300" r:id="rId10"/>
    <p:sldId id="290" r:id="rId11"/>
    <p:sldId id="294" r:id="rId12"/>
    <p:sldId id="316" r:id="rId13"/>
    <p:sldId id="302" r:id="rId14"/>
    <p:sldId id="298" r:id="rId15"/>
    <p:sldId id="303" r:id="rId16"/>
    <p:sldId id="304" r:id="rId17"/>
    <p:sldId id="305" r:id="rId18"/>
    <p:sldId id="296" r:id="rId19"/>
    <p:sldId id="297" r:id="rId20"/>
    <p:sldId id="307" r:id="rId21"/>
    <p:sldId id="317" r:id="rId22"/>
    <p:sldId id="308" r:id="rId23"/>
    <p:sldId id="291" r:id="rId24"/>
    <p:sldId id="287" r:id="rId25"/>
    <p:sldId id="288" r:id="rId26"/>
    <p:sldId id="292" r:id="rId27"/>
    <p:sldId id="311" r:id="rId28"/>
    <p:sldId id="309" r:id="rId29"/>
    <p:sldId id="293" r:id="rId30"/>
    <p:sldId id="318" r:id="rId31"/>
    <p:sldId id="285" r:id="rId32"/>
    <p:sldId id="286" r:id="rId33"/>
  </p:sldIdLst>
  <p:sldSz cx="12192000" cy="6858000"/>
  <p:notesSz cx="7023100" cy="9309100"/>
  <p:custDataLst>
    <p:tags r:id="rId3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314"/>
          </p14:sldIdLst>
        </p14:section>
        <p14:section name="Untitled Section" id="{BAB5FE1B-4910-480F-9285-3B3D14DFD513}">
          <p14:sldIdLst>
            <p14:sldId id="289"/>
            <p14:sldId id="312"/>
            <p14:sldId id="300"/>
            <p14:sldId id="290"/>
            <p14:sldId id="294"/>
            <p14:sldId id="316"/>
            <p14:sldId id="302"/>
            <p14:sldId id="298"/>
            <p14:sldId id="303"/>
            <p14:sldId id="304"/>
            <p14:sldId id="305"/>
            <p14:sldId id="296"/>
            <p14:sldId id="297"/>
            <p14:sldId id="307"/>
            <p14:sldId id="317"/>
            <p14:sldId id="308"/>
            <p14:sldId id="291"/>
            <p14:sldId id="287"/>
            <p14:sldId id="288"/>
            <p14:sldId id="292"/>
            <p14:sldId id="311"/>
            <p14:sldId id="309"/>
            <p14:sldId id="293"/>
            <p14:sldId id="318"/>
            <p14:sldId id="285"/>
            <p14:sldId id="28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716" autoAdjust="0"/>
    <p:restoredTop sz="84176" autoAdjust="0"/>
  </p:normalViewPr>
  <p:slideViewPr>
    <p:cSldViewPr snapToGrid="0">
      <p:cViewPr varScale="1">
        <p:scale>
          <a:sx n="94" d="100"/>
          <a:sy n="94" d="100"/>
        </p:scale>
        <p:origin x="900" y="8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heme" Target="theme/theme1.xml"/><Relationship Id="rId21" Type="http://schemas.openxmlformats.org/officeDocument/2006/relationships/slide" Target="slides/slide16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gs" Target="tags/tag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73300" y="228600"/>
            <a:ext cx="1625600" cy="914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04800" y="1295400"/>
            <a:ext cx="6248400" cy="7391400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683A88-7722-4CCA-9A6C-4DB85DADB9BF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596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3220254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776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906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68AE-BBD8-4B95-9B3A-9C4CD586B315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4595B-339F-4400-951A-1F88363534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739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88155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8125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259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131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27345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24413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09035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19639408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BAE60DCA-EAB0-5B18-408A-D48462950AB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40069071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7ABE2F27-CBEB-FFB3-6039-E94219042BB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9798806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6991AEE5-4D47-C4C7-3FC6-279E1859941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7275565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94CFA053-F4E4-4527-DC83-5B95A42ED61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4389878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6EA1031-7537-EEB3-5621-182C3ABAAC6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8852160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EA33F4E0-E4F9-81E4-EFBD-B10AB084EDF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2507748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87396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92560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893924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825751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18937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947910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99416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22437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866829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070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8420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D93D36F2-E0B2-0C73-7DF5-3DD164F6737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95E4ADF6-6EFE-FB30-8DAA-6FB7F12D5DF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32E690CC-DA01-9F0B-0C0C-206789E6533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024145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13013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724399" y="2503752"/>
            <a:ext cx="7467601" cy="1390915"/>
          </a:xfrm>
        </p:spPr>
        <p:txBody>
          <a:bodyPr>
            <a:normAutofit/>
          </a:bodyPr>
          <a:lstStyle/>
          <a:p>
            <a:pPr algn="l"/>
            <a:r>
              <a:rPr lang="en-US" sz="3200" dirty="0"/>
              <a:t>APPH 226: </a:t>
            </a:r>
            <a:br>
              <a:rPr lang="en-US" sz="3200" dirty="0"/>
            </a:br>
            <a:r>
              <a:rPr lang="en-US" sz="4400" b="1" dirty="0"/>
              <a:t>Timing Circuits, AEC and APR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724399" y="3894667"/>
            <a:ext cx="6366933" cy="512823"/>
          </a:xfrm>
        </p:spPr>
        <p:txBody>
          <a:bodyPr>
            <a:normAutofit/>
          </a:bodyPr>
          <a:lstStyle/>
          <a:p>
            <a:pPr algn="l"/>
            <a:r>
              <a:rPr lang="en-US" sz="2000" dirty="0"/>
              <a:t>Objectives: 1.3, 2.4, 5.8, 10.2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b="1" dirty="0"/>
              <a:t>Why is exposure time important?</a:t>
            </a:r>
          </a:p>
          <a:p>
            <a:endParaRPr lang="en-US" dirty="0"/>
          </a:p>
          <a:p>
            <a:r>
              <a:rPr lang="en-US" dirty="0"/>
              <a:t>X-ray quantity is directly proportional to the </a:t>
            </a:r>
            <a:r>
              <a:rPr lang="en-US" dirty="0" err="1"/>
              <a:t>mAs</a:t>
            </a:r>
            <a:endParaRPr lang="en-US" dirty="0"/>
          </a:p>
          <a:p>
            <a:r>
              <a:rPr lang="en-US" dirty="0"/>
              <a:t>Directly affects exposure </a:t>
            </a:r>
          </a:p>
          <a:p>
            <a:r>
              <a:rPr lang="en-US" dirty="0"/>
              <a:t>Controls how long electrons will be crossing over to the anode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5577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Exposure Timers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Timer circuit is a component of the x-ray circuit</a:t>
            </a:r>
          </a:p>
          <a:p>
            <a:pPr lvl="1"/>
            <a:r>
              <a:rPr lang="en-US" dirty="0"/>
              <a:t>Directly affects the number of x-rays being produced</a:t>
            </a:r>
          </a:p>
          <a:p>
            <a:r>
              <a:rPr lang="en-US" dirty="0"/>
              <a:t>Purpose: ‘make or break’ the high voltage across the tube</a:t>
            </a:r>
          </a:p>
          <a:p>
            <a:r>
              <a:rPr lang="en-US" dirty="0"/>
              <a:t>Located on the primary side (lower voltage is easier to control than high voltage)</a:t>
            </a:r>
          </a:p>
          <a:p>
            <a:pPr lvl="2"/>
            <a:r>
              <a:rPr lang="en-US" dirty="0"/>
              <a:t>All types of timers are controlled by the technologist, except for one specific type, which is automatic</a:t>
            </a:r>
          </a:p>
        </p:txBody>
      </p:sp>
    </p:spTree>
    <p:extLst>
      <p:ext uri="{BB962C8B-B14F-4D97-AF65-F5344CB8AC3E}">
        <p14:creationId xmlns:p14="http://schemas.microsoft.com/office/powerpoint/2010/main" val="2945158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Timing Circuits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Four types of timing circuits:</a:t>
            </a:r>
          </a:p>
          <a:p>
            <a:pPr lvl="1"/>
            <a:r>
              <a:rPr lang="en-US" sz="3200" dirty="0"/>
              <a:t>Synchronous*</a:t>
            </a:r>
          </a:p>
          <a:p>
            <a:pPr lvl="1"/>
            <a:r>
              <a:rPr lang="en-US" sz="3200" dirty="0"/>
              <a:t>Electronic *</a:t>
            </a:r>
          </a:p>
          <a:p>
            <a:pPr lvl="1"/>
            <a:r>
              <a:rPr lang="en-US" sz="3200" dirty="0" err="1"/>
              <a:t>mAs</a:t>
            </a:r>
            <a:r>
              <a:rPr lang="en-US" sz="3200" dirty="0"/>
              <a:t>*</a:t>
            </a:r>
          </a:p>
          <a:p>
            <a:pPr lvl="1"/>
            <a:r>
              <a:rPr lang="en-US" sz="3200" dirty="0"/>
              <a:t>AEC**</a:t>
            </a:r>
          </a:p>
          <a:p>
            <a:pPr marL="685800" lvl="2" indent="0">
              <a:buNone/>
            </a:pPr>
            <a:endParaRPr lang="en-US" dirty="0"/>
          </a:p>
          <a:p>
            <a:pPr marL="685800" lvl="2" indent="0">
              <a:buNone/>
            </a:pPr>
            <a:r>
              <a:rPr lang="en-US" dirty="0"/>
              <a:t>*controlled by the technologist</a:t>
            </a:r>
          </a:p>
          <a:p>
            <a:pPr marL="685800" lvl="2" indent="0">
              <a:buNone/>
            </a:pPr>
            <a:r>
              <a:rPr lang="en-US" dirty="0"/>
              <a:t>**automatic</a:t>
            </a:r>
          </a:p>
        </p:txBody>
      </p:sp>
    </p:spTree>
    <p:extLst>
      <p:ext uri="{BB962C8B-B14F-4D97-AF65-F5344CB8AC3E}">
        <p14:creationId xmlns:p14="http://schemas.microsoft.com/office/powerpoint/2010/main" val="2659447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Synchronous Timers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400" u="sng" dirty="0"/>
              <a:t>Synchronous motor </a:t>
            </a:r>
            <a:r>
              <a:rPr lang="en-US" sz="2400" dirty="0"/>
              <a:t> </a:t>
            </a:r>
          </a:p>
          <a:p>
            <a:pPr lvl="1"/>
            <a:r>
              <a:rPr lang="en-US" dirty="0"/>
              <a:t>a special type of electric motor which drives a shaft at exactly 60 revolutions per second (rpm)</a:t>
            </a:r>
          </a:p>
          <a:p>
            <a:r>
              <a:rPr lang="en-US" sz="2400" dirty="0"/>
              <a:t>When used as a timing mechanism in an x-ray unit, the shaft turns a disk which is connected to on/off switches</a:t>
            </a:r>
          </a:p>
          <a:p>
            <a:r>
              <a:rPr lang="en-US" sz="2400" dirty="0"/>
              <a:t>Exposure time selected will determine the time it takes for the disk to move from the on switch to the off switch</a:t>
            </a:r>
          </a:p>
          <a:p>
            <a:r>
              <a:rPr lang="en-US" sz="2400" dirty="0"/>
              <a:t>Can recognize an x-ray system that uses this type of timer because of the timing intervals</a:t>
            </a:r>
          </a:p>
          <a:p>
            <a:pPr lvl="1"/>
            <a:r>
              <a:rPr lang="en-US" dirty="0"/>
              <a:t>The shortest exposure time possible is 1/60 s, and timing intervals increase by multiples thereof (1/30, 1/20 </a:t>
            </a:r>
            <a:r>
              <a:rPr lang="en-US" dirty="0" err="1"/>
              <a:t>etc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Cannot be used for serial exposures, needs to be reset in between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388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Electronic Timers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54667"/>
            <a:ext cx="10515600" cy="4822296"/>
          </a:xfrm>
        </p:spPr>
        <p:txBody>
          <a:bodyPr>
            <a:normAutofit fontScale="92500" lnSpcReduction="10000"/>
          </a:bodyPr>
          <a:lstStyle/>
          <a:p>
            <a:r>
              <a:rPr lang="en-US" sz="2600" dirty="0"/>
              <a:t>Most sophisticated, expensive and accurate</a:t>
            </a:r>
          </a:p>
          <a:p>
            <a:pPr lvl="1"/>
            <a:r>
              <a:rPr lang="en-US" sz="2200" dirty="0"/>
              <a:t>Almost all modern units will utilize this type </a:t>
            </a:r>
          </a:p>
          <a:p>
            <a:r>
              <a:rPr lang="en-US" sz="2600" dirty="0"/>
              <a:t>Complex circuitry based on time required to charge a capacitor through a variable resistor</a:t>
            </a:r>
          </a:p>
          <a:p>
            <a:r>
              <a:rPr lang="en-US" sz="2600" dirty="0"/>
              <a:t>The exposure will terminate as soon as the capacitor receives its pre-programmed charge</a:t>
            </a:r>
          </a:p>
          <a:p>
            <a:pPr lvl="1"/>
            <a:r>
              <a:rPr lang="en-US" sz="2200" dirty="0"/>
              <a:t>How it works:</a:t>
            </a:r>
          </a:p>
          <a:p>
            <a:pPr lvl="2"/>
            <a:r>
              <a:rPr lang="en-US" sz="1700" dirty="0"/>
              <a:t>For a 1 second exposure, resistance is increased so it takes 1 second to charge the capacitor</a:t>
            </a:r>
          </a:p>
          <a:p>
            <a:pPr lvl="2"/>
            <a:r>
              <a:rPr lang="en-US" sz="1700" dirty="0"/>
              <a:t>For a 1 </a:t>
            </a:r>
            <a:r>
              <a:rPr lang="en-US" sz="1700" dirty="0" err="1"/>
              <a:t>ms</a:t>
            </a:r>
            <a:r>
              <a:rPr lang="en-US" sz="1700" dirty="0"/>
              <a:t> exposure, there is almost no resistance so that the capacitor is charged very quickly and the exposure is terminated by the timer</a:t>
            </a:r>
          </a:p>
          <a:p>
            <a:r>
              <a:rPr lang="en-US" sz="2600" dirty="0"/>
              <a:t>Wide range of time intervals can be selected</a:t>
            </a:r>
          </a:p>
          <a:p>
            <a:r>
              <a:rPr lang="en-US" sz="2600" dirty="0"/>
              <a:t>Very accurate down to intervals as small as 1ms</a:t>
            </a:r>
          </a:p>
          <a:p>
            <a:r>
              <a:rPr lang="en-US" sz="2600" dirty="0"/>
              <a:t>Can be used for rapid serial exposures</a:t>
            </a:r>
          </a:p>
          <a:p>
            <a:pPr lvl="1"/>
            <a:r>
              <a:rPr lang="en-US" sz="2200" dirty="0"/>
              <a:t>Ideal for interventional radiography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0982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mAs</a:t>
            </a:r>
            <a:r>
              <a:rPr lang="en-US" dirty="0"/>
              <a:t> Timer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Variation of the electronic timer, but it monitors the current passing through the tube and will terminate the exposure when the set </a:t>
            </a:r>
            <a:r>
              <a:rPr lang="en-US" dirty="0" err="1"/>
              <a:t>mAs</a:t>
            </a:r>
            <a:r>
              <a:rPr lang="en-US" dirty="0"/>
              <a:t> is achieved</a:t>
            </a:r>
          </a:p>
          <a:p>
            <a:r>
              <a:rPr lang="en-US" dirty="0"/>
              <a:t>Designed to safely provide the highest tube current and shortest exposure for the </a:t>
            </a:r>
            <a:r>
              <a:rPr lang="en-US" dirty="0" err="1"/>
              <a:t>mAs</a:t>
            </a:r>
            <a:r>
              <a:rPr lang="en-US" dirty="0"/>
              <a:t> selected  </a:t>
            </a:r>
          </a:p>
          <a:p>
            <a:r>
              <a:rPr lang="en-US" dirty="0"/>
              <a:t>Located on the secondary circuit (high voltage) side because must monitor the actual tube current</a:t>
            </a:r>
          </a:p>
          <a:p>
            <a:pPr lvl="1"/>
            <a:r>
              <a:rPr lang="en-US" dirty="0"/>
              <a:t>Found on falling load generator systems</a:t>
            </a:r>
          </a:p>
        </p:txBody>
      </p:sp>
    </p:spTree>
    <p:extLst>
      <p:ext uri="{BB962C8B-B14F-4D97-AF65-F5344CB8AC3E}">
        <p14:creationId xmlns:p14="http://schemas.microsoft.com/office/powerpoint/2010/main" val="3923262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AEC (Automatic Exposure Control)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Device that measures the quantity of radiation reaching the image receptor</a:t>
            </a:r>
          </a:p>
          <a:p>
            <a:r>
              <a:rPr lang="en-US" dirty="0"/>
              <a:t>Automatically terminates the exposure as soon as the IR has received the required amount of radiation</a:t>
            </a:r>
          </a:p>
          <a:p>
            <a:pPr lvl="1"/>
            <a:r>
              <a:rPr lang="en-US" dirty="0"/>
              <a:t>Controls this by breaking the timer circuit</a:t>
            </a:r>
          </a:p>
          <a:p>
            <a:r>
              <a:rPr lang="en-US" dirty="0"/>
              <a:t>Serves the same role as an exposure timer</a:t>
            </a:r>
          </a:p>
          <a:p>
            <a:pPr lvl="1"/>
            <a:r>
              <a:rPr lang="en-US" dirty="0"/>
              <a:t>Only factor it controls is time</a:t>
            </a:r>
          </a:p>
          <a:p>
            <a:r>
              <a:rPr lang="en-US" dirty="0"/>
              <a:t>Operates differently, instead of the technologist pre-setting the time, it uses the patient’s body part as the variable to determine when the exposure should be terminated</a:t>
            </a:r>
          </a:p>
          <a:p>
            <a:pPr lvl="1"/>
            <a:r>
              <a:rPr lang="en-US" sz="2000" dirty="0"/>
              <a:t>Technologist sets which ‘cell’ is active</a:t>
            </a:r>
          </a:p>
        </p:txBody>
      </p:sp>
    </p:spTree>
    <p:extLst>
      <p:ext uri="{BB962C8B-B14F-4D97-AF65-F5344CB8AC3E}">
        <p14:creationId xmlns:p14="http://schemas.microsoft.com/office/powerpoint/2010/main" val="3926951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Purpose of AEC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Eliminate the ‘guessing’ for technical factors</a:t>
            </a:r>
          </a:p>
          <a:p>
            <a:r>
              <a:rPr lang="en-US" sz="3200" dirty="0"/>
              <a:t>Setting a manual technique requires technologist to:</a:t>
            </a:r>
          </a:p>
          <a:p>
            <a:pPr lvl="1"/>
            <a:r>
              <a:rPr lang="en-US" sz="2800" dirty="0"/>
              <a:t>Select exposure time that they think will produce sufficient radiographic density</a:t>
            </a:r>
          </a:p>
          <a:p>
            <a:pPr lvl="1"/>
            <a:r>
              <a:rPr lang="en-US" sz="2800" dirty="0"/>
              <a:t>Measure the thickness of the patient and ‘guess’ the technique required</a:t>
            </a:r>
          </a:p>
          <a:p>
            <a:pPr lvl="1"/>
            <a:r>
              <a:rPr lang="en-US" sz="2800" dirty="0"/>
              <a:t>‘guess’ at the density of the tissues within the body</a:t>
            </a:r>
          </a:p>
        </p:txBody>
      </p:sp>
    </p:spTree>
    <p:extLst>
      <p:ext uri="{BB962C8B-B14F-4D97-AF65-F5344CB8AC3E}">
        <p14:creationId xmlns:p14="http://schemas.microsoft.com/office/powerpoint/2010/main" val="23681913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AEC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Two types of AEC devices:</a:t>
            </a:r>
          </a:p>
          <a:p>
            <a:pPr lvl="1"/>
            <a:r>
              <a:rPr lang="en-US" sz="3200" dirty="0"/>
              <a:t>Photodiode / </a:t>
            </a:r>
            <a:r>
              <a:rPr lang="en-US" sz="3200" dirty="0" err="1"/>
              <a:t>Phototimer</a:t>
            </a:r>
            <a:endParaRPr lang="en-US" sz="3200" dirty="0"/>
          </a:p>
          <a:p>
            <a:pPr lvl="1"/>
            <a:r>
              <a:rPr lang="en-US" sz="3200" dirty="0"/>
              <a:t>Ionization Chamber</a:t>
            </a:r>
          </a:p>
          <a:p>
            <a:pPr lvl="2"/>
            <a:r>
              <a:rPr lang="en-US" sz="2800" dirty="0"/>
              <a:t>Main difference between the two types is the location of the device in relation to the IR, one is exit type, and one is entrance type</a:t>
            </a:r>
          </a:p>
        </p:txBody>
      </p:sp>
    </p:spTree>
    <p:extLst>
      <p:ext uri="{BB962C8B-B14F-4D97-AF65-F5344CB8AC3E}">
        <p14:creationId xmlns:p14="http://schemas.microsoft.com/office/powerpoint/2010/main" val="36730276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Photodiode / </a:t>
            </a:r>
            <a:r>
              <a:rPr lang="en-US" dirty="0" err="1"/>
              <a:t>Phototimer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D257F6-FB24-BD4C-7AE0-06A26D8104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290733" cy="4351338"/>
          </a:xfrm>
        </p:spPr>
        <p:txBody>
          <a:bodyPr>
            <a:normAutofit fontScale="92500"/>
          </a:bodyPr>
          <a:lstStyle/>
          <a:p>
            <a:pPr marL="457200" indent="-457200"/>
            <a:r>
              <a:rPr lang="en-US" sz="3600" dirty="0"/>
              <a:t>Positioned as exit type of device</a:t>
            </a:r>
          </a:p>
          <a:p>
            <a:pPr marL="457200" indent="-457200"/>
            <a:r>
              <a:rPr lang="en-US" sz="3600" dirty="0"/>
              <a:t>Behind IR</a:t>
            </a:r>
          </a:p>
          <a:p>
            <a:pPr marL="457200" indent="-457200"/>
            <a:r>
              <a:rPr lang="en-US" sz="3600" dirty="0"/>
              <a:t>Photodiode converts light to electrical energy</a:t>
            </a:r>
          </a:p>
          <a:p>
            <a:pPr marL="457200" indent="-457200"/>
            <a:r>
              <a:rPr lang="en-US" sz="3600" dirty="0"/>
              <a:t>Once certain charge has been reached, exposure is terminated</a:t>
            </a:r>
          </a:p>
          <a:p>
            <a:pPr marL="457200" indent="-457200"/>
            <a:r>
              <a:rPr lang="en-US" sz="3600" u="sng" dirty="0"/>
              <a:t>Becoming obsolete</a:t>
            </a:r>
          </a:p>
        </p:txBody>
      </p:sp>
      <p:pic>
        <p:nvPicPr>
          <p:cNvPr id="1026" name="Picture 2" descr="https://coursewareobjects.elsevier.com/objects/elr/Bushong/radiologic11e/IC/jpg/Chapter005/005010.jpg">
            <a:extLst>
              <a:ext uri="{FF2B5EF4-FFF2-40B4-BE49-F238E27FC236}">
                <a16:creationId xmlns:a16="http://schemas.microsoft.com/office/drawing/2014/main" id="{F8EECB16-DCDE-4324-B530-1EB2C96950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053"/>
          <a:stretch/>
        </p:blipFill>
        <p:spPr bwMode="auto">
          <a:xfrm>
            <a:off x="8291846" y="1281814"/>
            <a:ext cx="3305242" cy="5000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6B679D1-29CB-47A6-BBCD-3A246AB98F5B}"/>
              </a:ext>
            </a:extLst>
          </p:cNvPr>
          <p:cNvSpPr txBox="1"/>
          <p:nvPr/>
        </p:nvSpPr>
        <p:spPr>
          <a:xfrm>
            <a:off x="6526596" y="6128919"/>
            <a:ext cx="1596912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400" dirty="0" err="1"/>
              <a:t>Bushong</a:t>
            </a:r>
            <a:r>
              <a:rPr lang="en-US" sz="1400" dirty="0"/>
              <a:t> Fig 5-10</a:t>
            </a:r>
          </a:p>
        </p:txBody>
      </p:sp>
    </p:spTree>
    <p:extLst>
      <p:ext uri="{BB962C8B-B14F-4D97-AF65-F5344CB8AC3E}">
        <p14:creationId xmlns:p14="http://schemas.microsoft.com/office/powerpoint/2010/main" val="29295021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Ionization Chambers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Most commonly used today in modern imaging systems</a:t>
            </a:r>
          </a:p>
          <a:p>
            <a:r>
              <a:rPr lang="en-US" sz="3200" dirty="0"/>
              <a:t>Located between patient and the IR</a:t>
            </a:r>
          </a:p>
          <a:p>
            <a:r>
              <a:rPr lang="en-US" sz="3200" dirty="0"/>
              <a:t>Flat parallel plate ionization chamber</a:t>
            </a:r>
          </a:p>
          <a:p>
            <a:pPr lvl="1"/>
            <a:r>
              <a:rPr lang="en-US" sz="2800" dirty="0"/>
              <a:t>Radiolucent – does not interfere with image</a:t>
            </a:r>
          </a:p>
          <a:p>
            <a:r>
              <a:rPr lang="en-US" sz="3200" dirty="0"/>
              <a:t>X-ray beam travels through the patient and tabletop before striking the chamber</a:t>
            </a:r>
          </a:p>
          <a:p>
            <a:r>
              <a:rPr lang="en-US" sz="3200" dirty="0"/>
              <a:t>Entrance type – IR positioned after the ion chamber</a:t>
            </a:r>
          </a:p>
          <a:p>
            <a:endParaRPr lang="en-US" sz="32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02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Ionization Chambers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442200" cy="4351338"/>
          </a:xfrm>
        </p:spPr>
        <p:txBody>
          <a:bodyPr/>
          <a:lstStyle/>
          <a:p>
            <a:r>
              <a:rPr lang="en-US" dirty="0"/>
              <a:t>Chamber is a hollow cell containing air</a:t>
            </a:r>
          </a:p>
          <a:p>
            <a:r>
              <a:rPr lang="en-US" dirty="0"/>
              <a:t>Air inside the cell becomes ionized as it is struck by radiation – creates an electrical charge</a:t>
            </a:r>
          </a:p>
          <a:p>
            <a:r>
              <a:rPr lang="en-US" dirty="0"/>
              <a:t>Ionization is directly proportional to the amount of radiation received</a:t>
            </a:r>
          </a:p>
          <a:p>
            <a:r>
              <a:rPr lang="en-US" dirty="0"/>
              <a:t>When predetermined charge has been reached, exposure will terminate</a:t>
            </a:r>
          </a:p>
        </p:txBody>
      </p:sp>
      <p:pic>
        <p:nvPicPr>
          <p:cNvPr id="2050" name="Picture 2" descr="https://coursewareobjects.elsevier.com/objects/elr/Bushong/radiologic11e/IC/jpg/Chapter005/005010.jpg">
            <a:extLst>
              <a:ext uri="{FF2B5EF4-FFF2-40B4-BE49-F238E27FC236}">
                <a16:creationId xmlns:a16="http://schemas.microsoft.com/office/drawing/2014/main" id="{33A803D8-2205-4DD8-9265-FDA0E2F8A6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21"/>
          <a:stretch/>
        </p:blipFill>
        <p:spPr bwMode="auto">
          <a:xfrm>
            <a:off x="8839200" y="1588059"/>
            <a:ext cx="2695074" cy="482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4F842B5-B6DF-4DF7-A146-FD3B2FB3D747}"/>
              </a:ext>
            </a:extLst>
          </p:cNvPr>
          <p:cNvSpPr txBox="1"/>
          <p:nvPr/>
        </p:nvSpPr>
        <p:spPr>
          <a:xfrm>
            <a:off x="7242288" y="6004123"/>
            <a:ext cx="1596912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err="1"/>
              <a:t>Bushong</a:t>
            </a:r>
            <a:r>
              <a:rPr lang="en-US" sz="1400" dirty="0"/>
              <a:t> Fig 5-10</a:t>
            </a:r>
          </a:p>
        </p:txBody>
      </p:sp>
    </p:spTree>
    <p:extLst>
      <p:ext uri="{BB962C8B-B14F-4D97-AF65-F5344CB8AC3E}">
        <p14:creationId xmlns:p14="http://schemas.microsoft.com/office/powerpoint/2010/main" val="21061927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AEC Selection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95346"/>
            <a:ext cx="6075556" cy="4381617"/>
          </a:xfrm>
        </p:spPr>
        <p:txBody>
          <a:bodyPr>
            <a:normAutofit/>
          </a:bodyPr>
          <a:lstStyle/>
          <a:p>
            <a:r>
              <a:rPr lang="en-US" sz="3600" dirty="0"/>
              <a:t>Different configurations</a:t>
            </a:r>
          </a:p>
          <a:p>
            <a:pPr lvl="1"/>
            <a:r>
              <a:rPr lang="en-US" sz="3200" dirty="0"/>
              <a:t>Usually have 3 detectors/cells/chambers</a:t>
            </a:r>
          </a:p>
          <a:p>
            <a:pPr lvl="1"/>
            <a:r>
              <a:rPr lang="en-US" sz="3200" dirty="0"/>
              <a:t>Center </a:t>
            </a:r>
          </a:p>
          <a:p>
            <a:pPr lvl="1"/>
            <a:r>
              <a:rPr lang="en-US" sz="3200" dirty="0"/>
              <a:t>Left and Right </a:t>
            </a:r>
          </a:p>
          <a:p>
            <a:pPr lvl="2"/>
            <a:r>
              <a:rPr lang="en-US" sz="2800" dirty="0"/>
              <a:t>Slightly higher than the center cell, and off centered to each side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10"/>
          <a:stretch/>
        </p:blipFill>
        <p:spPr>
          <a:xfrm>
            <a:off x="7175321" y="3185641"/>
            <a:ext cx="4665352" cy="3126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8507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Choosing the Correct Configuration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Various combinations of the AEC chambers can be selected </a:t>
            </a:r>
          </a:p>
          <a:p>
            <a:pPr lvl="1"/>
            <a:r>
              <a:rPr lang="en-US" sz="2800" dirty="0"/>
              <a:t>Can select any one cell, combination or all three</a:t>
            </a:r>
          </a:p>
          <a:p>
            <a:r>
              <a:rPr lang="en-US" sz="3200" dirty="0"/>
              <a:t>APR can also select configuration</a:t>
            </a:r>
          </a:p>
          <a:p>
            <a:r>
              <a:rPr lang="en-US" sz="3200" dirty="0"/>
              <a:t>When more than one cell is selected, the average signal from all cells is used</a:t>
            </a:r>
          </a:p>
          <a:p>
            <a:r>
              <a:rPr lang="en-US" sz="3200" dirty="0"/>
              <a:t>This can be over-ridden if needed</a:t>
            </a:r>
          </a:p>
          <a:p>
            <a:pPr lvl="1"/>
            <a:r>
              <a:rPr lang="en-US" sz="2800" dirty="0"/>
              <a:t>i.e. AP Pelvis with metal hip replacement </a:t>
            </a:r>
          </a:p>
        </p:txBody>
      </p:sp>
    </p:spTree>
    <p:extLst>
      <p:ext uri="{BB962C8B-B14F-4D97-AF65-F5344CB8AC3E}">
        <p14:creationId xmlns:p14="http://schemas.microsoft.com/office/powerpoint/2010/main" val="32201755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 Up Timer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Protects the patient from overexposure</a:t>
            </a:r>
          </a:p>
          <a:p>
            <a:pPr lvl="1"/>
            <a:r>
              <a:rPr lang="en-US" sz="2800" dirty="0"/>
              <a:t>Due to equipment failure, or technologist error</a:t>
            </a:r>
          </a:p>
          <a:p>
            <a:r>
              <a:rPr lang="en-US" sz="3200" dirty="0"/>
              <a:t>SC 35 states that the </a:t>
            </a:r>
            <a:r>
              <a:rPr lang="en-US" sz="3200" dirty="0" err="1"/>
              <a:t>mAs</a:t>
            </a:r>
            <a:r>
              <a:rPr lang="en-US" sz="3200" dirty="0"/>
              <a:t> cannot exceed 600 </a:t>
            </a:r>
            <a:r>
              <a:rPr lang="en-US" sz="3200" dirty="0" err="1"/>
              <a:t>mAs</a:t>
            </a:r>
            <a:r>
              <a:rPr lang="en-US" sz="3200" dirty="0"/>
              <a:t> for one single exposure</a:t>
            </a:r>
          </a:p>
          <a:p>
            <a:r>
              <a:rPr lang="en-US" sz="3200" dirty="0"/>
              <a:t>Usually set to 1.5 times the expected length of exposure</a:t>
            </a:r>
          </a:p>
          <a:p>
            <a:pPr lvl="1"/>
            <a:r>
              <a:rPr lang="en-US" sz="2800" dirty="0"/>
              <a:t>Maximum time is 6 seconds</a:t>
            </a:r>
          </a:p>
          <a:p>
            <a:r>
              <a:rPr lang="en-US" sz="3200" dirty="0"/>
              <a:t>Often it is automatically done when APR is used</a:t>
            </a:r>
          </a:p>
        </p:txBody>
      </p:sp>
    </p:spTree>
    <p:extLst>
      <p:ext uri="{BB962C8B-B14F-4D97-AF65-F5344CB8AC3E}">
        <p14:creationId xmlns:p14="http://schemas.microsoft.com/office/powerpoint/2010/main" val="16083027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AEC operation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AEC is first installed, it must be calibrated</a:t>
            </a:r>
          </a:p>
          <a:p>
            <a:r>
              <a:rPr lang="en-US" dirty="0"/>
              <a:t>Exposures are taken using test tools, and AEC is adjusted until the intensities on the IR are optimal</a:t>
            </a:r>
          </a:p>
          <a:p>
            <a:r>
              <a:rPr lang="en-US" dirty="0"/>
              <a:t>Typically this is done by the service engineers</a:t>
            </a:r>
          </a:p>
        </p:txBody>
      </p:sp>
    </p:spTree>
    <p:extLst>
      <p:ext uri="{BB962C8B-B14F-4D97-AF65-F5344CB8AC3E}">
        <p14:creationId xmlns:p14="http://schemas.microsoft.com/office/powerpoint/2010/main" val="21411594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Density 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Regulates the radiographic density of the image</a:t>
            </a:r>
          </a:p>
          <a:p>
            <a:r>
              <a:rPr lang="en-US" dirty="0"/>
              <a:t>Selection of 7 density steps</a:t>
            </a:r>
          </a:p>
          <a:p>
            <a:pPr lvl="1"/>
            <a:r>
              <a:rPr lang="en-US" dirty="0"/>
              <a:t>-3, -2, -1, 0, 1, 2, 3</a:t>
            </a:r>
          </a:p>
          <a:p>
            <a:r>
              <a:rPr lang="en-US" dirty="0"/>
              <a:t>Each one is calibrated to increase/decrease the </a:t>
            </a:r>
            <a:r>
              <a:rPr lang="en-US"/>
              <a:t>preset density </a:t>
            </a:r>
            <a:r>
              <a:rPr lang="en-US" dirty="0"/>
              <a:t>of the image receptor by 0.1</a:t>
            </a:r>
          </a:p>
          <a:p>
            <a:pPr lvl="1"/>
            <a:r>
              <a:rPr lang="en-US" dirty="0"/>
              <a:t>About a 25% change in exposure from step to step</a:t>
            </a:r>
          </a:p>
          <a:p>
            <a:r>
              <a:rPr lang="en-US" dirty="0"/>
              <a:t>Can be used to accommodate patient condition or over-ride AEC sensitivity issues</a:t>
            </a:r>
          </a:p>
          <a:p>
            <a:pPr lvl="1"/>
            <a:r>
              <a:rPr lang="en-US" dirty="0"/>
              <a:t>Not used to compensate for part thickness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023433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Utilizing AEC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600" dirty="0"/>
              <a:t>Technologist needs to select:</a:t>
            </a:r>
          </a:p>
          <a:p>
            <a:pPr lvl="1"/>
            <a:r>
              <a:rPr lang="en-US" sz="3200" dirty="0" err="1"/>
              <a:t>kVp</a:t>
            </a:r>
            <a:endParaRPr lang="en-US" sz="3200" dirty="0"/>
          </a:p>
          <a:p>
            <a:pPr lvl="1"/>
            <a:r>
              <a:rPr lang="en-US" sz="3200" dirty="0"/>
              <a:t>mA</a:t>
            </a:r>
          </a:p>
          <a:p>
            <a:pPr lvl="1"/>
            <a:r>
              <a:rPr lang="en-US" sz="3200" dirty="0"/>
              <a:t>Set backup timer</a:t>
            </a:r>
          </a:p>
          <a:p>
            <a:pPr lvl="1"/>
            <a:r>
              <a:rPr lang="en-US" sz="3200" dirty="0"/>
              <a:t>Select which chambers to use </a:t>
            </a:r>
          </a:p>
          <a:p>
            <a:pPr lvl="1"/>
            <a:r>
              <a:rPr lang="en-US" sz="3200" dirty="0"/>
              <a:t>Density control</a:t>
            </a:r>
          </a:p>
          <a:p>
            <a:pPr marL="342900" lvl="1" indent="0">
              <a:buNone/>
            </a:pPr>
            <a:endParaRPr lang="en-US" sz="3200" dirty="0"/>
          </a:p>
          <a:p>
            <a:pPr lvl="1"/>
            <a:r>
              <a:rPr lang="en-US" sz="3200" dirty="0"/>
              <a:t>Or select appropriate APR (anatomically programmed radiography)</a:t>
            </a:r>
          </a:p>
        </p:txBody>
      </p:sp>
    </p:spTree>
    <p:extLst>
      <p:ext uri="{BB962C8B-B14F-4D97-AF65-F5344CB8AC3E}">
        <p14:creationId xmlns:p14="http://schemas.microsoft.com/office/powerpoint/2010/main" val="394240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APR - </a:t>
            </a:r>
            <a:r>
              <a:rPr lang="en-US" sz="4400" dirty="0"/>
              <a:t>Anatomically Programmed Radiography</a:t>
            </a:r>
            <a:br>
              <a:rPr lang="en-US" sz="4400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Refers to radiographic system that allows user to select a body part, and a preprogrammed set of exposure factors will be displayed for it</a:t>
            </a:r>
          </a:p>
          <a:p>
            <a:r>
              <a:rPr lang="en-US" sz="3200" dirty="0"/>
              <a:t>Technique chart stored in the computer</a:t>
            </a:r>
          </a:p>
          <a:p>
            <a:pPr lvl="1"/>
            <a:r>
              <a:rPr lang="en-US" sz="2800" dirty="0" err="1"/>
              <a:t>kVp</a:t>
            </a:r>
            <a:endParaRPr lang="en-US" sz="2800" dirty="0"/>
          </a:p>
          <a:p>
            <a:pPr lvl="1"/>
            <a:r>
              <a:rPr lang="en-US" sz="2800" dirty="0"/>
              <a:t>AEC</a:t>
            </a:r>
          </a:p>
          <a:p>
            <a:pPr lvl="2"/>
            <a:r>
              <a:rPr lang="en-US" sz="2400" dirty="0"/>
              <a:t>Cell selection</a:t>
            </a:r>
          </a:p>
          <a:p>
            <a:pPr lvl="1"/>
            <a:r>
              <a:rPr lang="en-US" sz="2800" dirty="0" err="1"/>
              <a:t>mAs</a:t>
            </a:r>
            <a:r>
              <a:rPr lang="en-US" sz="2800" dirty="0"/>
              <a:t> (if AEC is not selected)</a:t>
            </a:r>
          </a:p>
          <a:p>
            <a:pPr lvl="1"/>
            <a:r>
              <a:rPr lang="en-US" sz="2800" dirty="0"/>
              <a:t>Focal Spot Size</a:t>
            </a:r>
          </a:p>
        </p:txBody>
      </p:sp>
    </p:spTree>
    <p:extLst>
      <p:ext uri="{BB962C8B-B14F-4D97-AF65-F5344CB8AC3E}">
        <p14:creationId xmlns:p14="http://schemas.microsoft.com/office/powerpoint/2010/main" val="6306381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APR – Anatomically Programmed Radiography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Controlled by computer circuit/chip that has been programmed with different exposure factors for specific position/projections of anatomic parts</a:t>
            </a:r>
          </a:p>
          <a:p>
            <a:r>
              <a:rPr lang="en-US" dirty="0"/>
              <a:t>Once the part and position/projection has been selected, the technologist can make adjustments to the displayed exposure factors if they need to</a:t>
            </a:r>
          </a:p>
          <a:p>
            <a:r>
              <a:rPr lang="en-US" dirty="0"/>
              <a:t>APR and AEC are not related, but often used in conjunction</a:t>
            </a:r>
          </a:p>
          <a:p>
            <a:pPr lvl="1"/>
            <a:r>
              <a:rPr lang="en-US" dirty="0" err="1"/>
              <a:t>i.e</a:t>
            </a:r>
            <a:r>
              <a:rPr lang="en-US" dirty="0"/>
              <a:t>… an APR setting may utilize AEC</a:t>
            </a:r>
          </a:p>
        </p:txBody>
      </p:sp>
    </p:spTree>
    <p:extLst>
      <p:ext uri="{BB962C8B-B14F-4D97-AF65-F5344CB8AC3E}">
        <p14:creationId xmlns:p14="http://schemas.microsoft.com/office/powerpoint/2010/main" val="33701595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Positioning with AEC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Technical factors are taken care of with AEC, but that doesn’t mean all the work is done</a:t>
            </a:r>
          </a:p>
          <a:p>
            <a:r>
              <a:rPr lang="en-US" sz="3200" dirty="0"/>
              <a:t>Positioning is critical to utilizing AEC properly</a:t>
            </a:r>
          </a:p>
          <a:p>
            <a:r>
              <a:rPr lang="en-US" sz="3200" dirty="0"/>
              <a:t>Specific body part must be placed over the cell for appropriate exposure</a:t>
            </a:r>
          </a:p>
          <a:p>
            <a:pPr lvl="1"/>
            <a:r>
              <a:rPr lang="en-US" sz="2800" dirty="0"/>
              <a:t>If not, can result in over or under exposure</a:t>
            </a:r>
          </a:p>
          <a:p>
            <a:r>
              <a:rPr lang="en-US" sz="3200" dirty="0"/>
              <a:t>Improper centering is the most common reason for repeats with AEC</a:t>
            </a:r>
          </a:p>
        </p:txBody>
      </p:sp>
    </p:spTree>
    <p:extLst>
      <p:ext uri="{BB962C8B-B14F-4D97-AF65-F5344CB8AC3E}">
        <p14:creationId xmlns:p14="http://schemas.microsoft.com/office/powerpoint/2010/main" val="6138743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Collimation and AEC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AEC cannot tell the difference between useful beam and scatter radiation</a:t>
            </a:r>
          </a:p>
          <a:p>
            <a:r>
              <a:rPr lang="en-US" dirty="0"/>
              <a:t>If the field size is too big</a:t>
            </a:r>
          </a:p>
          <a:p>
            <a:pPr lvl="1"/>
            <a:r>
              <a:rPr lang="en-US" dirty="0"/>
              <a:t>Too much scatter will cause the AEC to shut off prematurely</a:t>
            </a:r>
          </a:p>
          <a:p>
            <a:r>
              <a:rPr lang="en-US" dirty="0"/>
              <a:t>If the field size is too small</a:t>
            </a:r>
          </a:p>
          <a:p>
            <a:pPr lvl="1"/>
            <a:r>
              <a:rPr lang="en-US" dirty="0"/>
              <a:t>AEC cell will take longer to receive enough radiation to end exposure</a:t>
            </a:r>
          </a:p>
          <a:p>
            <a:r>
              <a:rPr lang="en-US" dirty="0"/>
              <a:t>If the field size is too small to cover the entire cell</a:t>
            </a:r>
          </a:p>
          <a:p>
            <a:pPr lvl="1"/>
            <a:r>
              <a:rPr lang="en-US" dirty="0"/>
              <a:t>AEC should not be used and a manual technique should be set</a:t>
            </a:r>
          </a:p>
          <a:p>
            <a:pPr marL="34290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8974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 anchorCtr="1">
            <a:normAutofit/>
          </a:bodyPr>
          <a:lstStyle/>
          <a:p>
            <a:r>
              <a:rPr lang="en-US" sz="4800" dirty="0"/>
              <a:t>Positioning with AEC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2101628" y="1690688"/>
            <a:ext cx="2807143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/>
          <a:srcRect l="7437"/>
          <a:stretch>
            <a:fillRect/>
          </a:stretch>
        </p:blipFill>
        <p:spPr bwMode="auto">
          <a:xfrm>
            <a:off x="9372600" y="1535113"/>
            <a:ext cx="2819400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160183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Cell Selection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37758"/>
            <a:ext cx="10515600" cy="4351338"/>
          </a:xfrm>
        </p:spPr>
        <p:txBody>
          <a:bodyPr/>
          <a:lstStyle/>
          <a:p>
            <a:r>
              <a:rPr lang="en-US" dirty="0"/>
              <a:t>Crucial to the exposure </a:t>
            </a:r>
          </a:p>
          <a:p>
            <a:r>
              <a:rPr lang="en-US" dirty="0"/>
              <a:t>Improper cell selection can also result in over or under exposure	</a:t>
            </a:r>
          </a:p>
          <a:p>
            <a:pPr lvl="1"/>
            <a:r>
              <a:rPr lang="en-US" dirty="0"/>
              <a:t>i.e. What needs to be visualized.. Bone? Air? Soft Tissue?  Is there a surgical implant?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4167"/>
          <a:stretch>
            <a:fillRect/>
          </a:stretch>
        </p:blipFill>
        <p:spPr bwMode="auto">
          <a:xfrm>
            <a:off x="1974850" y="3564674"/>
            <a:ext cx="3657600" cy="315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l="3646"/>
          <a:stretch>
            <a:fillRect/>
          </a:stretch>
        </p:blipFill>
        <p:spPr bwMode="auto">
          <a:xfrm>
            <a:off x="5827751" y="3473676"/>
            <a:ext cx="3524250" cy="318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348866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Cell Selection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766733" cy="4351338"/>
          </a:xfrm>
        </p:spPr>
        <p:txBody>
          <a:bodyPr/>
          <a:lstStyle/>
          <a:p>
            <a:r>
              <a:rPr lang="en-US" dirty="0"/>
              <a:t>Appropriate cell selection will produce optimal image quality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26" name="Picture 2" descr="https://coursewareobjects.elsevier.com/objects/elr/Bontrager9e/IC/jpg/Chapter002/0020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830" y="1322008"/>
            <a:ext cx="5416965" cy="4854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7151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Optimal Use of AEC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Appropriate </a:t>
            </a:r>
            <a:r>
              <a:rPr lang="en-US" sz="3200" dirty="0" err="1"/>
              <a:t>kVp</a:t>
            </a:r>
            <a:r>
              <a:rPr lang="en-US" sz="3200" dirty="0"/>
              <a:t> selected for the area of interest</a:t>
            </a:r>
          </a:p>
          <a:p>
            <a:pPr lvl="1"/>
            <a:r>
              <a:rPr lang="en-US" sz="2800" dirty="0"/>
              <a:t>Based on contrast characteristics and penetrability of beam</a:t>
            </a:r>
          </a:p>
          <a:p>
            <a:r>
              <a:rPr lang="en-US" sz="3200" dirty="0"/>
              <a:t>Precise centering</a:t>
            </a:r>
          </a:p>
          <a:p>
            <a:r>
              <a:rPr lang="en-US" sz="3200" dirty="0"/>
              <a:t>Appropriate selection of cell</a:t>
            </a:r>
          </a:p>
          <a:p>
            <a:r>
              <a:rPr lang="en-US" sz="3200" dirty="0"/>
              <a:t>Appropriate collimation to area of interest</a:t>
            </a:r>
          </a:p>
          <a:p>
            <a:r>
              <a:rPr lang="en-US" sz="3200" dirty="0"/>
              <a:t>Positioning is critical to optimal utilization of AEC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Bushong</a:t>
            </a:r>
            <a:r>
              <a:rPr lang="en-US" dirty="0"/>
              <a:t>: Radiologic Science for Technologists 11</a:t>
            </a:r>
            <a:r>
              <a:rPr lang="en-US" baseline="30000" dirty="0"/>
              <a:t>th</a:t>
            </a:r>
            <a:r>
              <a:rPr lang="en-US" dirty="0"/>
              <a:t> Ed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90-92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256-258</a:t>
            </a:r>
          </a:p>
        </p:txBody>
      </p:sp>
    </p:spTree>
    <p:extLst>
      <p:ext uri="{BB962C8B-B14F-4D97-AF65-F5344CB8AC3E}">
        <p14:creationId xmlns:p14="http://schemas.microsoft.com/office/powerpoint/2010/main" val="270301047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DE1BEF9-2A9E-4397-820F-003C62FC9B85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C1B03ACC-044B-4E09-BEA3-131503A1E5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6B16F81-DECA-4939-930B-AC426610EDB4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22130</TotalTime>
  <Words>1422</Words>
  <Application>Microsoft Office PowerPoint</Application>
  <PresentationFormat>Widescreen</PresentationFormat>
  <Paragraphs>176</Paragraphs>
  <Slides>28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7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APPH 226:  Timing Circuits, AEC and APR</vt:lpstr>
      <vt:lpstr>Time</vt:lpstr>
      <vt:lpstr>Exposure Timers</vt:lpstr>
      <vt:lpstr>Types of Timing Circuits</vt:lpstr>
      <vt:lpstr>Synchronous Timers </vt:lpstr>
      <vt:lpstr>Electronic Timers </vt:lpstr>
      <vt:lpstr>mAs Timer</vt:lpstr>
      <vt:lpstr>AEC (Automatic Exposure Control)</vt:lpstr>
      <vt:lpstr>Purpose of AEC</vt:lpstr>
      <vt:lpstr>Types of AEC</vt:lpstr>
      <vt:lpstr>Photodiode / Phototimer</vt:lpstr>
      <vt:lpstr>Ionization Chambers</vt:lpstr>
      <vt:lpstr>Ionization Chambers </vt:lpstr>
      <vt:lpstr>AEC Selection </vt:lpstr>
      <vt:lpstr>Choosing the Correct Configuration</vt:lpstr>
      <vt:lpstr>Back Up Timer</vt:lpstr>
      <vt:lpstr>AEC operation</vt:lpstr>
      <vt:lpstr>Density Control</vt:lpstr>
      <vt:lpstr>Utilizing AEC</vt:lpstr>
      <vt:lpstr>APR - Anatomically Programmed Radiography </vt:lpstr>
      <vt:lpstr>APR – Anatomically Programmed Radiography</vt:lpstr>
      <vt:lpstr>Positioning with AEC</vt:lpstr>
      <vt:lpstr>Collimation and AEC</vt:lpstr>
      <vt:lpstr>Positioning with AEC</vt:lpstr>
      <vt:lpstr>Cell Selection</vt:lpstr>
      <vt:lpstr>Cell Selection</vt:lpstr>
      <vt:lpstr>Optimal Use of AEC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351</cp:revision>
  <cp:lastPrinted>2024-03-14T14:28:39Z</cp:lastPrinted>
  <dcterms:created xsi:type="dcterms:W3CDTF">2009-04-06T17:04:40Z</dcterms:created>
  <dcterms:modified xsi:type="dcterms:W3CDTF">2025-02-05T16:42:35Z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