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67586" y="423798"/>
            <a:ext cx="9656826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4239" y="437769"/>
            <a:ext cx="10383520" cy="1068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93493"/>
            <a:ext cx="10358120" cy="2369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095990" y="6475501"/>
            <a:ext cx="21717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Relationship Id="rId3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Relationship Id="rId3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g"/><Relationship Id="rId3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Relationship Id="rId3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Relationship Id="rId3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g"/><Relationship Id="rId3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Relationship Id="rId3" Type="http://schemas.openxmlformats.org/officeDocument/2006/relationships/image" Target="../media/image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Relationship Id="rId3" Type="http://schemas.openxmlformats.org/officeDocument/2006/relationships/image" Target="../media/image1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g"/><Relationship Id="rId3" Type="http://schemas.openxmlformats.org/officeDocument/2006/relationships/image" Target="../media/image1.pn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hyperlink" Target="http://wpms2063.com/images/hy-tape%20surgical/HYT110BLF-HY-tape-pink-latex-free-waterproof-tape-1x5yd.jpg" TargetMode="External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6" Type="http://schemas.openxmlformats.org/officeDocument/2006/relationships/hyperlink" Target="http://www.medicalforyouonline.com/" TargetMode="External"/><Relationship Id="rId7" Type="http://schemas.openxmlformats.org/officeDocument/2006/relationships/image" Target="../media/image19.jpg"/><Relationship Id="rId8" Type="http://schemas.openxmlformats.org/officeDocument/2006/relationships/image" Target="../media/image1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g"/><Relationship Id="rId3" Type="http://schemas.openxmlformats.org/officeDocument/2006/relationships/image" Target="../media/image1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Relationship Id="rId3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20158" y="3244723"/>
            <a:ext cx="1888489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ANPH</a:t>
            </a:r>
            <a:r>
              <a:rPr dirty="0" spc="-20"/>
              <a:t> </a:t>
            </a:r>
            <a:r>
              <a:rPr dirty="0" spc="-25"/>
              <a:t>202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919853" y="3986910"/>
            <a:ext cx="98298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>
                <a:latin typeface="Calibri"/>
                <a:cs typeface="Calibri"/>
              </a:rPr>
              <a:t>Blood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908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0"/>
              <a:t>Formed</a:t>
            </a:r>
            <a:r>
              <a:rPr dirty="0" sz="4400" spc="-190"/>
              <a:t> </a:t>
            </a:r>
            <a:r>
              <a:rPr dirty="0" sz="4400" spc="-20"/>
              <a:t>Elements</a:t>
            </a:r>
            <a:r>
              <a:rPr dirty="0" sz="4400" spc="-165"/>
              <a:t> </a:t>
            </a:r>
            <a:r>
              <a:rPr dirty="0" sz="4400"/>
              <a:t>of</a:t>
            </a:r>
            <a:r>
              <a:rPr dirty="0" sz="4400" spc="-140"/>
              <a:t> </a:t>
            </a:r>
            <a:r>
              <a:rPr dirty="0" sz="4400" spc="-10"/>
              <a:t>Blood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863"/>
            <a:ext cx="7482840" cy="3066415"/>
          </a:xfrm>
          <a:prstGeom prst="rect">
            <a:avLst/>
          </a:prstGeom>
        </p:spPr>
        <p:txBody>
          <a:bodyPr wrap="square" lIns="0" tIns="4572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6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 spc="-10" b="1">
                <a:latin typeface="Calibri"/>
                <a:cs typeface="Calibri"/>
              </a:rPr>
              <a:t>Types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RBCs</a:t>
            </a:r>
            <a:r>
              <a:rPr dirty="0" sz="2000" spc="-10">
                <a:latin typeface="Calibri"/>
                <a:cs typeface="Calibri"/>
              </a:rPr>
              <a:t> (erythrocytes)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Wingdings"/>
              <a:buChar char=""/>
            </a:pPr>
            <a:endParaRPr sz="235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WBCs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(leukocytes)</a:t>
            </a:r>
            <a:endParaRPr sz="200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700" algn="l"/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Granular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leukocytes—</a:t>
            </a:r>
            <a:r>
              <a:rPr dirty="0" sz="2000">
                <a:latin typeface="Calibri"/>
                <a:cs typeface="Calibri"/>
              </a:rPr>
              <a:t>neutrophils,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eosinophils,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basophils</a:t>
            </a:r>
            <a:endParaRPr sz="2000">
              <a:latin typeface="Calibri"/>
              <a:cs typeface="Calibri"/>
            </a:endParaRPr>
          </a:p>
          <a:p>
            <a:pPr lvl="2"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235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buFont typeface="Arial"/>
              <a:buChar char="•"/>
              <a:tabLst>
                <a:tab pos="1155700" algn="l"/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Agranular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leukocytes—</a:t>
            </a:r>
            <a:r>
              <a:rPr dirty="0" sz="2000">
                <a:latin typeface="Calibri"/>
                <a:cs typeface="Calibri"/>
              </a:rPr>
              <a:t>lymphocytes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monocytes</a:t>
            </a:r>
            <a:endParaRPr sz="2000">
              <a:latin typeface="Calibri"/>
              <a:cs typeface="Calibri"/>
            </a:endParaRPr>
          </a:p>
          <a:p>
            <a:pPr lvl="2"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235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buFont typeface="Arial"/>
              <a:buChar char="•"/>
              <a:tabLst>
                <a:tab pos="1155700" algn="l"/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Platelets;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also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called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thrombocytes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185397" y="6475501"/>
            <a:ext cx="895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45"/>
              </a:lnSpc>
            </a:pPr>
            <a:r>
              <a:rPr dirty="0" sz="1000" spc="-5">
                <a:solidFill>
                  <a:srgbClr val="888888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08148" y="0"/>
            <a:ext cx="6585204" cy="674217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9948" y="291084"/>
            <a:ext cx="8461248" cy="626973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57809"/>
            <a:ext cx="540512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Red</a:t>
            </a:r>
            <a:r>
              <a:rPr dirty="0" sz="2800" spc="-110"/>
              <a:t> </a:t>
            </a:r>
            <a:r>
              <a:rPr dirty="0" sz="2800" spc="-10"/>
              <a:t>Blood</a:t>
            </a:r>
            <a:r>
              <a:rPr dirty="0" sz="2800" spc="-110"/>
              <a:t> </a:t>
            </a:r>
            <a:r>
              <a:rPr dirty="0" sz="2800"/>
              <a:t>Cells</a:t>
            </a:r>
            <a:r>
              <a:rPr dirty="0" sz="2800" spc="-110"/>
              <a:t> </a:t>
            </a:r>
            <a:r>
              <a:rPr dirty="0" sz="2800" spc="-30"/>
              <a:t>(Erythrocytes</a:t>
            </a:r>
            <a:r>
              <a:rPr dirty="0" sz="2800" spc="-110"/>
              <a:t> </a:t>
            </a:r>
            <a:r>
              <a:rPr dirty="0" sz="2800"/>
              <a:t>or</a:t>
            </a:r>
            <a:r>
              <a:rPr dirty="0" sz="2800" spc="-75"/>
              <a:t> </a:t>
            </a:r>
            <a:r>
              <a:rPr dirty="0" sz="2800" spc="-10"/>
              <a:t>RBCs)</a:t>
            </a:r>
            <a:endParaRPr sz="28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1782"/>
            <a:ext cx="9999980" cy="29711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dirty="0" sz="2000">
                <a:latin typeface="Calibri"/>
                <a:cs typeface="Calibri"/>
              </a:rPr>
              <a:t>Excellent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example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how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structural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adaptation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affects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biologic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function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Char char="•"/>
            </a:pPr>
            <a:endParaRPr sz="3000">
              <a:latin typeface="Calibri"/>
              <a:cs typeface="Calibri"/>
            </a:endParaRPr>
          </a:p>
          <a:p>
            <a:pPr lvl="1" marL="698500" marR="5080" indent="-228600">
              <a:lnSpc>
                <a:spcPts val="2160"/>
              </a:lnSpc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Tough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flexible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plasma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membrane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deforms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easily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allowing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RBCs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pass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through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small- </a:t>
            </a:r>
            <a:r>
              <a:rPr dirty="0" sz="2000">
                <a:latin typeface="Calibri"/>
                <a:cs typeface="Calibri"/>
              </a:rPr>
              <a:t>diameter</a:t>
            </a:r>
            <a:r>
              <a:rPr dirty="0" sz="2000" spc="-10">
                <a:latin typeface="Calibri"/>
                <a:cs typeface="Calibri"/>
              </a:rPr>
              <a:t> capillaries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Wingdings"/>
              <a:buChar char=""/>
            </a:pPr>
            <a:endParaRPr sz="235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Biconcave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disk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(thin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center 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thicker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edges)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results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large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cellular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surface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area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2600">
              <a:latin typeface="Calibri"/>
              <a:cs typeface="Calibri"/>
            </a:endParaRPr>
          </a:p>
          <a:p>
            <a:pPr lvl="1" marL="698500" marR="576580" indent="-228600">
              <a:lnSpc>
                <a:spcPts val="2160"/>
              </a:lnSpc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Absence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nucleus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cytoplasmic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organelles limits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life span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about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120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days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but </a:t>
            </a:r>
            <a:r>
              <a:rPr dirty="0" sz="2000">
                <a:latin typeface="Calibri"/>
                <a:cs typeface="Calibri"/>
              </a:rPr>
              <a:t>provides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more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cellular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space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red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pigment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called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i="1">
                <a:latin typeface="Calibri"/>
                <a:cs typeface="Calibri"/>
              </a:rPr>
              <a:t>hemoglobin</a:t>
            </a:r>
            <a:r>
              <a:rPr dirty="0" sz="2000" spc="-55" i="1">
                <a:latin typeface="Calibri"/>
                <a:cs typeface="Calibri"/>
              </a:rPr>
              <a:t> </a:t>
            </a:r>
            <a:r>
              <a:rPr dirty="0" sz="2000" spc="-20" i="1">
                <a:latin typeface="Calibri"/>
                <a:cs typeface="Calibri"/>
              </a:rPr>
              <a:t>(Hb)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185397" y="6475501"/>
            <a:ext cx="895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45"/>
              </a:lnSpc>
            </a:pPr>
            <a:r>
              <a:rPr dirty="0" sz="1000" spc="-5">
                <a:solidFill>
                  <a:srgbClr val="888888"/>
                </a:solidFill>
                <a:latin typeface="Calibri"/>
                <a:cs typeface="Calibri"/>
              </a:rPr>
              <a:t>5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4016" y="198120"/>
            <a:ext cx="6217920" cy="621944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57809"/>
            <a:ext cx="563562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/>
              <a:t>Leukocytes</a:t>
            </a:r>
            <a:r>
              <a:rPr dirty="0" sz="2800" spc="-125"/>
              <a:t> </a:t>
            </a:r>
            <a:r>
              <a:rPr dirty="0" sz="2800"/>
              <a:t>or</a:t>
            </a:r>
            <a:r>
              <a:rPr dirty="0" sz="2800" spc="-90"/>
              <a:t> </a:t>
            </a:r>
            <a:r>
              <a:rPr dirty="0" sz="2800" spc="-10"/>
              <a:t>White</a:t>
            </a:r>
            <a:r>
              <a:rPr dirty="0" sz="2800" spc="-130"/>
              <a:t> </a:t>
            </a:r>
            <a:r>
              <a:rPr dirty="0" sz="2800" spc="-10"/>
              <a:t>Blood</a:t>
            </a:r>
            <a:r>
              <a:rPr dirty="0" sz="2800" spc="-130"/>
              <a:t> </a:t>
            </a:r>
            <a:r>
              <a:rPr dirty="0" sz="2800"/>
              <a:t>Cells</a:t>
            </a:r>
            <a:r>
              <a:rPr dirty="0" sz="2800" spc="-120"/>
              <a:t> </a:t>
            </a:r>
            <a:r>
              <a:rPr dirty="0" sz="2800" spc="-10"/>
              <a:t>(WBCs)</a:t>
            </a:r>
            <a:endParaRPr sz="2800"/>
          </a:p>
        </p:txBody>
      </p:sp>
      <p:sp>
        <p:nvSpPr>
          <p:cNvPr id="3" name="object 3" descr=""/>
          <p:cNvSpPr txBox="1"/>
          <p:nvPr/>
        </p:nvSpPr>
        <p:spPr>
          <a:xfrm>
            <a:off x="866139" y="1802638"/>
            <a:ext cx="9639935" cy="254698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406400" marR="30480" indent="-343535">
              <a:lnSpc>
                <a:spcPts val="2590"/>
              </a:lnSpc>
              <a:spcBef>
                <a:spcPts val="425"/>
              </a:spcBef>
              <a:buFont typeface="Wingdings"/>
              <a:buChar char=""/>
              <a:tabLst>
                <a:tab pos="407034" algn="l"/>
              </a:tabLst>
            </a:pPr>
            <a:r>
              <a:rPr dirty="0" sz="2400">
                <a:latin typeface="Calibri"/>
                <a:cs typeface="Calibri"/>
              </a:rPr>
              <a:t>Categorized</a:t>
            </a:r>
            <a:r>
              <a:rPr dirty="0" sz="2400" spc="-5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presence 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granules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(granulocytes)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absence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granules (agranulocytes)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Wingdings"/>
              <a:buChar char=""/>
            </a:pPr>
            <a:endParaRPr sz="3500">
              <a:latin typeface="Calibri"/>
              <a:cs typeface="Calibri"/>
            </a:endParaRPr>
          </a:p>
          <a:p>
            <a:pPr marL="406400" indent="-343535">
              <a:lnSpc>
                <a:spcPct val="100000"/>
              </a:lnSpc>
              <a:buFont typeface="Wingdings"/>
              <a:buChar char=""/>
              <a:tabLst>
                <a:tab pos="407034" algn="l"/>
              </a:tabLst>
            </a:pPr>
            <a:r>
              <a:rPr dirty="0" sz="2400">
                <a:latin typeface="Calibri"/>
                <a:cs typeface="Calibri"/>
              </a:rPr>
              <a:t>WBC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count—</a:t>
            </a:r>
            <a:r>
              <a:rPr dirty="0" sz="2400">
                <a:latin typeface="Calibri"/>
                <a:cs typeface="Calibri"/>
              </a:rPr>
              <a:t>normal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range 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5000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10,000/mm</a:t>
            </a:r>
            <a:r>
              <a:rPr dirty="0" baseline="24305" sz="2400">
                <a:latin typeface="Calibri"/>
                <a:cs typeface="Calibri"/>
              </a:rPr>
              <a:t>3</a:t>
            </a:r>
            <a:r>
              <a:rPr dirty="0" baseline="24305" sz="2400" spc="247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blood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3500">
              <a:latin typeface="Calibri"/>
              <a:cs typeface="Calibri"/>
            </a:endParaRPr>
          </a:p>
          <a:p>
            <a:pPr marL="406400" indent="-343535">
              <a:lnSpc>
                <a:spcPct val="100000"/>
              </a:lnSpc>
              <a:buFont typeface="Wingdings"/>
              <a:buChar char=""/>
              <a:tabLst>
                <a:tab pos="407034" algn="l"/>
              </a:tabLst>
            </a:pPr>
            <a:r>
              <a:rPr dirty="0" sz="2400" spc="-10">
                <a:latin typeface="Calibri"/>
                <a:cs typeface="Calibri"/>
              </a:rPr>
              <a:t>Leukopenia—</a:t>
            </a:r>
            <a:r>
              <a:rPr dirty="0" sz="2400">
                <a:latin typeface="Calibri"/>
                <a:cs typeface="Calibri"/>
              </a:rPr>
              <a:t>abnormally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low WBC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count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(below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5000/mm</a:t>
            </a:r>
            <a:r>
              <a:rPr dirty="0" baseline="24305" sz="2400">
                <a:latin typeface="Calibri"/>
                <a:cs typeface="Calibri"/>
              </a:rPr>
              <a:t>3</a:t>
            </a:r>
            <a:r>
              <a:rPr dirty="0" baseline="24305" sz="2400" spc="247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 </a:t>
            </a:r>
            <a:r>
              <a:rPr dirty="0" sz="2400" spc="-10">
                <a:latin typeface="Calibri"/>
                <a:cs typeface="Calibri"/>
              </a:rPr>
              <a:t>blood)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89038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5"/>
              <a:t>Leukocyte</a:t>
            </a:r>
            <a:r>
              <a:rPr dirty="0" sz="4400" spc="-195"/>
              <a:t> </a:t>
            </a:r>
            <a:r>
              <a:rPr dirty="0" sz="4400"/>
              <a:t>Types</a:t>
            </a:r>
            <a:r>
              <a:rPr dirty="0" sz="4400" spc="-180"/>
              <a:t> </a:t>
            </a:r>
            <a:r>
              <a:rPr dirty="0" sz="4400"/>
              <a:t>and</a:t>
            </a:r>
            <a:r>
              <a:rPr dirty="0" sz="4400" spc="-180"/>
              <a:t> </a:t>
            </a:r>
            <a:r>
              <a:rPr dirty="0" sz="4400" spc="-20"/>
              <a:t>Functions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6766559" cy="36614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 spc="-25" b="1">
                <a:latin typeface="Calibri"/>
                <a:cs typeface="Calibri"/>
              </a:rPr>
              <a:t>Granulocytes</a:t>
            </a:r>
            <a:r>
              <a:rPr dirty="0" sz="2400" spc="-25">
                <a:latin typeface="Calibri"/>
                <a:cs typeface="Calibri"/>
              </a:rPr>
              <a:t>—</a:t>
            </a:r>
            <a:r>
              <a:rPr dirty="0" sz="2400">
                <a:latin typeface="Calibri"/>
                <a:cs typeface="Calibri"/>
              </a:rPr>
              <a:t>neutrophils;</a:t>
            </a:r>
            <a:r>
              <a:rPr dirty="0" sz="2400" spc="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eosinophils;</a:t>
            </a:r>
            <a:r>
              <a:rPr dirty="0" sz="2400" spc="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basophils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Char char="•"/>
            </a:pPr>
            <a:endParaRPr sz="3100">
              <a:latin typeface="Calibri"/>
              <a:cs typeface="Calibri"/>
            </a:endParaRPr>
          </a:p>
          <a:p>
            <a:pPr lvl="1" marL="712470" indent="-243204">
              <a:lnSpc>
                <a:spcPct val="100000"/>
              </a:lnSpc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 spc="-10" b="1">
                <a:latin typeface="Calibri"/>
                <a:cs typeface="Calibri"/>
              </a:rPr>
              <a:t>Neutrophils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>
                <a:latin typeface="Calibri"/>
                <a:cs typeface="Calibri"/>
              </a:rPr>
              <a:t>Most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numerous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type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phagocyte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>
                <a:latin typeface="Calibri"/>
                <a:cs typeface="Calibri"/>
              </a:rPr>
              <a:t>Numbers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increase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bacterial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infections</a:t>
            </a:r>
            <a:endParaRPr sz="2400">
              <a:latin typeface="Calibri"/>
              <a:cs typeface="Calibri"/>
            </a:endParaRPr>
          </a:p>
          <a:p>
            <a:pPr lvl="1" marL="712470" indent="-243204">
              <a:lnSpc>
                <a:spcPct val="100000"/>
              </a:lnSpc>
              <a:spcBef>
                <a:spcPts val="209"/>
              </a:spcBef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 spc="-10" b="1">
                <a:latin typeface="Calibri"/>
                <a:cs typeface="Calibri"/>
              </a:rPr>
              <a:t>Eosinophils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>
                <a:latin typeface="Calibri"/>
                <a:cs typeface="Calibri"/>
              </a:rPr>
              <a:t>Weak</a:t>
            </a:r>
            <a:r>
              <a:rPr dirty="0" sz="2400" spc="-10">
                <a:latin typeface="Calibri"/>
                <a:cs typeface="Calibri"/>
              </a:rPr>
              <a:t> phagocyte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>
                <a:latin typeface="Calibri"/>
                <a:cs typeface="Calibri"/>
              </a:rPr>
              <a:t>Active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against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parasites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parasitic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worms</a:t>
            </a:r>
            <a:endParaRPr sz="2400">
              <a:latin typeface="Calibri"/>
              <a:cs typeface="Calibri"/>
            </a:endParaRPr>
          </a:p>
          <a:p>
            <a:pPr lvl="2" marL="1170305" indent="-243840">
              <a:lnSpc>
                <a:spcPct val="100000"/>
              </a:lnSpc>
              <a:spcBef>
                <a:spcPts val="204"/>
              </a:spcBef>
              <a:buSzPct val="95833"/>
              <a:buFont typeface="Wingdings"/>
              <a:buChar char=""/>
              <a:tabLst>
                <a:tab pos="1170940" algn="l"/>
              </a:tabLst>
            </a:pPr>
            <a:r>
              <a:rPr dirty="0" sz="2400">
                <a:latin typeface="Calibri"/>
                <a:cs typeface="Calibri"/>
              </a:rPr>
              <a:t>Involved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allergic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reactions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57809"/>
            <a:ext cx="556704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/>
              <a:t>Leukocyte</a:t>
            </a:r>
            <a:r>
              <a:rPr dirty="0" sz="2800" spc="-105"/>
              <a:t> </a:t>
            </a:r>
            <a:r>
              <a:rPr dirty="0" sz="2800" spc="-20"/>
              <a:t>Types</a:t>
            </a:r>
            <a:r>
              <a:rPr dirty="0" sz="2800" spc="-100"/>
              <a:t> </a:t>
            </a:r>
            <a:r>
              <a:rPr dirty="0" sz="2800"/>
              <a:t>and</a:t>
            </a:r>
            <a:r>
              <a:rPr dirty="0" sz="2800" spc="-114"/>
              <a:t> </a:t>
            </a:r>
            <a:r>
              <a:rPr dirty="0" sz="2800" spc="-25"/>
              <a:t>Functions,</a:t>
            </a:r>
            <a:r>
              <a:rPr dirty="0" sz="2800" spc="-100"/>
              <a:t> </a:t>
            </a:r>
            <a:r>
              <a:rPr dirty="0" sz="2800" spc="-10"/>
              <a:t>Cont'd.</a:t>
            </a:r>
            <a:endParaRPr sz="2800"/>
          </a:p>
        </p:txBody>
      </p:sp>
      <p:sp>
        <p:nvSpPr>
          <p:cNvPr id="3" name="object 3" descr=""/>
          <p:cNvSpPr txBox="1"/>
          <p:nvPr/>
        </p:nvSpPr>
        <p:spPr>
          <a:xfrm>
            <a:off x="1263522" y="2052065"/>
            <a:ext cx="6521450" cy="2590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Calibri"/>
                <a:cs typeface="Calibri"/>
              </a:rPr>
              <a:t>Basophils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350">
              <a:latin typeface="Calibri"/>
              <a:cs typeface="Calibri"/>
            </a:endParaRPr>
          </a:p>
          <a:p>
            <a:pPr marL="411480">
              <a:lnSpc>
                <a:spcPct val="100000"/>
              </a:lnSpc>
            </a:pPr>
            <a:r>
              <a:rPr dirty="0" sz="2000">
                <a:latin typeface="Calibri"/>
                <a:cs typeface="Calibri"/>
              </a:rPr>
              <a:t>Related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mast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tissue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spaces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411480" marR="5080">
              <a:lnSpc>
                <a:spcPct val="100000"/>
              </a:lnSpc>
            </a:pPr>
            <a:r>
              <a:rPr dirty="0" sz="2000">
                <a:latin typeface="Calibri"/>
                <a:cs typeface="Calibri"/>
              </a:rPr>
              <a:t>Both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mast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basophils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secrete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histamine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(related </a:t>
            </a:r>
            <a:r>
              <a:rPr dirty="0" sz="2000" spc="-25">
                <a:latin typeface="Calibri"/>
                <a:cs typeface="Calibri"/>
              </a:rPr>
              <a:t>to </a:t>
            </a:r>
            <a:r>
              <a:rPr dirty="0" sz="2000" spc="-10">
                <a:latin typeface="Calibri"/>
                <a:cs typeface="Calibri"/>
              </a:rPr>
              <a:t>inflammation)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411480">
              <a:lnSpc>
                <a:spcPct val="100000"/>
              </a:lnSpc>
            </a:pPr>
            <a:r>
              <a:rPr dirty="0" sz="2000">
                <a:latin typeface="Calibri"/>
                <a:cs typeface="Calibri"/>
              </a:rPr>
              <a:t>Basophils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also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secrete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heparin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(an</a:t>
            </a:r>
            <a:r>
              <a:rPr dirty="0" sz="2000" spc="-10">
                <a:latin typeface="Calibri"/>
                <a:cs typeface="Calibri"/>
              </a:rPr>
              <a:t> anticoagulant)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76631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0"/>
              <a:t>Agranular</a:t>
            </a:r>
            <a:r>
              <a:rPr dirty="0" sz="4400" spc="-204"/>
              <a:t> </a:t>
            </a:r>
            <a:r>
              <a:rPr dirty="0" sz="4400" spc="-25"/>
              <a:t>Leukocytes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2638"/>
            <a:ext cx="9964420" cy="229616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241300" marR="89535" indent="-228600">
              <a:lnSpc>
                <a:spcPct val="91500"/>
              </a:lnSpc>
              <a:spcBef>
                <a:spcPts val="34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 spc="-10" b="1">
                <a:latin typeface="Calibri"/>
                <a:cs typeface="Calibri"/>
              </a:rPr>
              <a:t>Agranulocytes</a:t>
            </a:r>
            <a:r>
              <a:rPr dirty="0" sz="2000" spc="-10">
                <a:latin typeface="Calibri"/>
                <a:cs typeface="Calibri"/>
              </a:rPr>
              <a:t>—</a:t>
            </a:r>
            <a:r>
              <a:rPr dirty="0" sz="2000">
                <a:latin typeface="Calibri"/>
                <a:cs typeface="Calibri"/>
              </a:rPr>
              <a:t>monocytes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peripheral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(macrophages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 tissues);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lymphocytes—</a:t>
            </a:r>
            <a:r>
              <a:rPr dirty="0" sz="2000" spc="-50">
                <a:latin typeface="Calibri"/>
                <a:cs typeface="Calibri"/>
              </a:rPr>
              <a:t>B </a:t>
            </a:r>
            <a:r>
              <a:rPr dirty="0" sz="2000">
                <a:latin typeface="Calibri"/>
                <a:cs typeface="Calibri"/>
              </a:rPr>
              <a:t>lymphocytes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(plasma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cells)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lymphocytes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 spc="-10" b="1">
                <a:latin typeface="Calibri"/>
                <a:cs typeface="Calibri"/>
              </a:rPr>
              <a:t>Monocytes</a:t>
            </a:r>
            <a:endParaRPr sz="200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spcBef>
                <a:spcPts val="250"/>
              </a:spcBef>
              <a:buFont typeface="Wingdings"/>
              <a:buChar char=""/>
              <a:tabLst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Largest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leukocyte</a:t>
            </a:r>
            <a:endParaRPr sz="2000">
              <a:latin typeface="Calibri"/>
              <a:cs typeface="Calibri"/>
            </a:endParaRPr>
          </a:p>
          <a:p>
            <a:pPr lvl="2" marL="1155700" indent="-229235">
              <a:lnSpc>
                <a:spcPct val="100000"/>
              </a:lnSpc>
              <a:spcBef>
                <a:spcPts val="265"/>
              </a:spcBef>
              <a:buFont typeface="Wingdings"/>
              <a:buChar char=""/>
              <a:tabLst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Aggressive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phagocyte—capable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engulfing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larger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bacteria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cancer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cells</a:t>
            </a:r>
            <a:endParaRPr sz="2000">
              <a:latin typeface="Calibri"/>
              <a:cs typeface="Calibri"/>
            </a:endParaRPr>
          </a:p>
          <a:p>
            <a:pPr lvl="2" marL="1155700" indent="-229235">
              <a:lnSpc>
                <a:spcPts val="2280"/>
              </a:lnSpc>
              <a:spcBef>
                <a:spcPts val="265"/>
              </a:spcBef>
              <a:buFont typeface="Wingdings"/>
              <a:buChar char=""/>
              <a:tabLst>
                <a:tab pos="1156335" algn="l"/>
              </a:tabLst>
            </a:pPr>
            <a:r>
              <a:rPr dirty="0" sz="2000">
                <a:latin typeface="Calibri"/>
                <a:cs typeface="Calibri"/>
              </a:rPr>
              <a:t>Develop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into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much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larger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called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i="1">
                <a:latin typeface="Calibri"/>
                <a:cs typeface="Calibri"/>
              </a:rPr>
              <a:t>macrophages</a:t>
            </a:r>
            <a:r>
              <a:rPr dirty="0" sz="2000" spc="-45" i="1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after leaving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enter</a:t>
            </a:r>
            <a:r>
              <a:rPr dirty="0" sz="2000" spc="-10">
                <a:latin typeface="Calibri"/>
                <a:cs typeface="Calibri"/>
              </a:rPr>
              <a:t> tissue</a:t>
            </a:r>
            <a:endParaRPr sz="2000">
              <a:latin typeface="Calibri"/>
              <a:cs typeface="Calibri"/>
            </a:endParaRPr>
          </a:p>
          <a:p>
            <a:pPr marL="1155700">
              <a:lnSpc>
                <a:spcPts val="2280"/>
              </a:lnSpc>
            </a:pPr>
            <a:r>
              <a:rPr dirty="0" sz="2000" spc="-10">
                <a:latin typeface="Calibri"/>
                <a:cs typeface="Calibri"/>
              </a:rPr>
              <a:t>spaces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16611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30"/>
              <a:t>Agranulocytes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2638"/>
            <a:ext cx="9430385" cy="2685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400" spc="-10" b="1">
                <a:latin typeface="Calibri"/>
                <a:cs typeface="Calibri"/>
              </a:rPr>
              <a:t>Lymphocytes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3350">
              <a:latin typeface="Calibri"/>
              <a:cs typeface="Calibri"/>
            </a:endParaRPr>
          </a:p>
          <a:p>
            <a:pPr lvl="1" marL="698500" marR="388620" indent="-228600">
              <a:lnSpc>
                <a:spcPts val="2590"/>
              </a:lnSpc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>
                <a:latin typeface="Calibri"/>
                <a:cs typeface="Calibri"/>
              </a:rPr>
              <a:t>B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lymphocytes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involved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immunity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against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disease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secretion</a:t>
            </a:r>
            <a:r>
              <a:rPr dirty="0" sz="2400" spc="-25">
                <a:latin typeface="Calibri"/>
                <a:cs typeface="Calibri"/>
              </a:rPr>
              <a:t> of </a:t>
            </a:r>
            <a:r>
              <a:rPr dirty="0" sz="2400" spc="-10">
                <a:latin typeface="Calibri"/>
                <a:cs typeface="Calibri"/>
              </a:rPr>
              <a:t>antibodies</a:t>
            </a:r>
            <a:endParaRPr sz="2400">
              <a:latin typeface="Calibri"/>
              <a:cs typeface="Calibri"/>
            </a:endParaRPr>
          </a:p>
          <a:p>
            <a:pPr lvl="1" marL="712470" indent="-243204">
              <a:lnSpc>
                <a:spcPct val="100000"/>
              </a:lnSpc>
              <a:spcBef>
                <a:spcPts val="180"/>
              </a:spcBef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>
                <a:latin typeface="Calibri"/>
                <a:cs typeface="Calibri"/>
              </a:rPr>
              <a:t>Mature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lymphocytes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called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i="1">
                <a:latin typeface="Calibri"/>
                <a:cs typeface="Calibri"/>
              </a:rPr>
              <a:t>plasma</a:t>
            </a:r>
            <a:r>
              <a:rPr dirty="0" sz="2400" spc="5" i="1">
                <a:latin typeface="Calibri"/>
                <a:cs typeface="Calibri"/>
              </a:rPr>
              <a:t> </a:t>
            </a:r>
            <a:r>
              <a:rPr dirty="0" sz="2400" spc="-10" i="1">
                <a:latin typeface="Calibri"/>
                <a:cs typeface="Calibri"/>
              </a:rPr>
              <a:t>cells</a:t>
            </a:r>
            <a:endParaRPr sz="2400">
              <a:latin typeface="Calibri"/>
              <a:cs typeface="Calibri"/>
            </a:endParaRPr>
          </a:p>
          <a:p>
            <a:pPr lvl="1" marL="713105" indent="-243840">
              <a:lnSpc>
                <a:spcPts val="2735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713740" algn="l"/>
              </a:tabLst>
            </a:pPr>
            <a:r>
              <a:rPr dirty="0" sz="2400">
                <a:latin typeface="Calibri"/>
                <a:cs typeface="Calibri"/>
              </a:rPr>
              <a:t>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lymphocytes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involved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direct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attack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bacteria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cancer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cells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(not</a:t>
            </a:r>
            <a:endParaRPr sz="2400">
              <a:latin typeface="Calibri"/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dirty="0" sz="2400">
                <a:latin typeface="Calibri"/>
                <a:cs typeface="Calibri"/>
              </a:rPr>
              <a:t>antibody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production)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58671" y="349445"/>
            <a:ext cx="6178833" cy="549582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258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White</a:t>
            </a:r>
            <a:r>
              <a:rPr dirty="0" sz="4400" spc="-215"/>
              <a:t> </a:t>
            </a:r>
            <a:r>
              <a:rPr dirty="0" sz="4400"/>
              <a:t>Blood</a:t>
            </a:r>
            <a:r>
              <a:rPr dirty="0" sz="4400" spc="-204"/>
              <a:t> </a:t>
            </a:r>
            <a:r>
              <a:rPr dirty="0" sz="4400"/>
              <a:t>Cell</a:t>
            </a:r>
            <a:r>
              <a:rPr dirty="0" sz="4400" spc="-190"/>
              <a:t> </a:t>
            </a:r>
            <a:r>
              <a:rPr dirty="0" sz="4400" spc="-10"/>
              <a:t>Disorders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227310" cy="345947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Two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major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types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WBC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cancers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neoplasms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3700">
              <a:latin typeface="Calibri"/>
              <a:cs typeface="Calibri"/>
            </a:endParaRPr>
          </a:p>
          <a:p>
            <a:pPr lvl="1" marL="698500" marR="5080" indent="-228600">
              <a:lnSpc>
                <a:spcPts val="3020"/>
              </a:lnSpc>
              <a:spcBef>
                <a:spcPts val="5"/>
              </a:spcBef>
              <a:buSzPct val="96428"/>
              <a:buFont typeface="Wingdings"/>
              <a:buChar char=""/>
              <a:tabLst>
                <a:tab pos="753110" algn="l"/>
              </a:tabLst>
            </a:pPr>
            <a:r>
              <a:rPr dirty="0" sz="2800" b="1">
                <a:latin typeface="Calibri"/>
                <a:cs typeface="Calibri"/>
              </a:rPr>
              <a:t>Lymphoid</a:t>
            </a:r>
            <a:r>
              <a:rPr dirty="0" sz="2800" spc="-60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neoplasms</a:t>
            </a:r>
            <a:r>
              <a:rPr dirty="0" sz="2800" spc="-25">
                <a:latin typeface="Calibri"/>
                <a:cs typeface="Calibri"/>
              </a:rPr>
              <a:t>—</a:t>
            </a:r>
            <a:r>
              <a:rPr dirty="0" sz="2800">
                <a:latin typeface="Calibri"/>
                <a:cs typeface="Calibri"/>
              </a:rPr>
              <a:t>result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lymphocyte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precursor </a:t>
            </a:r>
            <a:r>
              <a:rPr dirty="0" sz="2800">
                <a:latin typeface="Calibri"/>
                <a:cs typeface="Calibri"/>
              </a:rPr>
              <a:t>cells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their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descendent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cell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types</a:t>
            </a:r>
            <a:endParaRPr sz="28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3300">
              <a:latin typeface="Calibri"/>
              <a:cs typeface="Calibri"/>
            </a:endParaRPr>
          </a:p>
          <a:p>
            <a:pPr lvl="1" marL="698500" marR="482600" indent="-228600">
              <a:lnSpc>
                <a:spcPts val="3020"/>
              </a:lnSpc>
              <a:buSzPct val="96428"/>
              <a:buFont typeface="Wingdings"/>
              <a:buChar char=""/>
              <a:tabLst>
                <a:tab pos="753110" algn="l"/>
              </a:tabLst>
            </a:pPr>
            <a:r>
              <a:rPr dirty="0" sz="2800" b="1">
                <a:latin typeface="Calibri"/>
                <a:cs typeface="Calibri"/>
              </a:rPr>
              <a:t>Myeloid</a:t>
            </a:r>
            <a:r>
              <a:rPr dirty="0" sz="2800" spc="-65" b="1">
                <a:latin typeface="Calibri"/>
                <a:cs typeface="Calibri"/>
              </a:rPr>
              <a:t> </a:t>
            </a:r>
            <a:r>
              <a:rPr dirty="0" sz="2800" spc="-25" b="1">
                <a:latin typeface="Calibri"/>
                <a:cs typeface="Calibri"/>
              </a:rPr>
              <a:t>neoplasms</a:t>
            </a:r>
            <a:r>
              <a:rPr dirty="0" sz="2800" spc="-25">
                <a:latin typeface="Calibri"/>
                <a:cs typeface="Calibri"/>
              </a:rPr>
              <a:t>—</a:t>
            </a:r>
            <a:r>
              <a:rPr dirty="0" sz="2800">
                <a:latin typeface="Calibri"/>
                <a:cs typeface="Calibri"/>
              </a:rPr>
              <a:t>result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from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malignant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transformation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precursor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cells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granulocytic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WBCs,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monocytes,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RBCs,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platelets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08177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0"/>
              <a:t>Multiple</a:t>
            </a:r>
            <a:r>
              <a:rPr dirty="0" sz="4400" spc="-185"/>
              <a:t> </a:t>
            </a:r>
            <a:r>
              <a:rPr dirty="0" sz="4400" spc="-25"/>
              <a:t>Myeloma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9286240" cy="2881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Cancer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lymphocytes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called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i="1">
                <a:latin typeface="Calibri"/>
                <a:cs typeface="Calibri"/>
              </a:rPr>
              <a:t>plasma</a:t>
            </a:r>
            <a:r>
              <a:rPr dirty="0" sz="2800" spc="-85" i="1">
                <a:latin typeface="Calibri"/>
                <a:cs typeface="Calibri"/>
              </a:rPr>
              <a:t> </a:t>
            </a:r>
            <a:r>
              <a:rPr dirty="0" sz="2800" spc="-10" i="1">
                <a:latin typeface="Calibri"/>
                <a:cs typeface="Calibri"/>
              </a:rPr>
              <a:t>cells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3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deadly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blood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cancer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people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older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age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65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4150">
              <a:latin typeface="Calibri"/>
              <a:cs typeface="Calibri"/>
            </a:endParaRPr>
          </a:p>
          <a:p>
            <a:pPr marL="355600" marR="5080" indent="-343535">
              <a:lnSpc>
                <a:spcPts val="3020"/>
              </a:lnSpc>
              <a:spcBef>
                <a:spcPts val="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Causes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bone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marrow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dysfunction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production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defective antibodies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2137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0"/>
              <a:t>Multiple</a:t>
            </a:r>
            <a:r>
              <a:rPr dirty="0" sz="4400" spc="-204"/>
              <a:t> </a:t>
            </a:r>
            <a:r>
              <a:rPr dirty="0" sz="4400" spc="-25"/>
              <a:t>Myeloma,</a:t>
            </a:r>
            <a:r>
              <a:rPr dirty="0" sz="4400" spc="-170"/>
              <a:t> </a:t>
            </a:r>
            <a:r>
              <a:rPr dirty="0" sz="4400" spc="-10"/>
              <a:t>Cont'd.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1871"/>
            <a:ext cx="9998075" cy="2712720"/>
          </a:xfrm>
          <a:prstGeom prst="rect">
            <a:avLst/>
          </a:prstGeom>
        </p:spPr>
        <p:txBody>
          <a:bodyPr wrap="square" lIns="0" tIns="3365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 spc="-10">
                <a:latin typeface="Calibri"/>
                <a:cs typeface="Calibri"/>
              </a:rPr>
              <a:t>Characterized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by:</a:t>
            </a:r>
            <a:endParaRPr sz="2800">
              <a:latin typeface="Calibri"/>
              <a:cs typeface="Calibri"/>
            </a:endParaRPr>
          </a:p>
          <a:p>
            <a:pPr lvl="1" marL="753110" indent="-283845">
              <a:lnSpc>
                <a:spcPct val="100000"/>
              </a:lnSpc>
              <a:spcBef>
                <a:spcPts val="170"/>
              </a:spcBef>
              <a:buSzPct val="96428"/>
              <a:buFont typeface="Wingdings"/>
              <a:buChar char=""/>
              <a:tabLst>
                <a:tab pos="753745" algn="l"/>
              </a:tabLst>
            </a:pPr>
            <a:r>
              <a:rPr dirty="0" sz="2800">
                <a:latin typeface="Calibri"/>
                <a:cs typeface="Calibri"/>
              </a:rPr>
              <a:t>Destruction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fracture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bones</a:t>
            </a:r>
            <a:endParaRPr sz="2800">
              <a:latin typeface="Calibri"/>
              <a:cs typeface="Calibri"/>
            </a:endParaRPr>
          </a:p>
          <a:p>
            <a:pPr lvl="1" marL="752475" indent="-283210">
              <a:lnSpc>
                <a:spcPct val="100000"/>
              </a:lnSpc>
              <a:spcBef>
                <a:spcPts val="170"/>
              </a:spcBef>
              <a:buSzPct val="96428"/>
              <a:buFont typeface="Wingdings"/>
              <a:buChar char=""/>
              <a:tabLst>
                <a:tab pos="753110" algn="l"/>
              </a:tabLst>
            </a:pPr>
            <a:r>
              <a:rPr dirty="0" sz="2800">
                <a:latin typeface="Calibri"/>
                <a:cs typeface="Calibri"/>
              </a:rPr>
              <a:t>Recurrent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infections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anemia</a:t>
            </a:r>
            <a:endParaRPr sz="28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3700">
              <a:latin typeface="Calibri"/>
              <a:cs typeface="Calibri"/>
            </a:endParaRPr>
          </a:p>
          <a:p>
            <a:pPr marL="241300" marR="5080" indent="-228600">
              <a:lnSpc>
                <a:spcPts val="3030"/>
              </a:lnSpc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Treatment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includes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chemotherapy,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drug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antibody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therapy,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marrow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stem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cell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transplantation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08177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0"/>
              <a:t>Multiple</a:t>
            </a:r>
            <a:r>
              <a:rPr dirty="0" sz="4400" spc="-185"/>
              <a:t> </a:t>
            </a:r>
            <a:r>
              <a:rPr dirty="0" sz="4400" spc="-25"/>
              <a:t>Myeloma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59323" y="681227"/>
            <a:ext cx="5609844" cy="566921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517897" y="6031484"/>
            <a:ext cx="315722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From</a:t>
            </a:r>
            <a:r>
              <a:rPr dirty="0" sz="800" spc="-4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Kumar</a:t>
            </a:r>
            <a:r>
              <a:rPr dirty="0" sz="800" spc="-4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V:</a:t>
            </a:r>
            <a:r>
              <a:rPr dirty="0" sz="800" spc="-3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Robbins</a:t>
            </a:r>
            <a:r>
              <a:rPr dirty="0" sz="800" spc="-5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basic</a:t>
            </a:r>
            <a:r>
              <a:rPr dirty="0" sz="800" spc="-10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pathology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, ed</a:t>
            </a:r>
            <a:r>
              <a:rPr dirty="0" sz="800" spc="-1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9,</a:t>
            </a:r>
            <a:r>
              <a:rPr dirty="0" sz="800" spc="-4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Philadelphia,</a:t>
            </a:r>
            <a:r>
              <a:rPr dirty="0" sz="800" spc="2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2013,</a:t>
            </a:r>
            <a:r>
              <a:rPr dirty="0" sz="800" spc="-4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Saunders.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14820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30"/>
              <a:t>Leukemia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9784080" cy="36537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 spc="-25">
                <a:latin typeface="Calibri"/>
                <a:cs typeface="Calibri"/>
              </a:rPr>
              <a:t>Leukemias—WBC-</a:t>
            </a:r>
            <a:r>
              <a:rPr dirty="0" sz="2800">
                <a:latin typeface="Calibri"/>
                <a:cs typeface="Calibri"/>
              </a:rPr>
              <a:t>related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blood</a:t>
            </a:r>
            <a:r>
              <a:rPr dirty="0" sz="2800" spc="-10">
                <a:latin typeface="Calibri"/>
                <a:cs typeface="Calibri"/>
              </a:rPr>
              <a:t> cancers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3450">
              <a:latin typeface="Calibri"/>
              <a:cs typeface="Calibri"/>
            </a:endParaRPr>
          </a:p>
          <a:p>
            <a:pPr lvl="1" marL="712470" indent="-243204">
              <a:lnSpc>
                <a:spcPct val="100000"/>
              </a:lnSpc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>
                <a:latin typeface="Calibri"/>
                <a:cs typeface="Calibri"/>
              </a:rPr>
              <a:t>Characterized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marked</a:t>
            </a:r>
            <a:r>
              <a:rPr dirty="0" sz="2400" spc="-10">
                <a:latin typeface="Calibri"/>
                <a:cs typeface="Calibri"/>
              </a:rPr>
              <a:t> leukocytosis</a:t>
            </a:r>
            <a:endParaRPr sz="2400">
              <a:latin typeface="Calibri"/>
              <a:cs typeface="Calibri"/>
            </a:endParaRPr>
          </a:p>
          <a:p>
            <a:pPr lvl="1" marL="7124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713105" algn="l"/>
              </a:tabLst>
            </a:pPr>
            <a:r>
              <a:rPr dirty="0" sz="2400">
                <a:latin typeface="Calibri"/>
                <a:cs typeface="Calibri"/>
              </a:rPr>
              <a:t>Identified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as: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 spc="-10">
                <a:latin typeface="Calibri"/>
                <a:cs typeface="Calibri"/>
              </a:rPr>
              <a:t>Acute—</a:t>
            </a:r>
            <a:r>
              <a:rPr dirty="0" sz="2400">
                <a:latin typeface="Calibri"/>
                <a:cs typeface="Calibri"/>
              </a:rPr>
              <a:t>rapid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development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 </a:t>
            </a:r>
            <a:r>
              <a:rPr dirty="0" sz="2400" spc="-10">
                <a:latin typeface="Calibri"/>
                <a:cs typeface="Calibri"/>
              </a:rPr>
              <a:t>symptoms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09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 spc="-10">
                <a:latin typeface="Calibri"/>
                <a:cs typeface="Calibri"/>
              </a:rPr>
              <a:t>Chronic—</a:t>
            </a:r>
            <a:r>
              <a:rPr dirty="0" sz="2400">
                <a:latin typeface="Calibri"/>
                <a:cs typeface="Calibri"/>
              </a:rPr>
              <a:t>slow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development of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symptoms</a:t>
            </a:r>
            <a:endParaRPr sz="2400">
              <a:latin typeface="Calibri"/>
              <a:cs typeface="Calibri"/>
            </a:endParaRPr>
          </a:p>
          <a:p>
            <a:pPr lvl="2" marL="1169670" indent="-243204">
              <a:lnSpc>
                <a:spcPct val="100000"/>
              </a:lnSpc>
              <a:spcBef>
                <a:spcPts val="21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 spc="-10">
                <a:latin typeface="Calibri"/>
                <a:cs typeface="Calibri"/>
              </a:rPr>
              <a:t>Lymphocytic—</a:t>
            </a:r>
            <a:r>
              <a:rPr dirty="0" sz="2400">
                <a:latin typeface="Calibri"/>
                <a:cs typeface="Calibri"/>
              </a:rPr>
              <a:t>affects</a:t>
            </a:r>
            <a:r>
              <a:rPr dirty="0" sz="2400" spc="7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lymphocytes</a:t>
            </a:r>
            <a:endParaRPr sz="2400">
              <a:latin typeface="Calibri"/>
              <a:cs typeface="Calibri"/>
            </a:endParaRPr>
          </a:p>
          <a:p>
            <a:pPr lvl="2" marL="1155700" marR="5080" indent="-228600">
              <a:lnSpc>
                <a:spcPts val="2590"/>
              </a:lnSpc>
              <a:spcBef>
                <a:spcPts val="545"/>
              </a:spcBef>
              <a:buSzPct val="95833"/>
              <a:buFont typeface="Wingdings"/>
              <a:buChar char=""/>
              <a:tabLst>
                <a:tab pos="1170305" algn="l"/>
              </a:tabLst>
            </a:pPr>
            <a:r>
              <a:rPr dirty="0" sz="2400" spc="-10">
                <a:latin typeface="Calibri"/>
                <a:cs typeface="Calibri"/>
              </a:rPr>
              <a:t>Myeloid—</a:t>
            </a:r>
            <a:r>
              <a:rPr dirty="0" sz="2400">
                <a:latin typeface="Calibri"/>
                <a:cs typeface="Calibri"/>
              </a:rPr>
              <a:t>affects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granular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leukocytes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they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develop</a:t>
            </a:r>
            <a:r>
              <a:rPr dirty="0" sz="2400" spc="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 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red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bone </a:t>
            </a:r>
            <a:r>
              <a:rPr dirty="0" sz="2400" spc="-10">
                <a:latin typeface="Calibri"/>
                <a:cs typeface="Calibri"/>
              </a:rPr>
              <a:t>marrow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6237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5"/>
              <a:t>Common</a:t>
            </a:r>
            <a:r>
              <a:rPr dirty="0" sz="4400" spc="-200"/>
              <a:t> </a:t>
            </a:r>
            <a:r>
              <a:rPr dirty="0" sz="4400"/>
              <a:t>Types</a:t>
            </a:r>
            <a:r>
              <a:rPr dirty="0" sz="4400" spc="-180"/>
              <a:t> </a:t>
            </a:r>
            <a:r>
              <a:rPr dirty="0" sz="4400"/>
              <a:t>of</a:t>
            </a:r>
            <a:r>
              <a:rPr dirty="0" sz="4400" spc="-165"/>
              <a:t> </a:t>
            </a:r>
            <a:r>
              <a:rPr dirty="0" sz="4400" spc="-20"/>
              <a:t>Leukemia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02638"/>
            <a:ext cx="9848850" cy="3427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400" b="1">
                <a:latin typeface="Calibri"/>
                <a:cs typeface="Calibri"/>
              </a:rPr>
              <a:t>Chronic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lymphocytic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leukemia </a:t>
            </a:r>
            <a:r>
              <a:rPr dirty="0" sz="2400" spc="-10" b="1">
                <a:latin typeface="Calibri"/>
                <a:cs typeface="Calibri"/>
              </a:rPr>
              <a:t>(CLL)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315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Average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age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onset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65;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rare before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age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30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65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More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common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than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women</a:t>
            </a:r>
            <a:endParaRPr sz="2000">
              <a:latin typeface="Calibri"/>
              <a:cs typeface="Calibri"/>
            </a:endParaRPr>
          </a:p>
          <a:p>
            <a:pPr lvl="1" marL="698500" marR="445770" indent="-228600">
              <a:lnSpc>
                <a:spcPts val="2160"/>
              </a:lnSpc>
              <a:spcBef>
                <a:spcPts val="525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Often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diagnosed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unexpectedly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routine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physical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exams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with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discovery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marked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0">
                <a:latin typeface="Calibri"/>
                <a:cs typeface="Calibri"/>
              </a:rPr>
              <a:t>B </a:t>
            </a:r>
            <a:r>
              <a:rPr dirty="0" sz="2000">
                <a:latin typeface="Calibri"/>
                <a:cs typeface="Calibri"/>
              </a:rPr>
              <a:t>lymphocytic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leukocytosis</a:t>
            </a:r>
            <a:endParaRPr sz="2000">
              <a:latin typeface="Calibri"/>
              <a:cs typeface="Calibri"/>
            </a:endParaRPr>
          </a:p>
          <a:p>
            <a:pPr lvl="1" marL="698500" marR="5080" indent="-228600">
              <a:lnSpc>
                <a:spcPts val="2160"/>
              </a:lnSpc>
              <a:spcBef>
                <a:spcPts val="505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Generally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mild symptoms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include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anemia,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fatigue,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enlarged—often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painless—lymph nodes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29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Most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patients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live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many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years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following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diagnosis</a:t>
            </a:r>
            <a:endParaRPr sz="2000">
              <a:latin typeface="Calibri"/>
              <a:cs typeface="Calibri"/>
            </a:endParaRPr>
          </a:p>
          <a:p>
            <a:pPr lvl="1" marL="698500" indent="-229235">
              <a:lnSpc>
                <a:spcPct val="100000"/>
              </a:lnSpc>
              <a:spcBef>
                <a:spcPts val="254"/>
              </a:spcBef>
              <a:buFont typeface="Wingdings"/>
              <a:buChar char=""/>
              <a:tabLst>
                <a:tab pos="699135" algn="l"/>
              </a:tabLst>
            </a:pPr>
            <a:r>
              <a:rPr dirty="0" sz="2000">
                <a:latin typeface="Calibri"/>
                <a:cs typeface="Calibri"/>
              </a:rPr>
              <a:t>Treatment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severe cases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involves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chemotherapy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irradiation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57809"/>
            <a:ext cx="514921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/>
              <a:t>Chronic</a:t>
            </a:r>
            <a:r>
              <a:rPr dirty="0" sz="2800" spc="-85"/>
              <a:t> </a:t>
            </a:r>
            <a:r>
              <a:rPr dirty="0" sz="2800" spc="-30"/>
              <a:t>Lymphocytic</a:t>
            </a:r>
            <a:r>
              <a:rPr dirty="0" sz="2800" spc="-80"/>
              <a:t> </a:t>
            </a:r>
            <a:r>
              <a:rPr dirty="0" sz="2800" spc="-25"/>
              <a:t>Leukemia</a:t>
            </a:r>
            <a:r>
              <a:rPr dirty="0" sz="2800" spc="-105"/>
              <a:t> </a:t>
            </a:r>
            <a:r>
              <a:rPr dirty="0" sz="2800" spc="-10"/>
              <a:t>(CLL)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0567" y="1557527"/>
            <a:ext cx="6150863" cy="425500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641594" y="5838545"/>
            <a:ext cx="909319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Courtesy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Dr.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JV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Melo.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6657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Acute</a:t>
            </a:r>
            <a:r>
              <a:rPr dirty="0" sz="4400" spc="-204"/>
              <a:t> </a:t>
            </a:r>
            <a:r>
              <a:rPr dirty="0" sz="4400" spc="-30"/>
              <a:t>Lymphocytic</a:t>
            </a:r>
            <a:r>
              <a:rPr dirty="0" sz="4400" spc="-190"/>
              <a:t> </a:t>
            </a:r>
            <a:r>
              <a:rPr dirty="0" sz="4400" spc="-25"/>
              <a:t>Leukemia</a:t>
            </a:r>
            <a:r>
              <a:rPr dirty="0" sz="4400" spc="-195"/>
              <a:t> </a:t>
            </a:r>
            <a:r>
              <a:rPr dirty="0" sz="4400" spc="-10"/>
              <a:t>(ALL)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46250"/>
            <a:ext cx="9956800" cy="4225290"/>
          </a:xfrm>
          <a:prstGeom prst="rect">
            <a:avLst/>
          </a:prstGeom>
        </p:spPr>
        <p:txBody>
          <a:bodyPr wrap="square" lIns="0" tIns="121920" rIns="0" bIns="0" rtlCol="0" vert="horz">
            <a:spAutoFit/>
          </a:bodyPr>
          <a:lstStyle/>
          <a:p>
            <a:pPr marL="355600" marR="106680" indent="-343535">
              <a:lnSpc>
                <a:spcPct val="70000"/>
              </a:lnSpc>
              <a:spcBef>
                <a:spcPts val="960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Primarily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disease of children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between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3 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7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years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age;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80%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children </a:t>
            </a:r>
            <a:r>
              <a:rPr dirty="0" sz="2400">
                <a:latin typeface="Calibri"/>
                <a:cs typeface="Calibri"/>
              </a:rPr>
              <a:t>who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develop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leukemia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have this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form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disease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Wingdings"/>
              <a:buChar char=""/>
            </a:pPr>
            <a:endParaRPr sz="255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Highly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curable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children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but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less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so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adults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"/>
            </a:pPr>
            <a:endParaRPr sz="3250">
              <a:latin typeface="Calibri"/>
              <a:cs typeface="Calibri"/>
            </a:endParaRPr>
          </a:p>
          <a:p>
            <a:pPr marL="355600" marR="144780" indent="-343535">
              <a:lnSpc>
                <a:spcPct val="7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Onset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sudden—</a:t>
            </a:r>
            <a:r>
              <a:rPr dirty="0" sz="2400">
                <a:latin typeface="Calibri"/>
                <a:cs typeface="Calibri"/>
              </a:rPr>
              <a:t>marked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fever,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leukocytosis,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bone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pain,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increases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in </a:t>
            </a:r>
            <a:r>
              <a:rPr dirty="0" sz="2400" spc="-10">
                <a:latin typeface="Calibri"/>
                <a:cs typeface="Calibri"/>
              </a:rPr>
              <a:t>infections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55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Lymph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node,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spleen,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liver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enlargement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common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3250">
              <a:latin typeface="Calibri"/>
              <a:cs typeface="Calibri"/>
            </a:endParaRPr>
          </a:p>
          <a:p>
            <a:pPr marL="355600" marR="5080" indent="-343535">
              <a:lnSpc>
                <a:spcPct val="7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Treatment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includes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chemotherapy,</a:t>
            </a:r>
            <a:r>
              <a:rPr dirty="0" sz="2400" spc="-4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irradiation,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bone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marrow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stem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cell </a:t>
            </a:r>
            <a:r>
              <a:rPr dirty="0" sz="2400" spc="-10">
                <a:latin typeface="Calibri"/>
                <a:cs typeface="Calibri"/>
              </a:rPr>
              <a:t>transplantation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20928"/>
            <a:ext cx="559117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/>
              <a:t>Acute</a:t>
            </a:r>
            <a:r>
              <a:rPr dirty="0" sz="3200" spc="-145"/>
              <a:t> </a:t>
            </a:r>
            <a:r>
              <a:rPr dirty="0" sz="3200" spc="-20"/>
              <a:t>Lymphocytic</a:t>
            </a:r>
            <a:r>
              <a:rPr dirty="0" sz="3200" spc="-125"/>
              <a:t> </a:t>
            </a:r>
            <a:r>
              <a:rPr dirty="0" sz="3200" spc="-20"/>
              <a:t>Leukemia</a:t>
            </a:r>
            <a:r>
              <a:rPr dirty="0" sz="3200" spc="-135"/>
              <a:t> </a:t>
            </a:r>
            <a:r>
              <a:rPr dirty="0" sz="3200" spc="-10"/>
              <a:t>(ALL)</a:t>
            </a:r>
            <a:endParaRPr sz="32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7248" y="1525524"/>
            <a:ext cx="5913120" cy="4142231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227958" y="5694679"/>
            <a:ext cx="571309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46860" marR="5080" indent="-1534795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Courtesy</a:t>
            </a:r>
            <a:r>
              <a:rPr dirty="0" sz="800" spc="-2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of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Dr.</a:t>
            </a:r>
            <a:r>
              <a:rPr dirty="0" sz="800" spc="-1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Robert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W</a:t>
            </a:r>
            <a:r>
              <a:rPr dirty="0" sz="800" spc="-1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McKenna,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Department</a:t>
            </a:r>
            <a:r>
              <a:rPr dirty="0" sz="800" spc="-1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of Pathology,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University</a:t>
            </a:r>
            <a:r>
              <a:rPr dirty="0"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of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Texas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 Southwestern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 Medical</a:t>
            </a:r>
            <a:r>
              <a:rPr dirty="0" sz="800" spc="1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School,</a:t>
            </a:r>
            <a:r>
              <a:rPr dirty="0"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Dallas,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TX.</a:t>
            </a:r>
            <a:r>
              <a:rPr dirty="0" sz="800" spc="-3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IN</a:t>
            </a:r>
            <a:r>
              <a:rPr dirty="0" sz="800" spc="-2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Kumar</a:t>
            </a:r>
            <a:r>
              <a:rPr dirty="0" sz="800" spc="-2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V</a:t>
            </a:r>
            <a:r>
              <a:rPr dirty="0" sz="800" spc="-1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25">
                <a:solidFill>
                  <a:srgbClr val="E7E6E6"/>
                </a:solidFill>
                <a:latin typeface="Calibri"/>
                <a:cs typeface="Calibri"/>
              </a:rPr>
              <a:t>et</a:t>
            </a:r>
            <a:r>
              <a:rPr dirty="0" sz="800" spc="50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al:</a:t>
            </a:r>
            <a:r>
              <a:rPr dirty="0" sz="800" spc="-4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Robbins</a:t>
            </a:r>
            <a:r>
              <a:rPr dirty="0" sz="800" spc="-10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basic</a:t>
            </a:r>
            <a:r>
              <a:rPr dirty="0" sz="800" spc="-5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pathology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,</a:t>
            </a:r>
            <a:r>
              <a:rPr dirty="0"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ed</a:t>
            </a:r>
            <a:r>
              <a:rPr dirty="0" sz="800" spc="-3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9,</a:t>
            </a:r>
            <a:r>
              <a:rPr dirty="0" sz="800" spc="-4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Philadelphia,</a:t>
            </a:r>
            <a:r>
              <a:rPr dirty="0" sz="800" spc="1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2013,</a:t>
            </a:r>
            <a:r>
              <a:rPr dirty="0" sz="800" spc="-4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Saunders.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152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Chronic</a:t>
            </a:r>
            <a:r>
              <a:rPr dirty="0" sz="4400" spc="-200"/>
              <a:t> </a:t>
            </a:r>
            <a:r>
              <a:rPr dirty="0" sz="4400" spc="-20"/>
              <a:t>Myeloid</a:t>
            </a:r>
            <a:r>
              <a:rPr dirty="0" sz="4400" spc="-210"/>
              <a:t> </a:t>
            </a:r>
            <a:r>
              <a:rPr dirty="0" sz="4400" spc="-25"/>
              <a:t>Leukemia</a:t>
            </a:r>
            <a:r>
              <a:rPr dirty="0" sz="4400" spc="-204"/>
              <a:t> </a:t>
            </a:r>
            <a:r>
              <a:rPr dirty="0" sz="4400" spc="-10"/>
              <a:t>(CML)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078085" cy="42868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Accounts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about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20%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all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cases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leukemia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3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Occurs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most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adults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between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25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60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years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age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4150">
              <a:latin typeface="Calibri"/>
              <a:cs typeface="Calibri"/>
            </a:endParaRPr>
          </a:p>
          <a:p>
            <a:pPr marL="355600" marR="5080" indent="-343535">
              <a:lnSpc>
                <a:spcPts val="3020"/>
              </a:lnSpc>
              <a:spcBef>
                <a:spcPts val="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Caused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cancerous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transformation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granulocytic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precursor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cells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bone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marrow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Wingdings"/>
              <a:buChar char=""/>
            </a:pPr>
            <a:endParaRPr sz="4100">
              <a:latin typeface="Calibri"/>
              <a:cs typeface="Calibri"/>
            </a:endParaRPr>
          </a:p>
          <a:p>
            <a:pPr marL="355600" marR="22225" indent="-343535">
              <a:lnSpc>
                <a:spcPts val="302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Onset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progression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disease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slow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with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symptoms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fatigue, </a:t>
            </a:r>
            <a:r>
              <a:rPr dirty="0" sz="2800">
                <a:latin typeface="Calibri"/>
                <a:cs typeface="Calibri"/>
              </a:rPr>
              <a:t>weight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loss,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weakness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757809"/>
            <a:ext cx="9047480" cy="32785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 b="0">
                <a:latin typeface="Calibri Light"/>
                <a:cs typeface="Calibri Light"/>
              </a:rPr>
              <a:t>Chronic</a:t>
            </a:r>
            <a:r>
              <a:rPr dirty="0" sz="2800" spc="-95" b="0">
                <a:latin typeface="Calibri Light"/>
                <a:cs typeface="Calibri Light"/>
              </a:rPr>
              <a:t> </a:t>
            </a:r>
            <a:r>
              <a:rPr dirty="0" sz="2800" spc="-20" b="0">
                <a:latin typeface="Calibri Light"/>
                <a:cs typeface="Calibri Light"/>
              </a:rPr>
              <a:t>Myeloid</a:t>
            </a:r>
            <a:r>
              <a:rPr dirty="0" sz="2800" spc="-110" b="0">
                <a:latin typeface="Calibri Light"/>
                <a:cs typeface="Calibri Light"/>
              </a:rPr>
              <a:t> </a:t>
            </a:r>
            <a:r>
              <a:rPr dirty="0" sz="2800" spc="-25" b="0">
                <a:latin typeface="Calibri Light"/>
                <a:cs typeface="Calibri Light"/>
              </a:rPr>
              <a:t>Leukemia</a:t>
            </a:r>
            <a:r>
              <a:rPr dirty="0" sz="2800" spc="-105" b="0">
                <a:latin typeface="Calibri Light"/>
                <a:cs typeface="Calibri Light"/>
              </a:rPr>
              <a:t> </a:t>
            </a:r>
            <a:r>
              <a:rPr dirty="0" sz="2800" spc="-20" b="0">
                <a:latin typeface="Calibri Light"/>
                <a:cs typeface="Calibri Light"/>
              </a:rPr>
              <a:t>(CML),</a:t>
            </a:r>
            <a:r>
              <a:rPr dirty="0" sz="2800" spc="-85" b="0">
                <a:latin typeface="Calibri Light"/>
                <a:cs typeface="Calibri Light"/>
              </a:rPr>
              <a:t> </a:t>
            </a:r>
            <a:r>
              <a:rPr dirty="0" sz="2800" spc="-10" b="0">
                <a:latin typeface="Calibri Light"/>
                <a:cs typeface="Calibri Light"/>
              </a:rPr>
              <a:t>Cont'd.</a:t>
            </a:r>
            <a:endParaRPr sz="28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2800">
              <a:latin typeface="Calibri Light"/>
              <a:cs typeface="Calibri Light"/>
            </a:endParaRPr>
          </a:p>
          <a:p>
            <a:pPr marL="355600" marR="276225" indent="-343535">
              <a:lnSpc>
                <a:spcPts val="3020"/>
              </a:lnSpc>
              <a:spcBef>
                <a:spcPts val="1760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Diagnosis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often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made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discovery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marked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granulocytic </a:t>
            </a:r>
            <a:r>
              <a:rPr dirty="0" sz="2800">
                <a:latin typeface="Calibri"/>
                <a:cs typeface="Calibri"/>
              </a:rPr>
              <a:t>leukocytosis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extreme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spleen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enlargement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4100">
              <a:latin typeface="Calibri"/>
              <a:cs typeface="Calibri"/>
            </a:endParaRPr>
          </a:p>
          <a:p>
            <a:pPr marL="355600" marR="5080" indent="-343535">
              <a:lnSpc>
                <a:spcPts val="302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800">
                <a:latin typeface="Calibri"/>
                <a:cs typeface="Calibri"/>
              </a:rPr>
              <a:t>Treatment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by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new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“designer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drug”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Gleevec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bone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marrow </a:t>
            </a:r>
            <a:r>
              <a:rPr dirty="0" sz="2800">
                <a:latin typeface="Calibri"/>
                <a:cs typeface="Calibri"/>
              </a:rPr>
              <a:t>transplants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curative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over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70%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cases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152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Chronic</a:t>
            </a:r>
            <a:r>
              <a:rPr dirty="0" sz="4400" spc="-200"/>
              <a:t> </a:t>
            </a:r>
            <a:r>
              <a:rPr dirty="0" sz="4400" spc="-20"/>
              <a:t>Myeloid</a:t>
            </a:r>
            <a:r>
              <a:rPr dirty="0" sz="4400" spc="-210"/>
              <a:t> </a:t>
            </a:r>
            <a:r>
              <a:rPr dirty="0" sz="4400" spc="-25"/>
              <a:t>Leukemia</a:t>
            </a:r>
            <a:r>
              <a:rPr dirty="0" sz="4400" spc="-204"/>
              <a:t> </a:t>
            </a:r>
            <a:r>
              <a:rPr dirty="0" sz="4400" spc="-10"/>
              <a:t>(CML)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14472" y="1466088"/>
            <a:ext cx="6163056" cy="44577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668648" y="5943396"/>
            <a:ext cx="485457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45970" marR="5080" indent="-2033905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From</a:t>
            </a:r>
            <a:r>
              <a:rPr dirty="0" sz="800" spc="-6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Hoffbrand</a:t>
            </a:r>
            <a:r>
              <a:rPr dirty="0"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AV,</a:t>
            </a:r>
            <a:r>
              <a:rPr dirty="0" sz="800" spc="-4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Pettit</a:t>
            </a:r>
            <a:r>
              <a:rPr dirty="0" sz="800" spc="-2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JE:</a:t>
            </a:r>
            <a:r>
              <a:rPr dirty="0" sz="800" spc="-3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Clinical</a:t>
            </a:r>
            <a:r>
              <a:rPr dirty="0" sz="800" spc="10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haematology</a:t>
            </a:r>
            <a:r>
              <a:rPr dirty="0" sz="800" spc="10" i="1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E7E6E6"/>
                </a:solidFill>
                <a:latin typeface="Calibri"/>
                <a:cs typeface="Calibri"/>
              </a:rPr>
              <a:t>illustrated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,</a:t>
            </a:r>
            <a:r>
              <a:rPr dirty="0"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Edinburgh/London,</a:t>
            </a:r>
            <a:r>
              <a:rPr dirty="0"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1987,</a:t>
            </a:r>
            <a:r>
              <a:rPr dirty="0" sz="800" spc="-4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Churchill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Livingstone/Gower</a:t>
            </a:r>
            <a:r>
              <a:rPr dirty="0" sz="800" spc="50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>
                <a:solidFill>
                  <a:srgbClr val="E7E6E6"/>
                </a:solidFill>
                <a:latin typeface="Calibri"/>
                <a:cs typeface="Calibri"/>
              </a:rPr>
              <a:t>Medical</a:t>
            </a:r>
            <a:r>
              <a:rPr dirty="0" sz="800" spc="-2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dirty="0" sz="800" spc="-10">
                <a:solidFill>
                  <a:srgbClr val="E7E6E6"/>
                </a:solidFill>
                <a:latin typeface="Calibri"/>
                <a:cs typeface="Calibri"/>
              </a:rPr>
              <a:t>Publisher.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91705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Acute</a:t>
            </a:r>
            <a:r>
              <a:rPr dirty="0" sz="4400" spc="-204"/>
              <a:t> </a:t>
            </a:r>
            <a:r>
              <a:rPr dirty="0" sz="4400" spc="-20"/>
              <a:t>Myeloid</a:t>
            </a:r>
            <a:r>
              <a:rPr dirty="0" sz="4400" spc="-215"/>
              <a:t> </a:t>
            </a:r>
            <a:r>
              <a:rPr dirty="0" sz="4400" spc="-20"/>
              <a:t>Leukemia</a:t>
            </a:r>
            <a:r>
              <a:rPr dirty="0" sz="4400" spc="-204"/>
              <a:t> </a:t>
            </a:r>
            <a:r>
              <a:rPr dirty="0" sz="4400" spc="-10"/>
              <a:t>(AML)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56917"/>
            <a:ext cx="10160635" cy="4192904"/>
          </a:xfrm>
          <a:prstGeom prst="rect">
            <a:avLst/>
          </a:prstGeom>
        </p:spPr>
        <p:txBody>
          <a:bodyPr wrap="square" lIns="0" tIns="112395" rIns="0" bIns="0" rtlCol="0" vert="horz">
            <a:spAutoFit/>
          </a:bodyPr>
          <a:lstStyle/>
          <a:p>
            <a:pPr marL="355600" marR="5080" indent="-343535">
              <a:lnSpc>
                <a:spcPct val="70000"/>
              </a:lnSpc>
              <a:spcBef>
                <a:spcPts val="88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200">
                <a:latin typeface="Calibri"/>
                <a:cs typeface="Calibri"/>
              </a:rPr>
              <a:t>Accounts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for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80%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all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cases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acute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leukemia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adults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20%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acute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leukemia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in </a:t>
            </a:r>
            <a:r>
              <a:rPr dirty="0" sz="2200" spc="-10">
                <a:latin typeface="Calibri"/>
                <a:cs typeface="Calibri"/>
              </a:rPr>
              <a:t>children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5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200" spc="-10">
                <a:latin typeface="Calibri"/>
                <a:cs typeface="Calibri"/>
              </a:rPr>
              <a:t>Characterized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by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sudden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onset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rapid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progression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500">
              <a:latin typeface="Calibri"/>
              <a:cs typeface="Calibri"/>
            </a:endParaRPr>
          </a:p>
          <a:p>
            <a:pPr marL="355600" indent="-343535">
              <a:lnSpc>
                <a:spcPts val="2245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200">
                <a:latin typeface="Calibri"/>
                <a:cs typeface="Calibri"/>
              </a:rPr>
              <a:t>Symptoms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include</a:t>
            </a:r>
            <a:r>
              <a:rPr dirty="0" sz="2200" spc="-7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leukocytosis,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fatigue,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bone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joint</a:t>
            </a:r>
            <a:r>
              <a:rPr dirty="0" sz="2200" spc="-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pain,</a:t>
            </a:r>
            <a:r>
              <a:rPr dirty="0" sz="2200" spc="-8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spongy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bleeding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gums,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ts val="2245"/>
              </a:lnSpc>
            </a:pPr>
            <a:r>
              <a:rPr dirty="0" sz="2200">
                <a:latin typeface="Calibri"/>
                <a:cs typeface="Calibri"/>
              </a:rPr>
              <a:t>anemia,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recurrent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infections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150">
              <a:latin typeface="Calibri"/>
              <a:cs typeface="Calibri"/>
            </a:endParaRPr>
          </a:p>
          <a:p>
            <a:pPr marL="355600" marR="334645" indent="-343535">
              <a:lnSpc>
                <a:spcPct val="70000"/>
              </a:lnSpc>
              <a:spcBef>
                <a:spcPts val="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200">
                <a:latin typeface="Calibri"/>
                <a:cs typeface="Calibri"/>
              </a:rPr>
              <a:t>Prognosis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is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poor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with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only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about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50%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children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30%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of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adults</a:t>
            </a:r>
            <a:r>
              <a:rPr dirty="0" sz="2200" spc="-5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achieving</a:t>
            </a:r>
            <a:r>
              <a:rPr dirty="0" sz="2200" spc="-7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long- </a:t>
            </a:r>
            <a:r>
              <a:rPr dirty="0" sz="2200">
                <a:latin typeface="Calibri"/>
                <a:cs typeface="Calibri"/>
              </a:rPr>
              <a:t>term</a:t>
            </a:r>
            <a:r>
              <a:rPr dirty="0" sz="2200" spc="-3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survival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3100">
              <a:latin typeface="Calibri"/>
              <a:cs typeface="Calibri"/>
            </a:endParaRPr>
          </a:p>
          <a:p>
            <a:pPr marL="355600" marR="781050" indent="-343535">
              <a:lnSpc>
                <a:spcPct val="7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 sz="2200">
                <a:latin typeface="Calibri"/>
                <a:cs typeface="Calibri"/>
              </a:rPr>
              <a:t>Bone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marrow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stem</a:t>
            </a:r>
            <a:r>
              <a:rPr dirty="0" sz="2200" spc="-2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cell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transplantation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has</a:t>
            </a:r>
            <a:r>
              <a:rPr dirty="0" sz="2200" spc="-4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increased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cure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rates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in</a:t>
            </a:r>
            <a:r>
              <a:rPr dirty="0" sz="2200" spc="-5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selected patients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dirty="0" spc="-25"/>
              <a:t>13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5555" y="818388"/>
            <a:ext cx="2334768" cy="549402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6800215" y="932434"/>
            <a:ext cx="3361054" cy="4690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401955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Organs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lymphatic </a:t>
            </a:r>
            <a:r>
              <a:rPr dirty="0" sz="1800" spc="-10">
                <a:latin typeface="Calibri"/>
                <a:cs typeface="Calibri"/>
              </a:rPr>
              <a:t>system include: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lymph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vessels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lymph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nodes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tonsils</a:t>
            </a:r>
            <a:endParaRPr sz="1800">
              <a:latin typeface="Calibri"/>
              <a:cs typeface="Calibri"/>
            </a:endParaRPr>
          </a:p>
          <a:p>
            <a:pPr marL="299085" marR="55880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thymus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gland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(stores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T-</a:t>
            </a:r>
            <a:r>
              <a:rPr dirty="0" sz="1800" spc="-20">
                <a:latin typeface="Calibri"/>
                <a:cs typeface="Calibri"/>
              </a:rPr>
              <a:t>cell </a:t>
            </a:r>
            <a:r>
              <a:rPr dirty="0" sz="1800">
                <a:latin typeface="Calibri"/>
                <a:cs typeface="Calibri"/>
              </a:rPr>
              <a:t>lymphocytes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for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immune processes)</a:t>
            </a:r>
            <a:endParaRPr sz="1800">
              <a:latin typeface="Calibri"/>
              <a:cs typeface="Calibri"/>
            </a:endParaRPr>
          </a:p>
          <a:p>
            <a:pPr marL="299085" marR="7810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Spleen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(cleans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defective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cells </a:t>
            </a:r>
            <a:r>
              <a:rPr dirty="0" sz="1800">
                <a:latin typeface="Calibri"/>
                <a:cs typeface="Calibri"/>
              </a:rPr>
              <a:t>from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blood,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stores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platelets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and </a:t>
            </a:r>
            <a:r>
              <a:rPr dirty="0" sz="1800" spc="-10">
                <a:latin typeface="Calibri"/>
                <a:cs typeface="Calibri"/>
              </a:rPr>
              <a:t>WBC’s)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Red bone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marrow-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produces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stem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cells 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types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(in </a:t>
            </a:r>
            <a:r>
              <a:rPr dirty="0" sz="1800">
                <a:latin typeface="Calibri"/>
                <a:cs typeface="Calibri"/>
              </a:rPr>
              <a:t>adults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bone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marrow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found </a:t>
            </a: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axial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skeleton,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shoulders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pelvic </a:t>
            </a:r>
            <a:r>
              <a:rPr dirty="0" sz="1800" spc="-10">
                <a:latin typeface="Calibri"/>
                <a:cs typeface="Calibri"/>
              </a:rPr>
              <a:t>girdles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322819" y="6079235"/>
            <a:ext cx="4057015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114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44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7</a:t>
            </a:r>
            <a:r>
              <a:rPr dirty="0" baseline="25462" sz="1800">
                <a:latin typeface="Calibri"/>
                <a:cs typeface="Calibri"/>
              </a:rPr>
              <a:t>th</a:t>
            </a:r>
            <a:r>
              <a:rPr dirty="0" baseline="25462" sz="1800" spc="187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ed.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16-</a:t>
            </a:r>
            <a:r>
              <a:rPr dirty="0" sz="1800" spc="-5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87120" y="240538"/>
            <a:ext cx="543306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Calibri"/>
                <a:cs typeface="Calibri"/>
              </a:rPr>
              <a:t>Lymphatic</a:t>
            </a:r>
            <a:r>
              <a:rPr dirty="0" sz="3200" spc="-5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and</a:t>
            </a:r>
            <a:r>
              <a:rPr dirty="0" sz="3200" spc="-3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immune</a:t>
            </a:r>
            <a:r>
              <a:rPr dirty="0" sz="3200" spc="-40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systems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131822" y="1713992"/>
            <a:ext cx="7261859" cy="2159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lymphatic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system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has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two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main</a:t>
            </a:r>
            <a:r>
              <a:rPr dirty="0" sz="2800" spc="-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functions: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maintains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blood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volume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dirty="0" sz="2800">
                <a:latin typeface="Calibri"/>
                <a:cs typeface="Calibri"/>
              </a:rPr>
              <a:t>it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controls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processes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adaptive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immunity.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53461" y="1510665"/>
            <a:ext cx="613600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0">
                <a:latin typeface="Calibri"/>
                <a:cs typeface="Calibri"/>
              </a:rPr>
              <a:t>The</a:t>
            </a:r>
            <a:r>
              <a:rPr dirty="0" sz="2400" spc="-2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lymphatic</a:t>
            </a:r>
            <a:r>
              <a:rPr dirty="0" sz="2400" spc="-3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system</a:t>
            </a:r>
            <a:r>
              <a:rPr dirty="0" sz="2400" spc="-4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maintains</a:t>
            </a:r>
            <a:r>
              <a:rPr dirty="0" sz="2400" spc="-2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blood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volume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spc="-25" b="0">
                <a:latin typeface="Calibri"/>
                <a:cs typeface="Calibri"/>
              </a:rPr>
              <a:t>by </a:t>
            </a:r>
            <a:r>
              <a:rPr dirty="0" sz="2400" b="0">
                <a:latin typeface="Calibri"/>
                <a:cs typeface="Calibri"/>
              </a:rPr>
              <a:t>collecting</a:t>
            </a:r>
            <a:r>
              <a:rPr dirty="0" sz="2400" spc="-4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blood</a:t>
            </a:r>
            <a:r>
              <a:rPr dirty="0" sz="2400" spc="-1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plasma</a:t>
            </a:r>
            <a:r>
              <a:rPr dirty="0" sz="2400" spc="-2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that</a:t>
            </a:r>
            <a:r>
              <a:rPr dirty="0" sz="2400" spc="-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has</a:t>
            </a:r>
            <a:r>
              <a:rPr dirty="0" sz="2400" spc="-3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been</a:t>
            </a:r>
            <a:r>
              <a:rPr dirty="0" sz="2400" spc="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left</a:t>
            </a:r>
            <a:r>
              <a:rPr dirty="0" sz="2400" spc="-2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in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spc="-25" b="0">
                <a:latin typeface="Calibri"/>
                <a:cs typeface="Calibri"/>
              </a:rPr>
              <a:t>the </a:t>
            </a:r>
            <a:r>
              <a:rPr dirty="0" sz="2400" b="0">
                <a:latin typeface="Calibri"/>
                <a:cs typeface="Calibri"/>
              </a:rPr>
              <a:t>interstitial</a:t>
            </a:r>
            <a:r>
              <a:rPr dirty="0" sz="2400" spc="-4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spaces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by</a:t>
            </a:r>
            <a:r>
              <a:rPr dirty="0" sz="2400" spc="-2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circulatory</a:t>
            </a:r>
            <a:r>
              <a:rPr dirty="0" sz="2400" spc="-30" b="0">
                <a:latin typeface="Calibri"/>
                <a:cs typeface="Calibri"/>
              </a:rPr>
              <a:t> </a:t>
            </a:r>
            <a:r>
              <a:rPr dirty="0" sz="2400" spc="-10" b="0">
                <a:latin typeface="Calibri"/>
                <a:cs typeface="Calibri"/>
              </a:rPr>
              <a:t>processes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2553461" y="2974085"/>
            <a:ext cx="48945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collected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fluid is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known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“lymph”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3060" y="1138427"/>
            <a:ext cx="5562599" cy="479145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762500" y="6364223"/>
            <a:ext cx="2665730" cy="34036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4925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75"/>
              </a:spcBef>
            </a:pPr>
            <a:r>
              <a:rPr dirty="0" sz="1600">
                <a:latin typeface="Calibri"/>
                <a:cs typeface="Calibri"/>
              </a:rPr>
              <a:t>Patton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Thibodeau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16-</a:t>
            </a:r>
            <a:r>
              <a:rPr dirty="0" sz="1600" spc="-50">
                <a:latin typeface="Calibri"/>
                <a:cs typeface="Calibri"/>
              </a:rPr>
              <a:t>2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507605" y="1040129"/>
            <a:ext cx="2734310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51435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its way back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 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heart </a:t>
            </a:r>
            <a:r>
              <a:rPr dirty="0" sz="1800">
                <a:latin typeface="Calibri"/>
                <a:cs typeface="Calibri"/>
              </a:rPr>
              <a:t>the lymph is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filtered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the </a:t>
            </a:r>
            <a:r>
              <a:rPr dirty="0" sz="1800">
                <a:latin typeface="Calibri"/>
                <a:cs typeface="Calibri"/>
              </a:rPr>
              <a:t>lymph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nodes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i.e.</a:t>
            </a:r>
            <a:r>
              <a:rPr dirty="0" sz="1800" spc="-10">
                <a:latin typeface="Calibri"/>
                <a:cs typeface="Calibri"/>
              </a:rPr>
              <a:t> bacteria, </a:t>
            </a:r>
            <a:r>
              <a:rPr dirty="0" sz="1800">
                <a:latin typeface="Calibri"/>
                <a:cs typeface="Calibri"/>
              </a:rPr>
              <a:t>cancer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cells,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viral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agents,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and </a:t>
            </a:r>
            <a:r>
              <a:rPr dirty="0" sz="1800">
                <a:latin typeface="Calibri"/>
                <a:cs typeface="Calibri"/>
              </a:rPr>
              <a:t>damaged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cells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-10">
                <a:latin typeface="Calibri"/>
                <a:cs typeface="Calibri"/>
              </a:rPr>
              <a:t> removed </a:t>
            </a:r>
            <a:r>
              <a:rPr dirty="0" sz="1800">
                <a:latin typeface="Calibri"/>
                <a:cs typeface="Calibri"/>
              </a:rPr>
              <a:t>through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process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of </a:t>
            </a:r>
            <a:r>
              <a:rPr dirty="0" sz="1800" spc="-10">
                <a:latin typeface="Calibri"/>
                <a:cs typeface="Calibri"/>
              </a:rPr>
              <a:t>phagocytosis.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49195" y="579119"/>
            <a:ext cx="4411100" cy="5504688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7278116" y="1232661"/>
            <a:ext cx="238823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lymph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is </a:t>
            </a:r>
            <a:r>
              <a:rPr dirty="0" sz="2400">
                <a:latin typeface="Calibri"/>
                <a:cs typeface="Calibri"/>
              </a:rPr>
              <a:t>collected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two </a:t>
            </a:r>
            <a:r>
              <a:rPr dirty="0" sz="2400">
                <a:latin typeface="Calibri"/>
                <a:cs typeface="Calibri"/>
              </a:rPr>
              <a:t>ducts,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which </a:t>
            </a:r>
            <a:r>
              <a:rPr dirty="0" sz="2400">
                <a:latin typeface="Calibri"/>
                <a:cs typeface="Calibri"/>
              </a:rPr>
              <a:t>ultimately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dump </a:t>
            </a:r>
            <a:r>
              <a:rPr dirty="0" sz="2400">
                <a:latin typeface="Calibri"/>
                <a:cs typeface="Calibri"/>
              </a:rPr>
              <a:t>their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contents </a:t>
            </a:r>
            <a:r>
              <a:rPr dirty="0" sz="2400" spc="-20">
                <a:latin typeface="Calibri"/>
                <a:cs typeface="Calibri"/>
              </a:rPr>
              <a:t>into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superior</a:t>
            </a:r>
            <a:r>
              <a:rPr dirty="0" sz="2400" spc="-20" b="1">
                <a:latin typeface="Calibri"/>
                <a:cs typeface="Calibri"/>
              </a:rPr>
              <a:t> vena </a:t>
            </a:r>
            <a:r>
              <a:rPr dirty="0" sz="2400" b="1">
                <a:latin typeface="Calibri"/>
                <a:cs typeface="Calibri"/>
              </a:rPr>
              <a:t>cava</a:t>
            </a:r>
            <a:r>
              <a:rPr dirty="0" sz="2400">
                <a:latin typeface="Calibri"/>
                <a:cs typeface="Calibri"/>
              </a:rPr>
              <a:t>,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directs </a:t>
            </a:r>
            <a:r>
              <a:rPr dirty="0" sz="2400">
                <a:latin typeface="Calibri"/>
                <a:cs typeface="Calibri"/>
              </a:rPr>
              <a:t>the fluid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 b="1">
                <a:latin typeface="Calibri"/>
                <a:cs typeface="Calibri"/>
              </a:rPr>
              <a:t>right</a:t>
            </a:r>
            <a:r>
              <a:rPr dirty="0" sz="2400" spc="-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atrium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spc="-25" b="1">
                <a:latin typeface="Calibri"/>
                <a:cs typeface="Calibri"/>
              </a:rPr>
              <a:t>the </a:t>
            </a:r>
            <a:r>
              <a:rPr dirty="0" sz="2400" spc="-10" b="1">
                <a:latin typeface="Calibri"/>
                <a:cs typeface="Calibri"/>
              </a:rPr>
              <a:t>heart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895344" y="6405371"/>
            <a:ext cx="413004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50"/>
              </a:spcBef>
            </a:pPr>
            <a:r>
              <a:rPr dirty="0" sz="1800">
                <a:latin typeface="Calibri"/>
                <a:cs typeface="Calibri"/>
              </a:rPr>
              <a:t>Patton 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7</a:t>
            </a:r>
            <a:r>
              <a:rPr dirty="0" baseline="25462" sz="1800">
                <a:latin typeface="Calibri"/>
                <a:cs typeface="Calibri"/>
              </a:rPr>
              <a:t>th</a:t>
            </a:r>
            <a:r>
              <a:rPr dirty="0" baseline="25462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ed.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16-</a:t>
            </a:r>
            <a:r>
              <a:rPr dirty="0" sz="1800" spc="-5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55591" y="318515"/>
            <a:ext cx="6078794" cy="5931408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696211" y="5789676"/>
            <a:ext cx="3185160" cy="30797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556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80"/>
              </a:spcBef>
            </a:pPr>
            <a:r>
              <a:rPr dirty="0" sz="1400">
                <a:latin typeface="Calibri"/>
                <a:cs typeface="Calibri"/>
              </a:rPr>
              <a:t>Patton</a:t>
            </a:r>
            <a:r>
              <a:rPr dirty="0" sz="1400" spc="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Thibodeau 7</a:t>
            </a:r>
            <a:r>
              <a:rPr dirty="0" baseline="24691" sz="1350">
                <a:latin typeface="Calibri"/>
                <a:cs typeface="Calibri"/>
              </a:rPr>
              <a:t>th</a:t>
            </a:r>
            <a:r>
              <a:rPr dirty="0" baseline="24691" sz="1350" spc="15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ed.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fig.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16-</a:t>
            </a:r>
            <a:r>
              <a:rPr dirty="0" sz="1400" spc="-50">
                <a:latin typeface="Calibri"/>
                <a:cs typeface="Calibri"/>
              </a:rPr>
              <a:t>7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3917" y="611885"/>
            <a:ext cx="33235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 b="1">
                <a:latin typeface="Calibri"/>
                <a:cs typeface="Calibri"/>
              </a:rPr>
              <a:t>Lymphangiogram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800" y="2471927"/>
            <a:ext cx="7844028" cy="378561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31822" y="1050416"/>
            <a:ext cx="7123430" cy="9404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b="0">
                <a:latin typeface="Calibri"/>
                <a:cs typeface="Calibri"/>
              </a:rPr>
              <a:t>Lymphedema</a:t>
            </a:r>
            <a:r>
              <a:rPr dirty="0" sz="2000" spc="-3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is</a:t>
            </a:r>
            <a:r>
              <a:rPr dirty="0" sz="2000" spc="-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an</a:t>
            </a:r>
            <a:r>
              <a:rPr dirty="0" sz="2000" spc="-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accumulation</a:t>
            </a:r>
            <a:r>
              <a:rPr dirty="0" sz="2000" spc="-2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of</a:t>
            </a:r>
            <a:r>
              <a:rPr dirty="0" sz="2000" spc="-1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lymph</a:t>
            </a:r>
            <a:r>
              <a:rPr dirty="0" sz="2000" spc="-2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in</a:t>
            </a:r>
            <a:r>
              <a:rPr dirty="0" sz="2000" spc="-2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the</a:t>
            </a:r>
            <a:r>
              <a:rPr dirty="0" sz="2000" spc="-1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tissues,</a:t>
            </a:r>
            <a:r>
              <a:rPr dirty="0" sz="2000" spc="1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caused</a:t>
            </a:r>
            <a:r>
              <a:rPr dirty="0" sz="2000" spc="-2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by</a:t>
            </a:r>
            <a:r>
              <a:rPr dirty="0" sz="2000" spc="-20" b="0">
                <a:latin typeface="Calibri"/>
                <a:cs typeface="Calibri"/>
              </a:rPr>
              <a:t> </a:t>
            </a:r>
            <a:r>
              <a:rPr dirty="0" sz="2000" spc="-50" b="0">
                <a:latin typeface="Calibri"/>
                <a:cs typeface="Calibri"/>
              </a:rPr>
              <a:t>a </a:t>
            </a:r>
            <a:r>
              <a:rPr dirty="0" sz="2000" b="0">
                <a:latin typeface="Calibri"/>
                <a:cs typeface="Calibri"/>
              </a:rPr>
              <a:t>congenital</a:t>
            </a:r>
            <a:r>
              <a:rPr dirty="0" sz="2000" spc="-4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abnormality,</a:t>
            </a:r>
            <a:r>
              <a:rPr dirty="0" sz="2000" spc="-1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an</a:t>
            </a:r>
            <a:r>
              <a:rPr dirty="0" sz="2000" spc="-1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injury,</a:t>
            </a:r>
            <a:r>
              <a:rPr dirty="0" sz="2000" spc="-2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a</a:t>
            </a:r>
            <a:r>
              <a:rPr dirty="0" sz="2000" spc="-2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blockage,</a:t>
            </a:r>
            <a:r>
              <a:rPr dirty="0" sz="2000" spc="-2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or</a:t>
            </a:r>
            <a:r>
              <a:rPr dirty="0" sz="2000" spc="-20" b="0">
                <a:latin typeface="Calibri"/>
                <a:cs typeface="Calibri"/>
              </a:rPr>
              <a:t> </a:t>
            </a:r>
            <a:r>
              <a:rPr dirty="0" sz="2000" spc="-25" b="0">
                <a:latin typeface="Calibri"/>
                <a:cs typeface="Calibri"/>
              </a:rPr>
              <a:t>an </a:t>
            </a:r>
            <a:r>
              <a:rPr dirty="0" sz="2000" b="0">
                <a:latin typeface="Calibri"/>
                <a:cs typeface="Calibri"/>
              </a:rPr>
              <a:t>infection/inflammation</a:t>
            </a:r>
            <a:r>
              <a:rPr dirty="0" sz="2000" spc="-15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of</a:t>
            </a:r>
            <a:r>
              <a:rPr dirty="0" sz="2000" spc="-3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the</a:t>
            </a:r>
            <a:r>
              <a:rPr dirty="0" sz="2000" spc="-30" b="0">
                <a:latin typeface="Calibri"/>
                <a:cs typeface="Calibri"/>
              </a:rPr>
              <a:t> </a:t>
            </a:r>
            <a:r>
              <a:rPr dirty="0" sz="2000" b="0">
                <a:latin typeface="Calibri"/>
                <a:cs typeface="Calibri"/>
              </a:rPr>
              <a:t>lymph</a:t>
            </a:r>
            <a:r>
              <a:rPr dirty="0" sz="2000" spc="-25" b="0">
                <a:latin typeface="Calibri"/>
                <a:cs typeface="Calibri"/>
              </a:rPr>
              <a:t> </a:t>
            </a:r>
            <a:r>
              <a:rPr dirty="0" sz="2000" spc="-10" b="0">
                <a:latin typeface="Calibri"/>
                <a:cs typeface="Calibri"/>
              </a:rPr>
              <a:t>vessels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154423" y="6364223"/>
            <a:ext cx="4131945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2384" rIns="0" bIns="0" rtlCol="0" vert="horz">
            <a:spAutoFit/>
          </a:bodyPr>
          <a:lstStyle/>
          <a:p>
            <a:pPr marL="92710">
              <a:lnSpc>
                <a:spcPct val="100000"/>
              </a:lnSpc>
              <a:spcBef>
                <a:spcPts val="254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Thibodeau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7</a:t>
            </a:r>
            <a:r>
              <a:rPr dirty="0" baseline="25462" sz="1800">
                <a:latin typeface="Calibri"/>
                <a:cs typeface="Calibri"/>
              </a:rPr>
              <a:t>th</a:t>
            </a:r>
            <a:r>
              <a:rPr dirty="0" baseline="25462" sz="1800" spc="16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ed.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16-</a:t>
            </a:r>
            <a:r>
              <a:rPr dirty="0" sz="1800" spc="-50"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776"/>
            <a:ext cx="451294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The</a:t>
            </a:r>
            <a:r>
              <a:rPr dirty="0" sz="4000" spc="-165"/>
              <a:t> </a:t>
            </a:r>
            <a:r>
              <a:rPr dirty="0" sz="4000" spc="-40"/>
              <a:t>Lymphatic</a:t>
            </a:r>
            <a:r>
              <a:rPr dirty="0" sz="4000" spc="-165"/>
              <a:t> </a:t>
            </a:r>
            <a:r>
              <a:rPr dirty="0" sz="4000" spc="-10"/>
              <a:t>System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2275458" y="1627123"/>
            <a:ext cx="7836534" cy="4127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  <a:tabLst>
                <a:tab pos="1802130" algn="l"/>
                <a:tab pos="4686300" algn="l"/>
              </a:tabLst>
            </a:pPr>
            <a:r>
              <a:rPr dirty="0" sz="1800">
                <a:latin typeface="Arial"/>
                <a:cs typeface="Arial"/>
              </a:rPr>
              <a:t>Besides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collecting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lymphatic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system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produces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lymphocytes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 </a:t>
            </a:r>
            <a:r>
              <a:rPr dirty="0" sz="1800">
                <a:latin typeface="Arial"/>
                <a:cs typeface="Arial"/>
              </a:rPr>
              <a:t>immune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system.</a:t>
            </a:r>
            <a:r>
              <a:rPr dirty="0" sz="1800">
                <a:latin typeface="Arial"/>
                <a:cs typeface="Arial"/>
              </a:rPr>
              <a:t>	All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lymphocytes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originate from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primitive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stem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cells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</a:t>
            </a:r>
            <a:r>
              <a:rPr dirty="0" sz="1800" spc="5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red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bone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marrow,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not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considered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“mature”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until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they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are </a:t>
            </a:r>
            <a:r>
              <a:rPr dirty="0" sz="1800" spc="-10">
                <a:latin typeface="Arial"/>
                <a:cs typeface="Arial"/>
              </a:rPr>
              <a:t>“immune-</a:t>
            </a:r>
            <a:r>
              <a:rPr dirty="0" sz="1800">
                <a:latin typeface="Arial"/>
                <a:cs typeface="Arial"/>
              </a:rPr>
              <a:t>competent”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 “self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–recognizing”.</a:t>
            </a:r>
            <a:r>
              <a:rPr dirty="0" sz="1800">
                <a:latin typeface="Arial"/>
                <a:cs typeface="Arial"/>
              </a:rPr>
              <a:t>	Respectively,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this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means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that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1800">
                <a:latin typeface="Arial"/>
                <a:cs typeface="Arial"/>
              </a:rPr>
              <a:t>they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have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been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“trained”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respond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one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specific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antigen,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they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1800">
                <a:latin typeface="Arial"/>
                <a:cs typeface="Arial"/>
              </a:rPr>
              <a:t>recognize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when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cell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part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“self”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“you”.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"/>
                <a:cs typeface="Arial"/>
              </a:rPr>
              <a:t>There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many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types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lymphocytes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but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fall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one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three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  <a:tabLst>
                <a:tab pos="1257300" algn="l"/>
              </a:tabLst>
            </a:pPr>
            <a:r>
              <a:rPr dirty="0" sz="1800" spc="-10">
                <a:latin typeface="Arial"/>
                <a:cs typeface="Arial"/>
              </a:rPr>
              <a:t>categories:</a:t>
            </a:r>
            <a:r>
              <a:rPr dirty="0" sz="1800">
                <a:latin typeface="Arial"/>
                <a:cs typeface="Arial"/>
              </a:rPr>
              <a:t>	B,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T,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NK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(natural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killer </a:t>
            </a:r>
            <a:r>
              <a:rPr dirty="0" sz="1800" spc="-10">
                <a:latin typeface="Arial"/>
                <a:cs typeface="Arial"/>
              </a:rPr>
              <a:t>cells)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50">
              <a:latin typeface="Arial"/>
              <a:cs typeface="Arial"/>
            </a:endParaRPr>
          </a:p>
          <a:p>
            <a:pPr algn="just" marL="12700" marR="144780">
              <a:lnSpc>
                <a:spcPct val="114999"/>
              </a:lnSpc>
            </a:pP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lymphocytes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mature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bone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marrow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lymphocytes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mature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in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thymus,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organ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located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mediastinum</a:t>
            </a:r>
            <a:r>
              <a:rPr dirty="0" sz="1800" spc="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just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superior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your </a:t>
            </a:r>
            <a:r>
              <a:rPr dirty="0" sz="1800">
                <a:latin typeface="Arial"/>
                <a:cs typeface="Arial"/>
              </a:rPr>
              <a:t>heart.</a:t>
            </a:r>
            <a:r>
              <a:rPr dirty="0" sz="1800" spc="4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These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locations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known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primary</a:t>
            </a:r>
            <a:r>
              <a:rPr dirty="0" u="heavy" sz="1800" spc="-3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lymphoid</a:t>
            </a:r>
            <a:r>
              <a:rPr dirty="0" u="heavy" sz="1800" spc="-2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organs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48920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35"/>
              <a:t>Lymphoma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8688" y="1641348"/>
            <a:ext cx="6099916" cy="4559643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5669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The</a:t>
            </a:r>
            <a:r>
              <a:rPr dirty="0" sz="4400" spc="-15"/>
              <a:t> </a:t>
            </a:r>
            <a:r>
              <a:rPr dirty="0" sz="4400"/>
              <a:t>immune</a:t>
            </a:r>
            <a:r>
              <a:rPr dirty="0" sz="4400" spc="-10"/>
              <a:t> system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793493"/>
            <a:ext cx="1017524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66700" algn="l"/>
              </a:tabLst>
            </a:pPr>
            <a:r>
              <a:rPr dirty="0" sz="2800">
                <a:latin typeface="Calibri"/>
                <a:cs typeface="Calibri"/>
              </a:rPr>
              <a:t>1</a:t>
            </a:r>
            <a:r>
              <a:rPr dirty="0" baseline="25525" sz="2775">
                <a:latin typeface="Calibri"/>
                <a:cs typeface="Calibri"/>
              </a:rPr>
              <a:t>st</a:t>
            </a:r>
            <a:r>
              <a:rPr dirty="0" baseline="25525" sz="2775" spc="209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line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defense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maintaining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intact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skin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mucous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membranes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524000" y="3250692"/>
            <a:ext cx="8924925" cy="2550795"/>
            <a:chOff x="1524000" y="3250692"/>
            <a:chExt cx="8924925" cy="255079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45735" y="4411640"/>
              <a:ext cx="2632138" cy="1389705"/>
            </a:xfrm>
            <a:prstGeom prst="rect">
              <a:avLst/>
            </a:prstGeom>
          </p:spPr>
        </p:pic>
        <p:pic>
          <p:nvPicPr>
            <p:cNvPr id="6" name="object 6" descr="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24344" y="3250692"/>
              <a:ext cx="3124200" cy="2427731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24000" y="3581400"/>
              <a:ext cx="3279648" cy="2122932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882641" y="6224117"/>
            <a:ext cx="29502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  <a:hlinkClick r:id="rId6"/>
              </a:rPr>
              <a:t>www.medicalforyouonline.com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934200" y="4642103"/>
            <a:ext cx="2231136" cy="1580388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295" rIns="0" bIns="0" rtlCol="0" vert="horz">
            <a:spAutoFit/>
          </a:bodyPr>
          <a:lstStyle/>
          <a:p>
            <a:pPr marL="25400" marR="17780">
              <a:lnSpc>
                <a:spcPts val="3890"/>
              </a:lnSpc>
              <a:spcBef>
                <a:spcPts val="585"/>
              </a:spcBef>
            </a:pPr>
            <a:r>
              <a:rPr dirty="0"/>
              <a:t>2</a:t>
            </a:r>
            <a:r>
              <a:rPr dirty="0" baseline="25462" sz="3600"/>
              <a:t>nd</a:t>
            </a:r>
            <a:r>
              <a:rPr dirty="0" baseline="25462" sz="3600" spc="254"/>
              <a:t> </a:t>
            </a:r>
            <a:r>
              <a:rPr dirty="0" sz="3600"/>
              <a:t>line</a:t>
            </a:r>
            <a:r>
              <a:rPr dirty="0" sz="3600" spc="-100"/>
              <a:t> </a:t>
            </a:r>
            <a:r>
              <a:rPr dirty="0" sz="3600"/>
              <a:t>of</a:t>
            </a:r>
            <a:r>
              <a:rPr dirty="0" sz="3600" spc="-85"/>
              <a:t> </a:t>
            </a:r>
            <a:r>
              <a:rPr dirty="0" sz="3600" spc="-10"/>
              <a:t>defense</a:t>
            </a:r>
            <a:r>
              <a:rPr dirty="0" sz="3600" spc="-110"/>
              <a:t> </a:t>
            </a:r>
            <a:r>
              <a:rPr dirty="0" sz="3600"/>
              <a:t>–</a:t>
            </a:r>
            <a:r>
              <a:rPr dirty="0" sz="3600" spc="-70"/>
              <a:t> </a:t>
            </a:r>
            <a:r>
              <a:rPr dirty="0" sz="3600" spc="-25"/>
              <a:t>inflammation</a:t>
            </a:r>
            <a:r>
              <a:rPr dirty="0" sz="3600" spc="-110"/>
              <a:t> </a:t>
            </a:r>
            <a:r>
              <a:rPr dirty="0" sz="3600" spc="-30"/>
              <a:t>(non-</a:t>
            </a:r>
            <a:r>
              <a:rPr dirty="0" sz="3600" spc="-25"/>
              <a:t>specific </a:t>
            </a:r>
            <a:r>
              <a:rPr dirty="0" sz="3600" spc="-10"/>
              <a:t>immunity)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10280015" cy="2369185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break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that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first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line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defense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like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cut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activates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second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line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defense</a:t>
            </a:r>
            <a:endParaRPr sz="2800">
              <a:latin typeface="Calibri"/>
              <a:cs typeface="Calibri"/>
            </a:endParaRPr>
          </a:p>
          <a:p>
            <a:pPr marL="295275" indent="-283210">
              <a:lnSpc>
                <a:spcPct val="100000"/>
              </a:lnSpc>
              <a:spcBef>
                <a:spcPts val="635"/>
              </a:spcBef>
              <a:buSzPct val="96428"/>
              <a:buFont typeface="Wingdings"/>
              <a:buChar char=""/>
              <a:tabLst>
                <a:tab pos="295910" algn="l"/>
              </a:tabLst>
            </a:pPr>
            <a:r>
              <a:rPr dirty="0" sz="2800">
                <a:latin typeface="Calibri"/>
                <a:cs typeface="Calibri"/>
              </a:rPr>
              <a:t>Prevents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spread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disease,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further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damage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tissues</a:t>
            </a:r>
            <a:endParaRPr sz="2800">
              <a:latin typeface="Calibri"/>
              <a:cs typeface="Calibri"/>
            </a:endParaRPr>
          </a:p>
          <a:p>
            <a:pPr marL="295275" indent="-28321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"/>
              <a:tabLst>
                <a:tab pos="295910" algn="l"/>
              </a:tabLst>
            </a:pPr>
            <a:r>
              <a:rPr dirty="0" sz="2800">
                <a:latin typeface="Calibri"/>
                <a:cs typeface="Calibri"/>
              </a:rPr>
              <a:t>Disposes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any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dead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tissue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pathogens</a:t>
            </a:r>
            <a:endParaRPr sz="2800">
              <a:latin typeface="Calibri"/>
              <a:cs typeface="Calibri"/>
            </a:endParaRPr>
          </a:p>
          <a:p>
            <a:pPr marL="295275" indent="-28321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"/>
              <a:tabLst>
                <a:tab pos="295910" algn="l"/>
              </a:tabLst>
            </a:pPr>
            <a:r>
              <a:rPr dirty="0" sz="2800">
                <a:latin typeface="Calibri"/>
                <a:cs typeface="Calibri"/>
              </a:rPr>
              <a:t>Initiates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tissue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repair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67586" y="423798"/>
            <a:ext cx="676719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95"/>
              </a:spcBef>
            </a:pPr>
            <a:r>
              <a:rPr dirty="0" sz="2800" b="0">
                <a:latin typeface="Calibri Light"/>
                <a:cs typeface="Calibri Light"/>
              </a:rPr>
              <a:t>3</a:t>
            </a:r>
            <a:r>
              <a:rPr dirty="0" baseline="25525" sz="2775" b="0">
                <a:latin typeface="Calibri Light"/>
                <a:cs typeface="Calibri Light"/>
              </a:rPr>
              <a:t>rd</a:t>
            </a:r>
            <a:r>
              <a:rPr dirty="0" baseline="25525" sz="2775" spc="240" b="0">
                <a:latin typeface="Calibri Light"/>
                <a:cs typeface="Calibri Light"/>
              </a:rPr>
              <a:t> </a:t>
            </a:r>
            <a:r>
              <a:rPr dirty="0" sz="2800" b="0">
                <a:latin typeface="Calibri Light"/>
                <a:cs typeface="Calibri Light"/>
              </a:rPr>
              <a:t>line</a:t>
            </a:r>
            <a:r>
              <a:rPr dirty="0" sz="2800" spc="-45" b="0">
                <a:latin typeface="Calibri Light"/>
                <a:cs typeface="Calibri Light"/>
              </a:rPr>
              <a:t> </a:t>
            </a:r>
            <a:r>
              <a:rPr dirty="0" sz="2800" b="0">
                <a:latin typeface="Calibri Light"/>
                <a:cs typeface="Calibri Light"/>
              </a:rPr>
              <a:t>of</a:t>
            </a:r>
            <a:r>
              <a:rPr dirty="0" sz="2800" spc="-45" b="0">
                <a:latin typeface="Calibri Light"/>
                <a:cs typeface="Calibri Light"/>
              </a:rPr>
              <a:t> </a:t>
            </a:r>
            <a:r>
              <a:rPr dirty="0" sz="2800" spc="-20" b="0">
                <a:latin typeface="Calibri Light"/>
                <a:cs typeface="Calibri Light"/>
              </a:rPr>
              <a:t>defense-</a:t>
            </a:r>
            <a:r>
              <a:rPr dirty="0" sz="2800" b="0">
                <a:latin typeface="Calibri Light"/>
                <a:cs typeface="Calibri Light"/>
              </a:rPr>
              <a:t>specific</a:t>
            </a:r>
            <a:r>
              <a:rPr dirty="0" sz="2800" spc="-10" b="0">
                <a:latin typeface="Calibri Light"/>
                <a:cs typeface="Calibri Light"/>
              </a:rPr>
              <a:t> </a:t>
            </a:r>
            <a:r>
              <a:rPr dirty="0" sz="2800" b="0">
                <a:latin typeface="Calibri Light"/>
                <a:cs typeface="Calibri Light"/>
              </a:rPr>
              <a:t>(adaptive)</a:t>
            </a:r>
            <a:r>
              <a:rPr dirty="0" sz="2800" spc="-50" b="0">
                <a:latin typeface="Calibri Light"/>
                <a:cs typeface="Calibri Light"/>
              </a:rPr>
              <a:t> </a:t>
            </a:r>
            <a:r>
              <a:rPr dirty="0" sz="2800" spc="-10" b="0">
                <a:latin typeface="Calibri Light"/>
                <a:cs typeface="Calibri Light"/>
              </a:rPr>
              <a:t>immunity</a:t>
            </a:r>
            <a:endParaRPr sz="28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8828" y="1789176"/>
            <a:ext cx="3784600" cy="37719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342259" y="1087882"/>
            <a:ext cx="48818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May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naturally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or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artificially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acquired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828" y="292317"/>
            <a:ext cx="6182210" cy="552915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6" y="22033"/>
            <a:ext cx="652248" cy="69932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2025-07-10T18:03:55Z</dcterms:created>
  <dcterms:modified xsi:type="dcterms:W3CDTF">2025-07-10T18:03:55Z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