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2"/>
  </p:notesMasterIdLst>
  <p:handoutMasterIdLst>
    <p:handoutMasterId r:id="rId33"/>
  </p:handoutMasterIdLst>
  <p:sldIdLst>
    <p:sldId id="284" r:id="rId5"/>
    <p:sldId id="558" r:id="rId6"/>
    <p:sldId id="466" r:id="rId7"/>
    <p:sldId id="548" r:id="rId8"/>
    <p:sldId id="525" r:id="rId9"/>
    <p:sldId id="469" r:id="rId10"/>
    <p:sldId id="541" r:id="rId11"/>
    <p:sldId id="497" r:id="rId12"/>
    <p:sldId id="544" r:id="rId13"/>
    <p:sldId id="546" r:id="rId14"/>
    <p:sldId id="530" r:id="rId15"/>
    <p:sldId id="531" r:id="rId16"/>
    <p:sldId id="532" r:id="rId17"/>
    <p:sldId id="483" r:id="rId18"/>
    <p:sldId id="504" r:id="rId19"/>
    <p:sldId id="552" r:id="rId20"/>
    <p:sldId id="560" r:id="rId21"/>
    <p:sldId id="561" r:id="rId22"/>
    <p:sldId id="562" r:id="rId23"/>
    <p:sldId id="563" r:id="rId24"/>
    <p:sldId id="564" r:id="rId25"/>
    <p:sldId id="566" r:id="rId26"/>
    <p:sldId id="565" r:id="rId27"/>
    <p:sldId id="534" r:id="rId28"/>
    <p:sldId id="568" r:id="rId29"/>
    <p:sldId id="567" r:id="rId30"/>
    <p:sldId id="569" r:id="rId31"/>
  </p:sldIdLst>
  <p:sldSz cx="12192000" cy="6858000"/>
  <p:notesSz cx="7023100" cy="9309100"/>
  <p:custDataLst>
    <p:tags r:id="rId3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558"/>
            <p14:sldId id="466"/>
            <p14:sldId id="548"/>
            <p14:sldId id="525"/>
            <p14:sldId id="469"/>
            <p14:sldId id="541"/>
            <p14:sldId id="497"/>
            <p14:sldId id="544"/>
            <p14:sldId id="546"/>
            <p14:sldId id="530"/>
            <p14:sldId id="531"/>
            <p14:sldId id="532"/>
            <p14:sldId id="483"/>
            <p14:sldId id="504"/>
            <p14:sldId id="552"/>
            <p14:sldId id="560"/>
            <p14:sldId id="561"/>
            <p14:sldId id="562"/>
            <p14:sldId id="563"/>
            <p14:sldId id="564"/>
            <p14:sldId id="566"/>
            <p14:sldId id="565"/>
            <p14:sldId id="534"/>
            <p14:sldId id="568"/>
            <p14:sldId id="567"/>
            <p14:sldId id="56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00FF00"/>
    <a:srgbClr val="FF00FF"/>
    <a:srgbClr val="FFFF00"/>
    <a:srgbClr val="CC00FF"/>
    <a:srgbClr val="FF6600"/>
    <a:srgbClr val="EE362C"/>
    <a:srgbClr val="0AF474"/>
    <a:srgbClr val="61F9A6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DF2224-98AC-6ECB-2E52-C9477C513537}" v="1" dt="2024-11-17T03:14:29.6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72" autoAdjust="0"/>
    <p:restoredTop sz="92393" autoAdjust="0"/>
  </p:normalViewPr>
  <p:slideViewPr>
    <p:cSldViewPr snapToGrid="0">
      <p:cViewPr varScale="1">
        <p:scale>
          <a:sx n="103" d="100"/>
          <a:sy n="103" d="100"/>
        </p:scale>
        <p:origin x="366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tags" Target="tags/tag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582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436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431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326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01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1627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2985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9443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7075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5185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7089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375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0919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1143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777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5249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2763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6136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4695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7308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156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6049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6764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2959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790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2768574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819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5074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0510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8353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98557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539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0559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8871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4405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0566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D960A412-1EF0-1CE6-15FB-899E0E939A8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E80F58F2-55D1-82DB-FC3F-4960EAA64A2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699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846320" y="1122363"/>
            <a:ext cx="5821680" cy="2387600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846320" y="3815398"/>
            <a:ext cx="5821680" cy="1655762"/>
          </a:xfrm>
        </p:spPr>
        <p:txBody>
          <a:bodyPr>
            <a:normAutofit/>
          </a:bodyPr>
          <a:lstStyle/>
          <a:p>
            <a:pPr algn="l"/>
            <a:r>
              <a:rPr lang="en-US" sz="2000" u="sng" dirty="0"/>
              <a:t>Outcome 6-10:</a:t>
            </a:r>
            <a:r>
              <a:rPr lang="en-US" sz="2000" dirty="0"/>
              <a:t> </a:t>
            </a:r>
          </a:p>
          <a:p>
            <a:pPr algn="l"/>
            <a:r>
              <a:rPr lang="en-US" sz="2000" dirty="0"/>
              <a:t>Image Critique –  Ankle, Calcaneus, &amp; Foot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Bontrager Reading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232→242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Emphasis on the “pink box” Evaluation Criteria</a:t>
            </a:r>
          </a:p>
        </p:txBody>
      </p:sp>
    </p:spTree>
    <p:extLst>
      <p:ext uri="{BB962C8B-B14F-4D97-AF65-F5344CB8AC3E}">
        <p14:creationId xmlns:p14="http://schemas.microsoft.com/office/powerpoint/2010/main" val="239183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</a:pPr>
            <a:r>
              <a:rPr lang="en-US" sz="3600" dirty="0"/>
              <a:t>Image Critique – Ankle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Image Critique – Calcaneus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Image Critique – Foot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Tips &amp; Tricks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306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69981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Ankle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8727151" y="3006295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1831022" y="4801850"/>
            <a:ext cx="97498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routine </a:t>
            </a:r>
            <a:r>
              <a:rPr lang="en-US" sz="3000" dirty="0">
                <a:solidFill>
                  <a:srgbClr val="FF00FF"/>
                </a:solidFill>
              </a:rPr>
              <a:t>Ankle </a:t>
            </a:r>
            <a:r>
              <a:rPr lang="en-US" sz="3000" dirty="0">
                <a:solidFill>
                  <a:prstClr val="black"/>
                </a:solidFill>
              </a:rPr>
              <a:t>radiographs should display: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832759" y="5463938"/>
            <a:ext cx="304016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Entire Ankle Joint</a:t>
            </a:r>
            <a:endParaRPr lang="en-US" sz="2000" i="1" dirty="0">
              <a:solidFill>
                <a:prstClr val="black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831022" y="5809477"/>
            <a:ext cx="4538111" cy="669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Distal </a:t>
            </a:r>
            <a:r>
              <a:rPr lang="en-US" sz="280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8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baseline="30000" dirty="0"/>
              <a:t>rd</a:t>
            </a:r>
            <a:r>
              <a:rPr lang="en-US" sz="2800" dirty="0"/>
              <a:t> of tibia &amp; fibula</a:t>
            </a:r>
            <a:r>
              <a:rPr lang="en-US" sz="260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369133" y="5463937"/>
            <a:ext cx="4108127" cy="53128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Talus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826" y="1050627"/>
            <a:ext cx="6889077" cy="37432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69133" y="5982469"/>
            <a:ext cx="408156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Lateral &amp; medial malleoli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258067" y="901171"/>
            <a:ext cx="1836132" cy="1169551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Lateral projection must also display the entire calcaneus, navicular and base of 5</a:t>
            </a:r>
            <a:r>
              <a:rPr lang="en-US" sz="1400" baseline="30000" dirty="0"/>
              <a:t>th</a:t>
            </a:r>
            <a:r>
              <a:rPr lang="en-US" sz="1400" dirty="0"/>
              <a:t> metatarsal</a:t>
            </a:r>
          </a:p>
        </p:txBody>
      </p:sp>
    </p:spTree>
    <p:extLst>
      <p:ext uri="{BB962C8B-B14F-4D97-AF65-F5344CB8AC3E}">
        <p14:creationId xmlns:p14="http://schemas.microsoft.com/office/powerpoint/2010/main" val="98802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1993557" y="3762156"/>
            <a:ext cx="859589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All Routine Ankle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3508797" y="4206714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60→75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-133559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Ankle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3508797" y="4913248"/>
            <a:ext cx="5193243" cy="1455388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528487" y="2096677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rot="21421154">
            <a:off x="5157657" y="291273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9801743" y="1671482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097651"/>
            <a:ext cx="5004486" cy="271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67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7902" y="886165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97560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Ankle</a:t>
            </a:r>
            <a:endParaRPr lang="en-CA" sz="2400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283498" y="6160070"/>
            <a:ext cx="4654778" cy="43148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979879" y="1336123"/>
            <a:ext cx="8497380" cy="141943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placement: </a:t>
            </a:r>
            <a:r>
              <a:rPr lang="en-US" sz="2400" i="1" u="sng" dirty="0">
                <a:solidFill>
                  <a:schemeClr val="tx1"/>
                </a:solidFill>
              </a:rPr>
              <a:t>not</a:t>
            </a:r>
            <a:r>
              <a:rPr lang="en-US" sz="2400" dirty="0">
                <a:solidFill>
                  <a:schemeClr val="tx1"/>
                </a:solidFill>
              </a:rPr>
              <a:t> obscuring soft-tissue anatomy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B0F0"/>
                </a:solidFill>
              </a:rPr>
              <a:t>AP &amp; Mortise </a:t>
            </a:r>
            <a:r>
              <a:rPr lang="en-US" sz="2400" dirty="0">
                <a:solidFill>
                  <a:schemeClr val="tx1"/>
                </a:solidFill>
              </a:rPr>
              <a:t>= </a:t>
            </a:r>
            <a:r>
              <a:rPr lang="en-US" sz="2400" dirty="0">
                <a:solidFill>
                  <a:srgbClr val="0070C0"/>
                </a:solidFill>
              </a:rPr>
              <a:t>Lateral</a:t>
            </a:r>
            <a:r>
              <a:rPr lang="en-US" sz="2400" dirty="0">
                <a:solidFill>
                  <a:schemeClr val="tx1"/>
                </a:solidFill>
              </a:rPr>
              <a:t> side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CC00FF"/>
                </a:solidFill>
              </a:rPr>
              <a:t>Lateral</a:t>
            </a:r>
            <a:r>
              <a:rPr lang="en-US" sz="2400" dirty="0">
                <a:solidFill>
                  <a:schemeClr val="tx1"/>
                </a:solidFill>
              </a:rPr>
              <a:t> = </a:t>
            </a:r>
            <a:r>
              <a:rPr lang="en-US" sz="2400" dirty="0">
                <a:solidFill>
                  <a:srgbClr val="7030A0"/>
                </a:solidFill>
              </a:rPr>
              <a:t>Anterior</a:t>
            </a:r>
            <a:r>
              <a:rPr lang="en-US" sz="2400" dirty="0">
                <a:solidFill>
                  <a:schemeClr val="tx1"/>
                </a:solidFill>
              </a:rPr>
              <a:t> side (“walking” on the foot)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 rot="21421154">
            <a:off x="5255944" y="558109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0725" y="2755557"/>
            <a:ext cx="6234726" cy="3387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438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3480" y="3563742"/>
            <a:ext cx="5371352" cy="291859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690193" y="4702347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28" name="Title 1"/>
          <p:cNvSpPr>
            <a:spLocks noGrp="1"/>
          </p:cNvSpPr>
          <p:nvPr>
            <p:ph type="title"/>
          </p:nvPr>
        </p:nvSpPr>
        <p:spPr>
          <a:xfrm>
            <a:off x="838200" y="-123299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Ankle</a:t>
            </a:r>
            <a:endParaRPr lang="en-CA" sz="2400" dirty="0"/>
          </a:p>
        </p:txBody>
      </p:sp>
      <p:sp>
        <p:nvSpPr>
          <p:cNvPr id="31" name="Content Placeholder 2"/>
          <p:cNvSpPr>
            <a:spLocks noGrp="1"/>
          </p:cNvSpPr>
          <p:nvPr>
            <p:ph idx="1"/>
          </p:nvPr>
        </p:nvSpPr>
        <p:spPr>
          <a:xfrm>
            <a:off x="838200" y="977502"/>
            <a:ext cx="4897637" cy="131047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Four sided collimation centered over the </a:t>
            </a:r>
            <a:r>
              <a:rPr lang="en-US" sz="2600" dirty="0" err="1">
                <a:solidFill>
                  <a:schemeClr val="tx1"/>
                </a:solidFill>
              </a:rPr>
              <a:t>Tibiotalar</a:t>
            </a:r>
            <a:r>
              <a:rPr lang="en-US" sz="2600" dirty="0">
                <a:solidFill>
                  <a:schemeClr val="tx1"/>
                </a:solidFill>
              </a:rPr>
              <a:t> joint (aka. ankle joint)</a:t>
            </a:r>
          </a:p>
        </p:txBody>
      </p:sp>
      <p:sp>
        <p:nvSpPr>
          <p:cNvPr id="7" name="Rectangle 6"/>
          <p:cNvSpPr/>
          <p:nvPr/>
        </p:nvSpPr>
        <p:spPr>
          <a:xfrm>
            <a:off x="5030092" y="3578956"/>
            <a:ext cx="1572536" cy="2790715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4" name="Straight Connector 33"/>
          <p:cNvCxnSpPr>
            <a:endCxn id="7" idx="2"/>
          </p:cNvCxnSpPr>
          <p:nvPr/>
        </p:nvCxnSpPr>
        <p:spPr>
          <a:xfrm flipH="1">
            <a:off x="5816360" y="3562570"/>
            <a:ext cx="86310" cy="2807101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5013480" y="5369729"/>
            <a:ext cx="1572536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4"/>
          <p:cNvSpPr txBox="1">
            <a:spLocks/>
          </p:cNvSpPr>
          <p:nvPr/>
        </p:nvSpPr>
        <p:spPr>
          <a:xfrm>
            <a:off x="8481599" y="3215041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sp>
        <p:nvSpPr>
          <p:cNvPr id="23" name="Rectangle 22"/>
          <p:cNvSpPr/>
          <p:nvPr/>
        </p:nvSpPr>
        <p:spPr>
          <a:xfrm>
            <a:off x="6860144" y="3535945"/>
            <a:ext cx="1572536" cy="2790715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4" name="Straight Connector 23"/>
          <p:cNvCxnSpPr/>
          <p:nvPr/>
        </p:nvCxnSpPr>
        <p:spPr>
          <a:xfrm flipH="1">
            <a:off x="6860144" y="5225567"/>
            <a:ext cx="1572536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7632663" y="3593458"/>
            <a:ext cx="86310" cy="2807101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9437313" y="3578956"/>
            <a:ext cx="86310" cy="2807101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5" idx="3"/>
          </p:cNvCxnSpPr>
          <p:nvPr/>
        </p:nvCxnSpPr>
        <p:spPr>
          <a:xfrm flipH="1">
            <a:off x="8512514" y="5023039"/>
            <a:ext cx="1872319" cy="2777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8690196" y="3595342"/>
            <a:ext cx="1647960" cy="2731318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0" name="TextBox 29"/>
          <p:cNvSpPr txBox="1"/>
          <p:nvPr/>
        </p:nvSpPr>
        <p:spPr>
          <a:xfrm>
            <a:off x="2079507" y="5651080"/>
            <a:ext cx="2431267" cy="430887"/>
          </a:xfrm>
          <a:prstGeom prst="rect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CA" sz="1100" b="1" dirty="0">
                <a:solidFill>
                  <a:schemeClr val="tx1"/>
                </a:solidFill>
              </a:rPr>
              <a:t>Note: Ankle joint is NOT the center of required anatomy</a:t>
            </a:r>
          </a:p>
        </p:txBody>
      </p:sp>
      <p:pic>
        <p:nvPicPr>
          <p:cNvPr id="32" name="Picture 2" descr="https://coursewareobjects.elsevier.com/objects/elr/Bontrager9e/IC/jpg/Chapter006/00607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76"/>
          <a:stretch/>
        </p:blipFill>
        <p:spPr bwMode="auto">
          <a:xfrm>
            <a:off x="2748214" y="2332212"/>
            <a:ext cx="1959593" cy="151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https://coursewareobjects.elsevier.com/objects/elr/Bontrager9e/IC/jpg/Chapter006/00608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9" t="5928" r="21582" b="2856"/>
          <a:stretch/>
        </p:blipFill>
        <p:spPr bwMode="auto">
          <a:xfrm>
            <a:off x="6534389" y="1472387"/>
            <a:ext cx="1319944" cy="189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1477" y="1581899"/>
            <a:ext cx="1791260" cy="1615790"/>
          </a:xfrm>
          <a:prstGeom prst="rect">
            <a:avLst/>
          </a:prstGeom>
        </p:spPr>
      </p:pic>
      <p:sp>
        <p:nvSpPr>
          <p:cNvPr id="36" name="Text Placeholder 4"/>
          <p:cNvSpPr txBox="1">
            <a:spLocks/>
          </p:cNvSpPr>
          <p:nvPr/>
        </p:nvSpPr>
        <p:spPr>
          <a:xfrm>
            <a:off x="4161454" y="2180593"/>
            <a:ext cx="2424562" cy="22357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239 &amp; 240 Fig. 6.78 &amp; 6.81</a:t>
            </a:r>
            <a:endParaRPr lang="en-CA" dirty="0"/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3728009" y="3117021"/>
            <a:ext cx="2127502" cy="2279069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 flipV="1">
            <a:off x="7172975" y="2595499"/>
            <a:ext cx="465475" cy="2633815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80468" y="2169511"/>
            <a:ext cx="369506" cy="2863679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9225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196596" y="959895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8279498" y="915009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60 kVp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8373108" y="6410013"/>
            <a:ext cx="1865586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239 Fig. 6.79</a:t>
            </a:r>
            <a:endParaRPr lang="en-CA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838200" y="-124076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Ankle</a:t>
            </a:r>
            <a:endParaRPr lang="en-CA" sz="2400" dirty="0"/>
          </a:p>
        </p:txBody>
      </p:sp>
      <p:pic>
        <p:nvPicPr>
          <p:cNvPr id="9" name="Picture 2" descr="https://coursewareobjects.elsevier.com/objects/elr/Bontrager9e/IC/jpg/Chapter006/00607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40" r="29058" b="19508"/>
          <a:stretch/>
        </p:blipFill>
        <p:spPr bwMode="auto">
          <a:xfrm>
            <a:off x="7395906" y="1239200"/>
            <a:ext cx="3022902" cy="520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846330" y="1902912"/>
            <a:ext cx="5501390" cy="4416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Distal Tib/Fib parallel to length of IR</a:t>
            </a:r>
          </a:p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Open </a:t>
            </a:r>
            <a:r>
              <a:rPr lang="en-US" sz="2800" dirty="0" err="1"/>
              <a:t>tibiotalar</a:t>
            </a:r>
            <a:r>
              <a:rPr lang="en-US" sz="2800" dirty="0"/>
              <a:t> joint</a:t>
            </a:r>
          </a:p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Open medial mortise joint</a:t>
            </a: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Closed lateral mortise joint</a:t>
            </a:r>
          </a:p>
          <a:p>
            <a:pPr marL="742950" lvl="1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600" i="1" dirty="0"/>
              <a:t>Slight superimposition of distal tibia, fibula, and talus</a:t>
            </a:r>
          </a:p>
        </p:txBody>
      </p:sp>
    </p:spTree>
    <p:extLst>
      <p:ext uri="{BB962C8B-B14F-4D97-AF65-F5344CB8AC3E}">
        <p14:creationId xmlns:p14="http://schemas.microsoft.com/office/powerpoint/2010/main" val="1532603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316635" y="1045123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8206600" y="1045068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60 kVp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38200" y="-110883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Mortise Ankle</a:t>
            </a:r>
            <a:endParaRPr lang="en-CA" sz="2400" dirty="0"/>
          </a:p>
        </p:txBody>
      </p:sp>
      <p:pic>
        <p:nvPicPr>
          <p:cNvPr id="9" name="Content Placeholder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57" t="4467" r="27107" b="24970"/>
          <a:stretch/>
        </p:blipFill>
        <p:spPr>
          <a:xfrm>
            <a:off x="6873350" y="1414401"/>
            <a:ext cx="3406339" cy="5029169"/>
          </a:xfrm>
          <a:prstGeom prst="rect">
            <a:avLst/>
          </a:prstGeom>
        </p:spPr>
      </p:pic>
      <p:sp>
        <p:nvSpPr>
          <p:cNvPr id="10" name="Text Placeholder 4"/>
          <p:cNvSpPr txBox="1">
            <a:spLocks/>
          </p:cNvSpPr>
          <p:nvPr/>
        </p:nvSpPr>
        <p:spPr>
          <a:xfrm>
            <a:off x="8373108" y="6410013"/>
            <a:ext cx="1865586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240 Fig. 6.82</a:t>
            </a:r>
            <a:endParaRPr lang="en-CA" dirty="0"/>
          </a:p>
        </p:txBody>
      </p:sp>
      <p:sp>
        <p:nvSpPr>
          <p:cNvPr id="16" name="TextBox 15"/>
          <p:cNvSpPr txBox="1"/>
          <p:nvPr/>
        </p:nvSpPr>
        <p:spPr>
          <a:xfrm>
            <a:off x="1737757" y="1580201"/>
            <a:ext cx="5171607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Open medial mortise joint</a:t>
            </a:r>
          </a:p>
          <a:p>
            <a:pPr marL="285750" indent="-285750">
              <a:lnSpc>
                <a:spcPct val="200000"/>
              </a:lnSpc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Open lateral mortise joint</a:t>
            </a:r>
          </a:p>
          <a:p>
            <a:pPr marL="285750" indent="-285750">
              <a:lnSpc>
                <a:spcPct val="200000"/>
              </a:lnSpc>
              <a:spcAft>
                <a:spcPts val="36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CC00FF"/>
                </a:solidFill>
              </a:rPr>
              <a:t> Malleoli in profile</a:t>
            </a:r>
          </a:p>
          <a:p>
            <a:pPr marL="285750" indent="-28575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Slight superimposition of distal tibiofibular joint </a:t>
            </a:r>
          </a:p>
        </p:txBody>
      </p:sp>
    </p:spTree>
    <p:extLst>
      <p:ext uri="{BB962C8B-B14F-4D97-AF65-F5344CB8AC3E}">
        <p14:creationId xmlns:p14="http://schemas.microsoft.com/office/powerpoint/2010/main" val="974434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497860" y="1067688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8132390" y="949824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60 kVp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02607" y="-91899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Lateral Ankle</a:t>
            </a:r>
            <a:endParaRPr lang="en-CA" sz="24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391" y="6443570"/>
            <a:ext cx="1877731" cy="2865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660" y="1329298"/>
            <a:ext cx="3166430" cy="514125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899887" y="2255217"/>
            <a:ext cx="5036372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CC00FF"/>
                </a:solidFill>
              </a:rPr>
              <a:t>Talus and calcaneus in profile </a:t>
            </a:r>
          </a:p>
          <a:p>
            <a:pPr marL="285750" indent="-285750"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Distal fibula superimposed over posterior ½ of tibia</a:t>
            </a: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Open </a:t>
            </a:r>
            <a:r>
              <a:rPr lang="en-US" sz="2800" dirty="0" err="1"/>
              <a:t>tibiotalar</a:t>
            </a:r>
            <a:r>
              <a:rPr lang="en-US" sz="2800" dirty="0"/>
              <a:t> joint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800" dirty="0"/>
              <a:t> </a:t>
            </a:r>
            <a:r>
              <a:rPr lang="en-US" sz="2600" i="1" dirty="0"/>
              <a:t>Superimposed </a:t>
            </a:r>
            <a:r>
              <a:rPr lang="en-US" sz="2600" i="1" dirty="0" err="1"/>
              <a:t>talar</a:t>
            </a:r>
            <a:r>
              <a:rPr lang="en-US" sz="2600" i="1" dirty="0"/>
              <a:t> domes</a:t>
            </a:r>
          </a:p>
        </p:txBody>
      </p:sp>
    </p:spTree>
    <p:extLst>
      <p:ext uri="{BB962C8B-B14F-4D97-AF65-F5344CB8AC3E}">
        <p14:creationId xmlns:p14="http://schemas.microsoft.com/office/powerpoint/2010/main" val="4291038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44691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Calcaneus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6693734" y="1027000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1524001" y="5026388"/>
            <a:ext cx="9144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routine </a:t>
            </a:r>
            <a:r>
              <a:rPr lang="en-US" sz="3000" dirty="0">
                <a:solidFill>
                  <a:srgbClr val="FF00FF"/>
                </a:solidFill>
              </a:rPr>
              <a:t>Os Calcis </a:t>
            </a:r>
            <a:r>
              <a:rPr lang="en-US" sz="3000" dirty="0">
                <a:solidFill>
                  <a:prstClr val="black"/>
                </a:solidFill>
              </a:rPr>
              <a:t>radiographs should display: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650110" y="5565800"/>
            <a:ext cx="377934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Entire Calcaneus</a:t>
            </a:r>
            <a:endParaRPr lang="en-US" sz="2000" i="1" dirty="0">
              <a:solidFill>
                <a:prstClr val="black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568883" y="5386182"/>
            <a:ext cx="4049795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Base of 5</a:t>
            </a:r>
            <a:r>
              <a:rPr lang="en-US" sz="2600" baseline="30000" dirty="0">
                <a:solidFill>
                  <a:prstClr val="black"/>
                </a:solidFill>
              </a:rPr>
              <a:t>th</a:t>
            </a:r>
            <a:r>
              <a:rPr lang="en-US" sz="2600" dirty="0">
                <a:solidFill>
                  <a:prstClr val="black"/>
                </a:solidFill>
              </a:rPr>
              <a:t> metatarsal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664930" y="5884288"/>
            <a:ext cx="3258589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Talocalcaneal joint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0842"/>
          <a:stretch/>
        </p:blipFill>
        <p:spPr>
          <a:xfrm>
            <a:off x="5797307" y="1742884"/>
            <a:ext cx="3230688" cy="345063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777417" y="1496866"/>
            <a:ext cx="1841261" cy="954107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Lateral projection must also display ~1 inch of distal Tib/fib, and navicular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581458" y="5878030"/>
            <a:ext cx="4049795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Soft-tissues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2" y="1028362"/>
            <a:ext cx="4380267" cy="4018895"/>
          </a:xfrm>
          <a:prstGeom prst="rect">
            <a:avLst/>
          </a:prstGeom>
        </p:spPr>
      </p:pic>
      <p:sp>
        <p:nvSpPr>
          <p:cNvPr id="21" name="Text Placeholder 4"/>
          <p:cNvSpPr txBox="1">
            <a:spLocks/>
          </p:cNvSpPr>
          <p:nvPr/>
        </p:nvSpPr>
        <p:spPr>
          <a:xfrm>
            <a:off x="2379318" y="4970102"/>
            <a:ext cx="2628525" cy="19480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334 Fig. 6.68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299370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1637874" y="1839961"/>
            <a:ext cx="902043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BOTH routine Os Calcis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6634587" y="2608414"/>
            <a:ext cx="4157531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60→75 </a:t>
            </a:r>
            <a:r>
              <a:rPr lang="en-US" sz="1800" i="1" dirty="0">
                <a:solidFill>
                  <a:schemeClr val="tx1"/>
                </a:solidFill>
              </a:rPr>
              <a:t>(Axial = 65-75; Lateral = 60-75)</a:t>
            </a:r>
            <a:endParaRPr lang="en-US" dirty="0">
              <a:solidFill>
                <a:srgbClr val="FF00FF"/>
              </a:solidFill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783574" y="-39325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Calcaneus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6634587" y="3538220"/>
            <a:ext cx="5299910" cy="204277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014730" y="1144111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2367" y="3325690"/>
            <a:ext cx="4409007" cy="299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4504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8782" y="852436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-231250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Calcaneus</a:t>
            </a:r>
            <a:endParaRPr lang="en-CA" sz="2400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8001000" y="3872667"/>
            <a:ext cx="3352800" cy="2132897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338101" y="1300875"/>
            <a:ext cx="7954422" cy="151306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placement, </a:t>
            </a:r>
            <a:r>
              <a:rPr lang="en-US" i="1" u="sng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soft-tissue: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400" dirty="0">
                <a:solidFill>
                  <a:srgbClr val="CC00FF"/>
                </a:solidFill>
              </a:rPr>
              <a:t>Plantodorsal (axial) projection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en-US" sz="2400" i="1" u="sng" dirty="0">
                <a:solidFill>
                  <a:srgbClr val="7030A0"/>
                </a:solidFill>
              </a:rPr>
              <a:t>lateral</a:t>
            </a:r>
            <a:r>
              <a:rPr lang="en-US" sz="2400" dirty="0">
                <a:solidFill>
                  <a:schemeClr val="tx1"/>
                </a:solidFill>
              </a:rPr>
              <a:t> edge of light-field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B0F0"/>
                </a:solidFill>
              </a:rPr>
              <a:t>Lateral projection</a:t>
            </a:r>
            <a:r>
              <a:rPr lang="en-US" sz="2400" dirty="0">
                <a:solidFill>
                  <a:schemeClr val="tx1"/>
                </a:solidFill>
              </a:rPr>
              <a:t>: </a:t>
            </a:r>
            <a:r>
              <a:rPr lang="en-US" sz="2400" i="1" u="sng" dirty="0">
                <a:solidFill>
                  <a:srgbClr val="0070C0"/>
                </a:solidFill>
              </a:rPr>
              <a:t>anterior</a:t>
            </a:r>
            <a:r>
              <a:rPr lang="en-US" sz="2400" dirty="0">
                <a:solidFill>
                  <a:schemeClr val="tx1"/>
                </a:solidFill>
              </a:rPr>
              <a:t>, “inferior” edge of light field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3552" y="2667435"/>
            <a:ext cx="5785605" cy="392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699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4743" y="2080325"/>
            <a:ext cx="2731245" cy="19508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43818" t="11476"/>
          <a:stretch/>
        </p:blipFill>
        <p:spPr>
          <a:xfrm>
            <a:off x="7303614" y="3221871"/>
            <a:ext cx="3250469" cy="347561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977012" y="908596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719212" y="-215063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Calcaneus</a:t>
            </a:r>
            <a:endParaRPr lang="en-CA" sz="2400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7084306" y="1598066"/>
            <a:ext cx="4194282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7397591" y="3311905"/>
            <a:ext cx="3130301" cy="3121418"/>
            <a:chOff x="2620153" y="3858508"/>
            <a:chExt cx="1682001" cy="2585061"/>
          </a:xfrm>
        </p:grpSpPr>
        <p:sp>
          <p:nvSpPr>
            <p:cNvPr id="56" name="Rectangle 55"/>
            <p:cNvSpPr/>
            <p:nvPr/>
          </p:nvSpPr>
          <p:spPr>
            <a:xfrm>
              <a:off x="2620153" y="3858508"/>
              <a:ext cx="1682001" cy="2585061"/>
            </a:xfrm>
            <a:prstGeom prst="rect">
              <a:avLst/>
            </a:prstGeom>
            <a:noFill/>
            <a:ln w="57150"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7" name="Straight Connector 56"/>
            <p:cNvCxnSpPr>
              <a:stCxn id="56" idx="0"/>
            </p:cNvCxnSpPr>
            <p:nvPr/>
          </p:nvCxnSpPr>
          <p:spPr>
            <a:xfrm>
              <a:off x="3461154" y="3858508"/>
              <a:ext cx="49620" cy="2585061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2620153" y="5174666"/>
              <a:ext cx="1682001" cy="0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7" name="Straight Arrow Connector 66"/>
          <p:cNvCxnSpPr/>
          <p:nvPr/>
        </p:nvCxnSpPr>
        <p:spPr>
          <a:xfrm flipV="1">
            <a:off x="5935363" y="4959678"/>
            <a:ext cx="3130799" cy="205447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2920" y="2607785"/>
            <a:ext cx="2292295" cy="3962743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1885110" y="2607784"/>
            <a:ext cx="2240104" cy="3698832"/>
            <a:chOff x="2620153" y="3858508"/>
            <a:chExt cx="1682001" cy="2585061"/>
          </a:xfrm>
        </p:grpSpPr>
        <p:sp>
          <p:nvSpPr>
            <p:cNvPr id="46" name="Rectangle 45"/>
            <p:cNvSpPr/>
            <p:nvPr/>
          </p:nvSpPr>
          <p:spPr>
            <a:xfrm>
              <a:off x="2620153" y="3858508"/>
              <a:ext cx="1682001" cy="2585061"/>
            </a:xfrm>
            <a:prstGeom prst="rect">
              <a:avLst/>
            </a:prstGeom>
            <a:noFill/>
            <a:ln w="57150"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8" name="Straight Connector 47"/>
            <p:cNvCxnSpPr>
              <a:stCxn id="46" idx="0"/>
            </p:cNvCxnSpPr>
            <p:nvPr/>
          </p:nvCxnSpPr>
          <p:spPr>
            <a:xfrm>
              <a:off x="3461154" y="3858508"/>
              <a:ext cx="49620" cy="2585061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2620153" y="5118112"/>
              <a:ext cx="1682001" cy="0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6" name="Straight Arrow Connector 65"/>
          <p:cNvCxnSpPr/>
          <p:nvPr/>
        </p:nvCxnSpPr>
        <p:spPr>
          <a:xfrm flipH="1">
            <a:off x="3005163" y="3221871"/>
            <a:ext cx="2825647" cy="1188217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6398" y="4288966"/>
            <a:ext cx="2065766" cy="1896850"/>
          </a:xfrm>
          <a:prstGeom prst="rect">
            <a:avLst/>
          </a:prstGeom>
        </p:spPr>
      </p:pic>
      <p:sp>
        <p:nvSpPr>
          <p:cNvPr id="50" name="Content Placeholder 2"/>
          <p:cNvSpPr txBox="1">
            <a:spLocks/>
          </p:cNvSpPr>
          <p:nvPr/>
        </p:nvSpPr>
        <p:spPr>
          <a:xfrm>
            <a:off x="7536093" y="2283937"/>
            <a:ext cx="2853295" cy="79207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i="1" dirty="0">
                <a:solidFill>
                  <a:schemeClr val="tx1"/>
                </a:solidFill>
              </a:rPr>
              <a:t>Note: CR is centered around subtalar joint (~1 inch distal to medial malleolus)</a:t>
            </a:r>
          </a:p>
        </p:txBody>
      </p:sp>
      <p:sp>
        <p:nvSpPr>
          <p:cNvPr id="51" name="Content Placeholder 2"/>
          <p:cNvSpPr txBox="1">
            <a:spLocks/>
          </p:cNvSpPr>
          <p:nvPr/>
        </p:nvSpPr>
        <p:spPr>
          <a:xfrm>
            <a:off x="1736920" y="1396429"/>
            <a:ext cx="2484293" cy="105719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i="1" dirty="0">
                <a:solidFill>
                  <a:schemeClr val="tx1"/>
                </a:solidFill>
              </a:rPr>
              <a:t>Note: when viewing the plantar surface, the CR is centered around the level of the 5</a:t>
            </a:r>
            <a:r>
              <a:rPr lang="en-US" sz="1600" i="1" baseline="30000" dirty="0">
                <a:solidFill>
                  <a:schemeClr val="tx1"/>
                </a:solidFill>
              </a:rPr>
              <a:t>th</a:t>
            </a:r>
            <a:r>
              <a:rPr lang="en-US" sz="1600" i="1" dirty="0">
                <a:solidFill>
                  <a:schemeClr val="tx1"/>
                </a:solidFill>
              </a:rPr>
              <a:t> metatarsal base</a:t>
            </a:r>
          </a:p>
        </p:txBody>
      </p:sp>
    </p:spTree>
    <p:extLst>
      <p:ext uri="{BB962C8B-B14F-4D97-AF65-F5344CB8AC3E}">
        <p14:creationId xmlns:p14="http://schemas.microsoft.com/office/powerpoint/2010/main" val="181923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-55016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Axial Calcaneus</a:t>
            </a:r>
            <a:endParaRPr lang="en-CA" sz="2400" dirty="0"/>
          </a:p>
        </p:txBody>
      </p:sp>
      <p:sp>
        <p:nvSpPr>
          <p:cNvPr id="19" name="Rectangle 18"/>
          <p:cNvSpPr/>
          <p:nvPr/>
        </p:nvSpPr>
        <p:spPr>
          <a:xfrm>
            <a:off x="3182008" y="990856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8053250" y="990856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65 kVp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7273" y="367135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2962" y="1359828"/>
            <a:ext cx="3101546" cy="536171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965858" y="2193411"/>
            <a:ext cx="471927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</a:t>
            </a:r>
            <a:r>
              <a:rPr lang="en-US" sz="2800" dirty="0" err="1">
                <a:solidFill>
                  <a:srgbClr val="CC00FF"/>
                </a:solidFill>
              </a:rPr>
              <a:t>Sustentaculum</a:t>
            </a:r>
            <a:r>
              <a:rPr lang="en-US" sz="2800" dirty="0">
                <a:solidFill>
                  <a:srgbClr val="CC00FF"/>
                </a:solidFill>
              </a:rPr>
              <a:t> </a:t>
            </a:r>
            <a:r>
              <a:rPr lang="en-US" sz="2800" dirty="0" err="1">
                <a:solidFill>
                  <a:srgbClr val="CC00FF"/>
                </a:solidFill>
              </a:rPr>
              <a:t>tali</a:t>
            </a:r>
            <a:r>
              <a:rPr lang="en-US" sz="2800" dirty="0">
                <a:solidFill>
                  <a:srgbClr val="CC00FF"/>
                </a:solidFill>
              </a:rPr>
              <a:t> in profile</a:t>
            </a:r>
          </a:p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Open subtalar (aka. talocalcaneal) joint space</a:t>
            </a:r>
          </a:p>
          <a:p>
            <a:pPr marL="285750" indent="-28575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No distortion of the calcaneal tuberosity</a:t>
            </a:r>
          </a:p>
        </p:txBody>
      </p:sp>
    </p:spTree>
    <p:extLst>
      <p:ext uri="{BB962C8B-B14F-4D97-AF65-F5344CB8AC3E}">
        <p14:creationId xmlns:p14="http://schemas.microsoft.com/office/powerpoint/2010/main" val="2556998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42335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Lateral Calcaneus</a:t>
            </a:r>
            <a:endParaRPr lang="en-CA" sz="2400" dirty="0"/>
          </a:p>
        </p:txBody>
      </p:sp>
      <p:sp>
        <p:nvSpPr>
          <p:cNvPr id="19" name="Rectangle 18"/>
          <p:cNvSpPr/>
          <p:nvPr/>
        </p:nvSpPr>
        <p:spPr>
          <a:xfrm>
            <a:off x="3159830" y="1169291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853856" y="1290486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60 kVp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7273" y="367135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1925" y="1634504"/>
            <a:ext cx="4444835" cy="475338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740649" y="2036530"/>
            <a:ext cx="4355352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Calcaneus in profile</a:t>
            </a:r>
          </a:p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Open </a:t>
            </a:r>
            <a:r>
              <a:rPr lang="en-US" sz="2800" dirty="0" err="1"/>
              <a:t>tibiotalar</a:t>
            </a:r>
            <a:r>
              <a:rPr lang="en-US" sz="2800" dirty="0"/>
              <a:t>, talocalcaneal, calcaneal cuboid, and </a:t>
            </a:r>
            <a:r>
              <a:rPr lang="en-US" sz="2800" dirty="0" err="1"/>
              <a:t>talonavicular</a:t>
            </a:r>
            <a:r>
              <a:rPr lang="en-US" sz="2800" dirty="0"/>
              <a:t> joint</a:t>
            </a:r>
          </a:p>
          <a:p>
            <a:pPr marL="285750" indent="-28575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Superimposed </a:t>
            </a:r>
            <a:r>
              <a:rPr lang="en-US" sz="2800" dirty="0" err="1"/>
              <a:t>talar</a:t>
            </a:r>
            <a:r>
              <a:rPr lang="en-US" sz="2800" dirty="0"/>
              <a:t> domes</a:t>
            </a:r>
          </a:p>
        </p:txBody>
      </p:sp>
    </p:spTree>
    <p:extLst>
      <p:ext uri="{BB962C8B-B14F-4D97-AF65-F5344CB8AC3E}">
        <p14:creationId xmlns:p14="http://schemas.microsoft.com/office/powerpoint/2010/main" val="19175500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77373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Foot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7644722" y="1314796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1819522" y="5323242"/>
            <a:ext cx="884847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routine </a:t>
            </a:r>
            <a:r>
              <a:rPr lang="en-US" sz="3000" dirty="0">
                <a:solidFill>
                  <a:srgbClr val="FF00FF"/>
                </a:solidFill>
              </a:rPr>
              <a:t>Foot </a:t>
            </a:r>
            <a:r>
              <a:rPr lang="en-US" sz="3000" dirty="0">
                <a:solidFill>
                  <a:prstClr val="black"/>
                </a:solidFill>
              </a:rPr>
              <a:t>radiographs should display: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055997" y="5959627"/>
            <a:ext cx="377934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Entire Foot</a:t>
            </a:r>
            <a:endParaRPr lang="en-US" sz="2000" i="1" dirty="0">
              <a:solidFill>
                <a:prstClr val="black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43763" y="5831540"/>
            <a:ext cx="4049795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Soft-tissues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697891" y="1651352"/>
            <a:ext cx="7794552" cy="3819479"/>
            <a:chOff x="1825547" y="1421377"/>
            <a:chExt cx="7130540" cy="3404389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22556" y="2698078"/>
              <a:ext cx="3633531" cy="212768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21668" y="1421377"/>
              <a:ext cx="1713124" cy="340186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5547" y="1421377"/>
              <a:ext cx="1596121" cy="3343926"/>
            </a:xfrm>
            <a:prstGeom prst="rect">
              <a:avLst/>
            </a:prstGeom>
          </p:spPr>
        </p:pic>
      </p:grpSp>
      <p:sp>
        <p:nvSpPr>
          <p:cNvPr id="26" name="TextBox 25"/>
          <p:cNvSpPr txBox="1"/>
          <p:nvPr/>
        </p:nvSpPr>
        <p:spPr>
          <a:xfrm>
            <a:off x="6520549" y="2579130"/>
            <a:ext cx="1836132" cy="738664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Lateral projection must also display ~1 inch of distal </a:t>
            </a:r>
            <a:r>
              <a:rPr lang="en-US" sz="1400" dirty="0" err="1"/>
              <a:t>tib</a:t>
            </a:r>
            <a:r>
              <a:rPr lang="en-US" sz="1400" dirty="0"/>
              <a:t>/fib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557820" y="932299"/>
            <a:ext cx="2566151" cy="738664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AP (axial) projection is only required to display all anatomy anterior to the talus</a:t>
            </a:r>
          </a:p>
        </p:txBody>
      </p:sp>
    </p:spTree>
    <p:extLst>
      <p:ext uri="{BB962C8B-B14F-4D97-AF65-F5344CB8AC3E}">
        <p14:creationId xmlns:p14="http://schemas.microsoft.com/office/powerpoint/2010/main" val="957022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1647567" y="1106365"/>
            <a:ext cx="902043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ALL routine Foot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1292353" y="1809724"/>
            <a:ext cx="4803647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55→70 </a:t>
            </a:r>
            <a:r>
              <a:rPr lang="en-US" sz="1800" i="1" dirty="0">
                <a:solidFill>
                  <a:schemeClr val="tx1"/>
                </a:solidFill>
              </a:rPr>
              <a:t>(AP = 55-65; Oblique &amp; Lateral = 60-70)</a:t>
            </a:r>
            <a:endParaRPr lang="en-US" dirty="0">
              <a:solidFill>
                <a:srgbClr val="FF00FF"/>
              </a:solidFill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38200" y="-276628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Foot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6096000" y="1826558"/>
            <a:ext cx="4901852" cy="160244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131139" y="604270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4261" y="2724950"/>
            <a:ext cx="7791363" cy="381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5405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8782" y="852436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17278" y="-157991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Foot</a:t>
            </a:r>
            <a:endParaRPr lang="en-CA" sz="2400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6096000" y="3121025"/>
            <a:ext cx="51054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57633" y="1300875"/>
            <a:ext cx="8434890" cy="151306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placement, </a:t>
            </a:r>
            <a:r>
              <a:rPr lang="en-US" i="1" u="sng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soft-tissue: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400" dirty="0">
                <a:solidFill>
                  <a:srgbClr val="CC00FF"/>
                </a:solidFill>
              </a:rPr>
              <a:t>AP &amp; Oblique projections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en-US" sz="2400" i="1" u="sng" dirty="0">
                <a:solidFill>
                  <a:srgbClr val="7030A0"/>
                </a:solidFill>
              </a:rPr>
              <a:t>lateral</a:t>
            </a:r>
            <a:r>
              <a:rPr lang="en-US" sz="2400" dirty="0">
                <a:solidFill>
                  <a:schemeClr val="tx1"/>
                </a:solidFill>
              </a:rPr>
              <a:t> “superior” edge of light-field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B0F0"/>
                </a:solidFill>
              </a:rPr>
              <a:t>Lateral projection</a:t>
            </a:r>
            <a:r>
              <a:rPr lang="en-US" sz="2400" dirty="0">
                <a:solidFill>
                  <a:schemeClr val="tx1"/>
                </a:solidFill>
              </a:rPr>
              <a:t>: </a:t>
            </a:r>
            <a:r>
              <a:rPr lang="en-US" sz="2400" i="1" u="sng" dirty="0">
                <a:solidFill>
                  <a:srgbClr val="0070C0"/>
                </a:solidFill>
              </a:rPr>
              <a:t>anterior</a:t>
            </a:r>
            <a:r>
              <a:rPr lang="en-US" sz="2400" dirty="0">
                <a:solidFill>
                  <a:schemeClr val="tx1"/>
                </a:solidFill>
              </a:rPr>
              <a:t>, “superior” edge of light field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3288" y="2754101"/>
            <a:ext cx="7791363" cy="381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7989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8601" y="2672754"/>
            <a:ext cx="7791363" cy="381642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85201" y="868819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38200" y="-350020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Foot</a:t>
            </a:r>
            <a:endParaRPr lang="en-CA" sz="2400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990294" y="582596"/>
            <a:ext cx="336407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tx1"/>
                </a:solidFill>
              </a:rPr>
              <a:t>Four sided collimation, centered around base of 3</a:t>
            </a:r>
            <a:r>
              <a:rPr lang="en-US" sz="2400" baseline="30000" dirty="0">
                <a:solidFill>
                  <a:schemeClr val="tx1"/>
                </a:solidFill>
              </a:rPr>
              <a:t>rd</a:t>
            </a:r>
            <a:r>
              <a:rPr lang="en-US" sz="2400" dirty="0">
                <a:solidFill>
                  <a:schemeClr val="tx1"/>
                </a:solidFill>
              </a:rPr>
              <a:t> metatarsal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6173567" y="4090086"/>
            <a:ext cx="3966397" cy="2159076"/>
            <a:chOff x="2620153" y="3858508"/>
            <a:chExt cx="1682001" cy="2585061"/>
          </a:xfrm>
        </p:grpSpPr>
        <p:sp>
          <p:nvSpPr>
            <p:cNvPr id="56" name="Rectangle 55"/>
            <p:cNvSpPr/>
            <p:nvPr/>
          </p:nvSpPr>
          <p:spPr>
            <a:xfrm>
              <a:off x="2620153" y="3858508"/>
              <a:ext cx="1682001" cy="2585061"/>
            </a:xfrm>
            <a:prstGeom prst="rect">
              <a:avLst/>
            </a:prstGeom>
            <a:noFill/>
            <a:ln w="57150"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7" name="Straight Connector 56"/>
            <p:cNvCxnSpPr>
              <a:stCxn id="56" idx="0"/>
              <a:endCxn id="56" idx="2"/>
            </p:cNvCxnSpPr>
            <p:nvPr/>
          </p:nvCxnSpPr>
          <p:spPr>
            <a:xfrm>
              <a:off x="3461154" y="3858508"/>
              <a:ext cx="0" cy="2585061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2620153" y="5174666"/>
              <a:ext cx="1682001" cy="0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/>
          <p:cNvGrpSpPr/>
          <p:nvPr/>
        </p:nvGrpSpPr>
        <p:grpSpPr>
          <a:xfrm>
            <a:off x="2401508" y="2672108"/>
            <a:ext cx="1667984" cy="3568054"/>
            <a:chOff x="2620153" y="3858508"/>
            <a:chExt cx="1682001" cy="2585061"/>
          </a:xfrm>
        </p:grpSpPr>
        <p:sp>
          <p:nvSpPr>
            <p:cNvPr id="46" name="Rectangle 45"/>
            <p:cNvSpPr/>
            <p:nvPr/>
          </p:nvSpPr>
          <p:spPr>
            <a:xfrm>
              <a:off x="2620153" y="3858508"/>
              <a:ext cx="1682001" cy="2585061"/>
            </a:xfrm>
            <a:prstGeom prst="rect">
              <a:avLst/>
            </a:prstGeom>
            <a:noFill/>
            <a:ln w="57150"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8" name="Straight Connector 47"/>
            <p:cNvCxnSpPr>
              <a:stCxn id="46" idx="0"/>
            </p:cNvCxnSpPr>
            <p:nvPr/>
          </p:nvCxnSpPr>
          <p:spPr>
            <a:xfrm>
              <a:off x="3461154" y="3858508"/>
              <a:ext cx="49620" cy="2585061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2620153" y="5118112"/>
              <a:ext cx="1682001" cy="0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Content Placeholder 2"/>
          <p:cNvSpPr txBox="1">
            <a:spLocks/>
          </p:cNvSpPr>
          <p:nvPr/>
        </p:nvSpPr>
        <p:spPr>
          <a:xfrm>
            <a:off x="1622855" y="1803280"/>
            <a:ext cx="2299629" cy="79207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i="1" dirty="0">
                <a:solidFill>
                  <a:schemeClr val="tx1"/>
                </a:solidFill>
              </a:rPr>
              <a:t>Note: CR is centered more distally as less anatomy is included radiographically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4287537" y="2681107"/>
            <a:ext cx="1667984" cy="3568054"/>
            <a:chOff x="2620153" y="3858508"/>
            <a:chExt cx="1682001" cy="2585061"/>
          </a:xfrm>
        </p:grpSpPr>
        <p:sp>
          <p:nvSpPr>
            <p:cNvPr id="24" name="Rectangle 23"/>
            <p:cNvSpPr/>
            <p:nvPr/>
          </p:nvSpPr>
          <p:spPr>
            <a:xfrm>
              <a:off x="2620153" y="3858508"/>
              <a:ext cx="1682001" cy="2585061"/>
            </a:xfrm>
            <a:prstGeom prst="rect">
              <a:avLst/>
            </a:prstGeom>
            <a:noFill/>
            <a:ln w="57150"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>
              <a:stCxn id="24" idx="0"/>
            </p:cNvCxnSpPr>
            <p:nvPr/>
          </p:nvCxnSpPr>
          <p:spPr>
            <a:xfrm>
              <a:off x="3461154" y="3858508"/>
              <a:ext cx="49620" cy="2585061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2620153" y="5118112"/>
              <a:ext cx="1682001" cy="0"/>
            </a:xfrm>
            <a:prstGeom prst="line">
              <a:avLst/>
            </a:prstGeom>
            <a:ln w="38100">
              <a:solidFill>
                <a:srgbClr val="00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" name="Straight Arrow Connector 7"/>
          <p:cNvCxnSpPr/>
          <p:nvPr/>
        </p:nvCxnSpPr>
        <p:spPr>
          <a:xfrm>
            <a:off x="1981201" y="2595352"/>
            <a:ext cx="295685" cy="45753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t="27433" b="17162"/>
          <a:stretch/>
        </p:blipFill>
        <p:spPr>
          <a:xfrm rot="16200000">
            <a:off x="5656113" y="2334149"/>
            <a:ext cx="2164881" cy="1186251"/>
          </a:xfrm>
          <a:prstGeom prst="rect">
            <a:avLst/>
          </a:prstGeom>
        </p:spPr>
      </p:pic>
      <p:cxnSp>
        <p:nvCxnSpPr>
          <p:cNvPr id="66" name="Straight Arrow Connector 65"/>
          <p:cNvCxnSpPr/>
          <p:nvPr/>
        </p:nvCxnSpPr>
        <p:spPr>
          <a:xfrm flipH="1">
            <a:off x="5146134" y="2787311"/>
            <a:ext cx="1488785" cy="1608142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3346" y="2018737"/>
            <a:ext cx="2318922" cy="1856903"/>
          </a:xfrm>
          <a:prstGeom prst="rect">
            <a:avLst/>
          </a:prstGeom>
        </p:spPr>
      </p:pic>
      <p:cxnSp>
        <p:nvCxnSpPr>
          <p:cNvPr id="67" name="Straight Arrow Connector 66"/>
          <p:cNvCxnSpPr/>
          <p:nvPr/>
        </p:nvCxnSpPr>
        <p:spPr>
          <a:xfrm flipH="1">
            <a:off x="8195341" y="2758265"/>
            <a:ext cx="843936" cy="2419846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95803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-61416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Foot</a:t>
            </a:r>
            <a:endParaRPr lang="en-CA" sz="2400" dirty="0"/>
          </a:p>
        </p:txBody>
      </p:sp>
      <p:sp>
        <p:nvSpPr>
          <p:cNvPr id="19" name="Rectangle 18"/>
          <p:cNvSpPr/>
          <p:nvPr/>
        </p:nvSpPr>
        <p:spPr>
          <a:xfrm>
            <a:off x="3656330" y="1161991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8028536" y="87430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55 kVp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7273" y="367135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9" name="Picture 2" descr="https://coursewareobjects.elsevier.com/objects/elr/Bontrager9e/IC/jpg/Chapter006/00605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8" r="32600" b="22390"/>
          <a:stretch/>
        </p:blipFill>
        <p:spPr bwMode="auto">
          <a:xfrm>
            <a:off x="7520796" y="1210753"/>
            <a:ext cx="2604692" cy="523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Placeholder 4"/>
          <p:cNvSpPr txBox="1">
            <a:spLocks/>
          </p:cNvSpPr>
          <p:nvPr/>
        </p:nvSpPr>
        <p:spPr>
          <a:xfrm>
            <a:off x="8287367" y="6521213"/>
            <a:ext cx="1963684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232 Fig. 6.57</a:t>
            </a:r>
            <a:endParaRPr lang="en-CA" dirty="0"/>
          </a:p>
        </p:txBody>
      </p:sp>
      <p:sp>
        <p:nvSpPr>
          <p:cNvPr id="13" name="TextBox 12"/>
          <p:cNvSpPr txBox="1"/>
          <p:nvPr/>
        </p:nvSpPr>
        <p:spPr>
          <a:xfrm>
            <a:off x="1645392" y="2060231"/>
            <a:ext cx="5754332" cy="395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Equal distance between 2</a:t>
            </a:r>
            <a:r>
              <a:rPr lang="en-US" sz="2800" baseline="30000" dirty="0"/>
              <a:t>nd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en-US" sz="2800" dirty="0"/>
              <a:t>5</a:t>
            </a:r>
            <a:r>
              <a:rPr lang="en-US" sz="2800" baseline="30000" dirty="0"/>
              <a:t>th</a:t>
            </a:r>
            <a:r>
              <a:rPr lang="en-US" sz="2800" dirty="0"/>
              <a:t> metatarsal bodies</a:t>
            </a:r>
          </a:p>
          <a:p>
            <a:pPr marL="742950" lvl="1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</a:t>
            </a:r>
            <a:r>
              <a:rPr lang="en-US" sz="2600" i="1" dirty="0"/>
              <a:t>*Overlap of bases</a:t>
            </a:r>
          </a:p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1</a:t>
            </a:r>
            <a:r>
              <a:rPr lang="en-US" sz="2800" baseline="30000" dirty="0"/>
              <a:t>st</a:t>
            </a:r>
            <a:r>
              <a:rPr lang="en-US" sz="2800" dirty="0"/>
              <a:t> &amp; 2</a:t>
            </a:r>
            <a:r>
              <a:rPr lang="en-US" sz="2800" baseline="30000" dirty="0"/>
              <a:t>nd</a:t>
            </a:r>
            <a:r>
              <a:rPr lang="en-US" sz="2800" dirty="0"/>
              <a:t> metatarsal bases generally separated</a:t>
            </a:r>
          </a:p>
          <a:p>
            <a:pPr marL="285750" indent="-28575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Intertarsal joint space between 1</a:t>
            </a:r>
            <a:r>
              <a:rPr lang="en-US" sz="2800" baseline="30000" dirty="0"/>
              <a:t>st</a:t>
            </a:r>
            <a:r>
              <a:rPr lang="en-US" sz="2800" dirty="0"/>
              <a:t> &amp; 2</a:t>
            </a:r>
            <a:r>
              <a:rPr lang="en-US" sz="2800" baseline="30000" dirty="0"/>
              <a:t>nd</a:t>
            </a:r>
            <a:r>
              <a:rPr lang="en-US" sz="2800" dirty="0"/>
              <a:t> cuneiforms</a:t>
            </a:r>
          </a:p>
        </p:txBody>
      </p:sp>
    </p:spTree>
    <p:extLst>
      <p:ext uri="{BB962C8B-B14F-4D97-AF65-F5344CB8AC3E}">
        <p14:creationId xmlns:p14="http://schemas.microsoft.com/office/powerpoint/2010/main" val="433517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316635" y="1045123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8613991" y="86045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60 kVp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785776" y="-181311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Oblique Foot</a:t>
            </a:r>
            <a:endParaRPr lang="en-CA" sz="2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6034" y="1189013"/>
            <a:ext cx="2476887" cy="5381515"/>
          </a:xfrm>
          <a:prstGeom prst="rect">
            <a:avLst/>
          </a:prstGeom>
        </p:spPr>
      </p:pic>
      <p:sp>
        <p:nvSpPr>
          <p:cNvPr id="14" name="Text Placeholder 4"/>
          <p:cNvSpPr txBox="1">
            <a:spLocks/>
          </p:cNvSpPr>
          <p:nvPr/>
        </p:nvSpPr>
        <p:spPr>
          <a:xfrm>
            <a:off x="7894819" y="6530153"/>
            <a:ext cx="2263488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MRT Image Critique Handbook</a:t>
            </a:r>
            <a:endParaRPr lang="en-CA" dirty="0"/>
          </a:p>
        </p:txBody>
      </p:sp>
      <p:sp>
        <p:nvSpPr>
          <p:cNvPr id="17" name="TextBox 16"/>
          <p:cNvSpPr txBox="1"/>
          <p:nvPr/>
        </p:nvSpPr>
        <p:spPr>
          <a:xfrm>
            <a:off x="1928776" y="1736104"/>
            <a:ext cx="5770380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3</a:t>
            </a:r>
            <a:r>
              <a:rPr lang="en-US" sz="2800" baseline="30000" dirty="0"/>
              <a:t>rd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en-US" sz="2800" dirty="0"/>
              <a:t>5</a:t>
            </a:r>
            <a:r>
              <a:rPr lang="en-US" sz="2800" baseline="30000" dirty="0"/>
              <a:t>th</a:t>
            </a:r>
            <a:r>
              <a:rPr lang="en-US" sz="2800" dirty="0"/>
              <a:t> metatarsals free of superimposition</a:t>
            </a:r>
          </a:p>
          <a:p>
            <a:pPr marL="742950" lvl="1" indent="-285750"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</a:t>
            </a:r>
            <a:r>
              <a:rPr lang="en-US" sz="2400" i="1" dirty="0"/>
              <a:t>No overlap of bases</a:t>
            </a:r>
          </a:p>
          <a:p>
            <a:pPr marL="285750" indent="-285750"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1</a:t>
            </a:r>
            <a:r>
              <a:rPr lang="en-US" sz="2800" baseline="30000" dirty="0"/>
              <a:t>st</a:t>
            </a:r>
            <a:r>
              <a:rPr lang="en-US" sz="2800" dirty="0"/>
              <a:t> &amp; 2</a:t>
            </a:r>
            <a:r>
              <a:rPr lang="en-US" sz="2800" baseline="30000" dirty="0"/>
              <a:t>nd</a:t>
            </a:r>
            <a:r>
              <a:rPr lang="en-US" sz="2800" dirty="0"/>
              <a:t> metatarsal bases overlapped</a:t>
            </a:r>
          </a:p>
          <a:p>
            <a:pPr marL="285750" indent="-28575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</a:t>
            </a:r>
            <a:r>
              <a:rPr lang="en-US" sz="2800" dirty="0">
                <a:solidFill>
                  <a:srgbClr val="CC00FF"/>
                </a:solidFill>
              </a:rPr>
              <a:t>Base of 5</a:t>
            </a:r>
            <a:r>
              <a:rPr lang="en-US" sz="2800" baseline="30000" dirty="0">
                <a:solidFill>
                  <a:srgbClr val="CC00FF"/>
                </a:solidFill>
              </a:rPr>
              <a:t>th</a:t>
            </a:r>
            <a:r>
              <a:rPr lang="en-US" sz="2800" dirty="0">
                <a:solidFill>
                  <a:srgbClr val="CC00FF"/>
                </a:solidFill>
              </a:rPr>
              <a:t> metatarsal in profile</a:t>
            </a:r>
          </a:p>
          <a:p>
            <a:pPr marL="285750" indent="-28575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Open joint spaces around cuboid and </a:t>
            </a:r>
            <a:r>
              <a:rPr lang="en-US" sz="2800" dirty="0">
                <a:solidFill>
                  <a:srgbClr val="00B0F0"/>
                </a:solidFill>
              </a:rPr>
              <a:t>sinus tarsi</a:t>
            </a:r>
          </a:p>
        </p:txBody>
      </p:sp>
    </p:spTree>
    <p:extLst>
      <p:ext uri="{BB962C8B-B14F-4D97-AF65-F5344CB8AC3E}">
        <p14:creationId xmlns:p14="http://schemas.microsoft.com/office/powerpoint/2010/main" val="30439192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-192435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Lateral Foot</a:t>
            </a:r>
            <a:endParaRPr lang="en-CA" sz="2400" dirty="0"/>
          </a:p>
        </p:txBody>
      </p:sp>
      <p:sp>
        <p:nvSpPr>
          <p:cNvPr id="19" name="Rectangle 18"/>
          <p:cNvSpPr/>
          <p:nvPr/>
        </p:nvSpPr>
        <p:spPr>
          <a:xfrm>
            <a:off x="2082962" y="4040685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283336" y="457389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60 kVp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7273" y="367135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0690" y="2495348"/>
            <a:ext cx="6560553" cy="3888789"/>
          </a:xfrm>
          <a:prstGeom prst="rect">
            <a:avLst/>
          </a:prstGeom>
        </p:spPr>
      </p:pic>
      <p:sp>
        <p:nvSpPr>
          <p:cNvPr id="10" name="Text Placeholder 4"/>
          <p:cNvSpPr txBox="1">
            <a:spLocks/>
          </p:cNvSpPr>
          <p:nvPr/>
        </p:nvSpPr>
        <p:spPr>
          <a:xfrm>
            <a:off x="7894819" y="6530153"/>
            <a:ext cx="2263488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MRT Image Critique Handbook</a:t>
            </a:r>
            <a:endParaRPr lang="en-CA" dirty="0"/>
          </a:p>
        </p:txBody>
      </p:sp>
      <p:sp>
        <p:nvSpPr>
          <p:cNvPr id="11" name="TextBox 10"/>
          <p:cNvSpPr txBox="1"/>
          <p:nvPr/>
        </p:nvSpPr>
        <p:spPr>
          <a:xfrm>
            <a:off x="1919416" y="928361"/>
            <a:ext cx="819187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800" dirty="0"/>
              <a:t> Metatarsal heads superimposed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800" i="1" dirty="0"/>
              <a:t>Open </a:t>
            </a:r>
            <a:r>
              <a:rPr lang="en-US" sz="2800" i="1" dirty="0" err="1"/>
              <a:t>tibiotalar</a:t>
            </a:r>
            <a:r>
              <a:rPr lang="en-US" sz="2800" i="1" dirty="0"/>
              <a:t> joint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800" i="1" dirty="0"/>
              <a:t>Distal fibula superimposed by </a:t>
            </a:r>
            <a:r>
              <a:rPr lang="en-US" sz="2800" i="1" u="sng" dirty="0"/>
              <a:t>posterior</a:t>
            </a:r>
            <a:r>
              <a:rPr lang="en-US" sz="2800" i="1" dirty="0"/>
              <a:t> ½ of tibia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8969986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3362"/>
            <a:ext cx="10515600" cy="1325563"/>
          </a:xfrm>
        </p:spPr>
        <p:txBody>
          <a:bodyPr/>
          <a:lstStyle/>
          <a:p>
            <a:r>
              <a:rPr lang="en-US" dirty="0"/>
              <a:t>Tips &amp; Tricks – Lateral Projections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Anterior/posterior misalignment and superior/inferior misalignment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620589" y="1084277"/>
            <a:ext cx="88793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Assess the level of superimposition of the </a:t>
            </a:r>
            <a:r>
              <a:rPr lang="en-US" sz="28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talar</a:t>
            </a: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domes:</a:t>
            </a:r>
          </a:p>
        </p:txBody>
      </p:sp>
      <p:sp>
        <p:nvSpPr>
          <p:cNvPr id="33" name="Text Placeholder 4"/>
          <p:cNvSpPr txBox="1">
            <a:spLocks/>
          </p:cNvSpPr>
          <p:nvPr/>
        </p:nvSpPr>
        <p:spPr>
          <a:xfrm>
            <a:off x="7933801" y="6362770"/>
            <a:ext cx="2524294" cy="33611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340 Fig. 6.85</a:t>
            </a:r>
            <a:endParaRPr lang="en-CA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905" y="3035611"/>
            <a:ext cx="2926334" cy="3407959"/>
          </a:xfrm>
          <a:prstGeom prst="rect">
            <a:avLst/>
          </a:prstGeom>
        </p:spPr>
      </p:pic>
      <p:sp>
        <p:nvSpPr>
          <p:cNvPr id="34" name="Text Placeholder 4"/>
          <p:cNvSpPr txBox="1">
            <a:spLocks/>
          </p:cNvSpPr>
          <p:nvPr/>
        </p:nvSpPr>
        <p:spPr>
          <a:xfrm>
            <a:off x="1643493" y="6361371"/>
            <a:ext cx="2524294" cy="33611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340 Fig. 6.82</a:t>
            </a:r>
            <a:endParaRPr lang="en-CA" dirty="0"/>
          </a:p>
        </p:txBody>
      </p:sp>
      <p:pic>
        <p:nvPicPr>
          <p:cNvPr id="39" name="Picture 4" descr="https://coursewareobjects.elsevier.com/objects/elr/Martensen/imageanalysis5e/ICTB/jpg/Chapter006/00608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230" y="3275543"/>
            <a:ext cx="3304770" cy="308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7472" y="2768880"/>
            <a:ext cx="2938527" cy="357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7978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-91025"/>
            <a:ext cx="10515600" cy="1325563"/>
          </a:xfrm>
        </p:spPr>
        <p:txBody>
          <a:bodyPr/>
          <a:lstStyle/>
          <a:p>
            <a:r>
              <a:rPr lang="en-US" dirty="0"/>
              <a:t>Tips &amp; Tricks – Lateral Projections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905435" y="171356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Fibula </a:t>
            </a:r>
            <a:r>
              <a:rPr lang="en-US" sz="2400" dirty="0"/>
              <a:t>should be aligned to the posterior ½ of the </a:t>
            </a:r>
            <a:r>
              <a:rPr lang="en-US" sz="2400" b="1" dirty="0"/>
              <a:t>Tibia</a:t>
            </a:r>
          </a:p>
          <a:p>
            <a:r>
              <a:rPr lang="en-US" sz="2400" dirty="0"/>
              <a:t>Check if the fibula is more anterior or posterior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18" name="Rectangle 17"/>
          <p:cNvSpPr/>
          <p:nvPr/>
        </p:nvSpPr>
        <p:spPr>
          <a:xfrm>
            <a:off x="1671937" y="997448"/>
            <a:ext cx="87591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Assess the position of the fibula in relation to the tibia: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7448" y="3339165"/>
            <a:ext cx="2936599" cy="3104404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5873578" y="3392591"/>
            <a:ext cx="508829" cy="879670"/>
          </a:xfrm>
          <a:custGeom>
            <a:avLst/>
            <a:gdLst>
              <a:gd name="connsiteX0" fmla="*/ 246184 w 633046"/>
              <a:gd name="connsiteY0" fmla="*/ 8793 h 1239716"/>
              <a:gd name="connsiteX1" fmla="*/ 246184 w 633046"/>
              <a:gd name="connsiteY1" fmla="*/ 193431 h 1239716"/>
              <a:gd name="connsiteX2" fmla="*/ 228600 w 633046"/>
              <a:gd name="connsiteY2" fmla="*/ 246185 h 1239716"/>
              <a:gd name="connsiteX3" fmla="*/ 219807 w 633046"/>
              <a:gd name="connsiteY3" fmla="*/ 272562 h 1239716"/>
              <a:gd name="connsiteX4" fmla="*/ 193430 w 633046"/>
              <a:gd name="connsiteY4" fmla="*/ 325316 h 1239716"/>
              <a:gd name="connsiteX5" fmla="*/ 158261 w 633046"/>
              <a:gd name="connsiteY5" fmla="*/ 378070 h 1239716"/>
              <a:gd name="connsiteX6" fmla="*/ 149469 w 633046"/>
              <a:gd name="connsiteY6" fmla="*/ 404447 h 1239716"/>
              <a:gd name="connsiteX7" fmla="*/ 131884 w 633046"/>
              <a:gd name="connsiteY7" fmla="*/ 430824 h 1239716"/>
              <a:gd name="connsiteX8" fmla="*/ 96715 w 633046"/>
              <a:gd name="connsiteY8" fmla="*/ 492370 h 1239716"/>
              <a:gd name="connsiteX9" fmla="*/ 61546 w 633046"/>
              <a:gd name="connsiteY9" fmla="*/ 527539 h 1239716"/>
              <a:gd name="connsiteX10" fmla="*/ 26376 w 633046"/>
              <a:gd name="connsiteY10" fmla="*/ 580293 h 1239716"/>
              <a:gd name="connsiteX11" fmla="*/ 0 w 633046"/>
              <a:gd name="connsiteY11" fmla="*/ 633047 h 1239716"/>
              <a:gd name="connsiteX12" fmla="*/ 17584 w 633046"/>
              <a:gd name="connsiteY12" fmla="*/ 808893 h 1239716"/>
              <a:gd name="connsiteX13" fmla="*/ 26376 w 633046"/>
              <a:gd name="connsiteY13" fmla="*/ 835270 h 1239716"/>
              <a:gd name="connsiteX14" fmla="*/ 52753 w 633046"/>
              <a:gd name="connsiteY14" fmla="*/ 852854 h 1239716"/>
              <a:gd name="connsiteX15" fmla="*/ 70338 w 633046"/>
              <a:gd name="connsiteY15" fmla="*/ 905608 h 1239716"/>
              <a:gd name="connsiteX16" fmla="*/ 79130 w 633046"/>
              <a:gd name="connsiteY16" fmla="*/ 931985 h 1239716"/>
              <a:gd name="connsiteX17" fmla="*/ 96715 w 633046"/>
              <a:gd name="connsiteY17" fmla="*/ 958362 h 1239716"/>
              <a:gd name="connsiteX18" fmla="*/ 105507 w 633046"/>
              <a:gd name="connsiteY18" fmla="*/ 984739 h 1239716"/>
              <a:gd name="connsiteX19" fmla="*/ 158261 w 633046"/>
              <a:gd name="connsiteY19" fmla="*/ 1063870 h 1239716"/>
              <a:gd name="connsiteX20" fmla="*/ 175846 w 633046"/>
              <a:gd name="connsiteY20" fmla="*/ 1090247 h 1239716"/>
              <a:gd name="connsiteX21" fmla="*/ 219807 w 633046"/>
              <a:gd name="connsiteY21" fmla="*/ 1143000 h 1239716"/>
              <a:gd name="connsiteX22" fmla="*/ 254976 w 633046"/>
              <a:gd name="connsiteY22" fmla="*/ 1160585 h 1239716"/>
              <a:gd name="connsiteX23" fmla="*/ 307730 w 633046"/>
              <a:gd name="connsiteY23" fmla="*/ 1178170 h 1239716"/>
              <a:gd name="connsiteX24" fmla="*/ 369276 w 633046"/>
              <a:gd name="connsiteY24" fmla="*/ 1213339 h 1239716"/>
              <a:gd name="connsiteX25" fmla="*/ 422030 w 633046"/>
              <a:gd name="connsiteY25" fmla="*/ 1239716 h 1239716"/>
              <a:gd name="connsiteX26" fmla="*/ 501161 w 633046"/>
              <a:gd name="connsiteY26" fmla="*/ 1169377 h 1239716"/>
              <a:gd name="connsiteX27" fmla="*/ 545123 w 633046"/>
              <a:gd name="connsiteY27" fmla="*/ 1116624 h 1239716"/>
              <a:gd name="connsiteX28" fmla="*/ 571500 w 633046"/>
              <a:gd name="connsiteY28" fmla="*/ 1063870 h 1239716"/>
              <a:gd name="connsiteX29" fmla="*/ 580292 w 633046"/>
              <a:gd name="connsiteY29" fmla="*/ 1037493 h 1239716"/>
              <a:gd name="connsiteX30" fmla="*/ 589084 w 633046"/>
              <a:gd name="connsiteY30" fmla="*/ 1002324 h 1239716"/>
              <a:gd name="connsiteX31" fmla="*/ 597876 w 633046"/>
              <a:gd name="connsiteY31" fmla="*/ 958362 h 1239716"/>
              <a:gd name="connsiteX32" fmla="*/ 615461 w 633046"/>
              <a:gd name="connsiteY32" fmla="*/ 905608 h 1239716"/>
              <a:gd name="connsiteX33" fmla="*/ 624253 w 633046"/>
              <a:gd name="connsiteY33" fmla="*/ 879231 h 1239716"/>
              <a:gd name="connsiteX34" fmla="*/ 633046 w 633046"/>
              <a:gd name="connsiteY34" fmla="*/ 826477 h 1239716"/>
              <a:gd name="connsiteX35" fmla="*/ 624253 w 633046"/>
              <a:gd name="connsiteY35" fmla="*/ 193431 h 1239716"/>
              <a:gd name="connsiteX36" fmla="*/ 615461 w 633046"/>
              <a:gd name="connsiteY36" fmla="*/ 167054 h 1239716"/>
              <a:gd name="connsiteX37" fmla="*/ 615461 w 633046"/>
              <a:gd name="connsiteY37" fmla="*/ 0 h 1239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633046" h="1239716">
                <a:moveTo>
                  <a:pt x="246184" y="8793"/>
                </a:moveTo>
                <a:cubicBezTo>
                  <a:pt x="262017" y="87958"/>
                  <a:pt x="262741" y="72006"/>
                  <a:pt x="246184" y="193431"/>
                </a:cubicBezTo>
                <a:cubicBezTo>
                  <a:pt x="243680" y="211797"/>
                  <a:pt x="234462" y="228600"/>
                  <a:pt x="228600" y="246185"/>
                </a:cubicBezTo>
                <a:cubicBezTo>
                  <a:pt x="225669" y="254977"/>
                  <a:pt x="224948" y="264850"/>
                  <a:pt x="219807" y="272562"/>
                </a:cubicBezTo>
                <a:cubicBezTo>
                  <a:pt x="141737" y="389672"/>
                  <a:pt x="254107" y="216099"/>
                  <a:pt x="193430" y="325316"/>
                </a:cubicBezTo>
                <a:cubicBezTo>
                  <a:pt x="183166" y="343790"/>
                  <a:pt x="158261" y="378070"/>
                  <a:pt x="158261" y="378070"/>
                </a:cubicBezTo>
                <a:cubicBezTo>
                  <a:pt x="155330" y="386862"/>
                  <a:pt x="153614" y="396158"/>
                  <a:pt x="149469" y="404447"/>
                </a:cubicBezTo>
                <a:cubicBezTo>
                  <a:pt x="144743" y="413899"/>
                  <a:pt x="136047" y="421111"/>
                  <a:pt x="131884" y="430824"/>
                </a:cubicBezTo>
                <a:cubicBezTo>
                  <a:pt x="105315" y="492817"/>
                  <a:pt x="146825" y="442260"/>
                  <a:pt x="96715" y="492370"/>
                </a:cubicBezTo>
                <a:cubicBezTo>
                  <a:pt x="73270" y="562708"/>
                  <a:pt x="108438" y="480648"/>
                  <a:pt x="61546" y="527539"/>
                </a:cubicBezTo>
                <a:cubicBezTo>
                  <a:pt x="46602" y="542483"/>
                  <a:pt x="38099" y="562708"/>
                  <a:pt x="26376" y="580293"/>
                </a:cubicBezTo>
                <a:cubicBezTo>
                  <a:pt x="3652" y="614379"/>
                  <a:pt x="12133" y="596648"/>
                  <a:pt x="0" y="633047"/>
                </a:cubicBezTo>
                <a:cubicBezTo>
                  <a:pt x="6406" y="735550"/>
                  <a:pt x="-1795" y="741063"/>
                  <a:pt x="17584" y="808893"/>
                </a:cubicBezTo>
                <a:cubicBezTo>
                  <a:pt x="20130" y="817804"/>
                  <a:pt x="20586" y="828033"/>
                  <a:pt x="26376" y="835270"/>
                </a:cubicBezTo>
                <a:cubicBezTo>
                  <a:pt x="32977" y="843521"/>
                  <a:pt x="43961" y="846993"/>
                  <a:pt x="52753" y="852854"/>
                </a:cubicBezTo>
                <a:lnTo>
                  <a:pt x="70338" y="905608"/>
                </a:lnTo>
                <a:cubicBezTo>
                  <a:pt x="73269" y="914400"/>
                  <a:pt x="73989" y="924274"/>
                  <a:pt x="79130" y="931985"/>
                </a:cubicBezTo>
                <a:lnTo>
                  <a:pt x="96715" y="958362"/>
                </a:lnTo>
                <a:cubicBezTo>
                  <a:pt x="99646" y="967154"/>
                  <a:pt x="101006" y="976637"/>
                  <a:pt x="105507" y="984739"/>
                </a:cubicBezTo>
                <a:cubicBezTo>
                  <a:pt x="105513" y="984749"/>
                  <a:pt x="149465" y="1050677"/>
                  <a:pt x="158261" y="1063870"/>
                </a:cubicBezTo>
                <a:lnTo>
                  <a:pt x="175846" y="1090247"/>
                </a:lnTo>
                <a:cubicBezTo>
                  <a:pt x="189869" y="1111282"/>
                  <a:pt x="198263" y="1127612"/>
                  <a:pt x="219807" y="1143000"/>
                </a:cubicBezTo>
                <a:cubicBezTo>
                  <a:pt x="230472" y="1150618"/>
                  <a:pt x="242807" y="1155717"/>
                  <a:pt x="254976" y="1160585"/>
                </a:cubicBezTo>
                <a:cubicBezTo>
                  <a:pt x="272186" y="1167469"/>
                  <a:pt x="292307" y="1167888"/>
                  <a:pt x="307730" y="1178170"/>
                </a:cubicBezTo>
                <a:cubicBezTo>
                  <a:pt x="372004" y="1221018"/>
                  <a:pt x="291177" y="1168710"/>
                  <a:pt x="369276" y="1213339"/>
                </a:cubicBezTo>
                <a:cubicBezTo>
                  <a:pt x="416998" y="1240609"/>
                  <a:pt x="373671" y="1223597"/>
                  <a:pt x="422030" y="1239716"/>
                </a:cubicBezTo>
                <a:cubicBezTo>
                  <a:pt x="469099" y="1208336"/>
                  <a:pt x="440935" y="1229603"/>
                  <a:pt x="501161" y="1169377"/>
                </a:cubicBezTo>
                <a:cubicBezTo>
                  <a:pt x="535010" y="1135528"/>
                  <a:pt x="520640" y="1153346"/>
                  <a:pt x="545123" y="1116624"/>
                </a:cubicBezTo>
                <a:cubicBezTo>
                  <a:pt x="567222" y="1050325"/>
                  <a:pt x="537412" y="1132047"/>
                  <a:pt x="571500" y="1063870"/>
                </a:cubicBezTo>
                <a:cubicBezTo>
                  <a:pt x="575645" y="1055581"/>
                  <a:pt x="577746" y="1046404"/>
                  <a:pt x="580292" y="1037493"/>
                </a:cubicBezTo>
                <a:cubicBezTo>
                  <a:pt x="583612" y="1025874"/>
                  <a:pt x="586463" y="1014120"/>
                  <a:pt x="589084" y="1002324"/>
                </a:cubicBezTo>
                <a:cubicBezTo>
                  <a:pt x="592326" y="987736"/>
                  <a:pt x="593944" y="972780"/>
                  <a:pt x="597876" y="958362"/>
                </a:cubicBezTo>
                <a:cubicBezTo>
                  <a:pt x="602753" y="940479"/>
                  <a:pt x="609599" y="923193"/>
                  <a:pt x="615461" y="905608"/>
                </a:cubicBezTo>
                <a:cubicBezTo>
                  <a:pt x="618392" y="896816"/>
                  <a:pt x="622729" y="888373"/>
                  <a:pt x="624253" y="879231"/>
                </a:cubicBezTo>
                <a:lnTo>
                  <a:pt x="633046" y="826477"/>
                </a:lnTo>
                <a:cubicBezTo>
                  <a:pt x="630115" y="615462"/>
                  <a:pt x="629879" y="404392"/>
                  <a:pt x="624253" y="193431"/>
                </a:cubicBezTo>
                <a:cubicBezTo>
                  <a:pt x="624006" y="184166"/>
                  <a:pt x="615882" y="176312"/>
                  <a:pt x="615461" y="167054"/>
                </a:cubicBezTo>
                <a:cubicBezTo>
                  <a:pt x="612933" y="111427"/>
                  <a:pt x="615461" y="55685"/>
                  <a:pt x="615461" y="0"/>
                </a:cubicBezTo>
              </a:path>
            </a:pathLst>
          </a:custGeom>
          <a:solidFill>
            <a:srgbClr val="00FF00">
              <a:alpha val="10196"/>
            </a:srgbClr>
          </a:solidFill>
          <a:ln>
            <a:solidFill>
              <a:srgbClr val="00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Rectangle 11"/>
          <p:cNvSpPr/>
          <p:nvPr/>
        </p:nvSpPr>
        <p:spPr>
          <a:xfrm>
            <a:off x="5697605" y="2898089"/>
            <a:ext cx="684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Ideal</a:t>
            </a:r>
            <a:endParaRPr lang="en-CA" dirty="0"/>
          </a:p>
        </p:txBody>
      </p:sp>
      <p:pic>
        <p:nvPicPr>
          <p:cNvPr id="1026" name="Picture 2" descr="https://coursewareobjects.elsevier.com/objects/elr/Martensen/imageanalysis5e/ICTB/jpg/Chapter006/00608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496" y="3241262"/>
            <a:ext cx="3146504" cy="3154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coursewareobjects.elsevier.com/objects/elr/Martensen/imageanalysis5e/ICTB/jpg/Chapter006/00608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275543"/>
            <a:ext cx="3304770" cy="308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 Placeholder 4"/>
          <p:cNvSpPr txBox="1">
            <a:spLocks/>
          </p:cNvSpPr>
          <p:nvPr/>
        </p:nvSpPr>
        <p:spPr>
          <a:xfrm>
            <a:off x="1643493" y="6361371"/>
            <a:ext cx="2524294" cy="33611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340 Fig. 6.85</a:t>
            </a:r>
            <a:endParaRPr lang="en-CA" dirty="0"/>
          </a:p>
        </p:txBody>
      </p:sp>
      <p:sp>
        <p:nvSpPr>
          <p:cNvPr id="33" name="Text Placeholder 4"/>
          <p:cNvSpPr txBox="1">
            <a:spLocks/>
          </p:cNvSpPr>
          <p:nvPr/>
        </p:nvSpPr>
        <p:spPr>
          <a:xfrm>
            <a:off x="7933801" y="6362770"/>
            <a:ext cx="2524294" cy="33611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340 Fig. 6.84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178790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70710"/>
            <a:ext cx="10515600" cy="1325563"/>
          </a:xfrm>
        </p:spPr>
        <p:txBody>
          <a:bodyPr/>
          <a:lstStyle/>
          <a:p>
            <a:r>
              <a:rPr lang="en-US" dirty="0"/>
              <a:t>Tips &amp; Tricks – Lateral Projections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838200" y="1540412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Fibula </a:t>
            </a:r>
            <a:r>
              <a:rPr lang="en-US" sz="2400" dirty="0"/>
              <a:t>should be ~½ inch </a:t>
            </a:r>
            <a:r>
              <a:rPr lang="en-US" sz="2400" i="1" u="sng" dirty="0"/>
              <a:t>inferior</a:t>
            </a:r>
            <a:r>
              <a:rPr lang="en-US" sz="2400" dirty="0"/>
              <a:t> to the Tibia</a:t>
            </a:r>
          </a:p>
          <a:p>
            <a:r>
              <a:rPr lang="en-US" sz="2400" dirty="0"/>
              <a:t>Check if the fibula is more </a:t>
            </a:r>
            <a:r>
              <a:rPr lang="en-US" sz="2400" dirty="0">
                <a:solidFill>
                  <a:srgbClr val="000000"/>
                </a:solidFill>
              </a:rPr>
              <a:t>inferior or superior</a:t>
            </a:r>
            <a:endParaRPr lang="en-US" sz="2400" dirty="0"/>
          </a:p>
        </p:txBody>
      </p:sp>
      <p:sp>
        <p:nvSpPr>
          <p:cNvPr id="30" name="Text Placeholder 4"/>
          <p:cNvSpPr txBox="1">
            <a:spLocks/>
          </p:cNvSpPr>
          <p:nvPr/>
        </p:nvSpPr>
        <p:spPr>
          <a:xfrm>
            <a:off x="1643493" y="6361371"/>
            <a:ext cx="2524294" cy="33611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340 Fig. 6.82</a:t>
            </a:r>
            <a:endParaRPr lang="en-CA" dirty="0"/>
          </a:p>
        </p:txBody>
      </p:sp>
      <p:sp>
        <p:nvSpPr>
          <p:cNvPr id="33" name="Text Placeholder 4"/>
          <p:cNvSpPr txBox="1">
            <a:spLocks/>
          </p:cNvSpPr>
          <p:nvPr/>
        </p:nvSpPr>
        <p:spPr>
          <a:xfrm>
            <a:off x="7933801" y="6362770"/>
            <a:ext cx="2524294" cy="33611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340 Fig. 6.83</a:t>
            </a:r>
            <a:endParaRPr lang="en-CA" dirty="0"/>
          </a:p>
        </p:txBody>
      </p:sp>
      <p:pic>
        <p:nvPicPr>
          <p:cNvPr id="2050" name="Picture 2" descr="https://coursewareobjects.elsevier.com/objects/elr/Martensen/imageanalysis5e/ICTB/jpg/Chapter006/00608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7" r="16906"/>
          <a:stretch/>
        </p:blipFill>
        <p:spPr bwMode="auto">
          <a:xfrm>
            <a:off x="1524001" y="2958222"/>
            <a:ext cx="2928975" cy="3403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coursewareobjects.elsevier.com/objects/elr/Martensen/imageanalysis5e/ICTB/jpg/Chapter006/00608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4" r="12853"/>
          <a:stretch/>
        </p:blipFill>
        <p:spPr bwMode="auto">
          <a:xfrm>
            <a:off x="7410580" y="2958223"/>
            <a:ext cx="3257420" cy="341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2976" y="2672663"/>
            <a:ext cx="2938527" cy="3578662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1661757" y="922286"/>
            <a:ext cx="87591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Assess the position of the fibula in relation to the tibia:</a:t>
            </a:r>
          </a:p>
        </p:txBody>
      </p:sp>
    </p:spTree>
    <p:extLst>
      <p:ext uri="{BB962C8B-B14F-4D97-AF65-F5344CB8AC3E}">
        <p14:creationId xmlns:p14="http://schemas.microsoft.com/office/powerpoint/2010/main" val="8800483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dirty="0"/>
              <a:t>Tips &amp; Tricks – Lateral Projections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838200" y="132556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About ½ of the cuboid should be free of superimposition:</a:t>
            </a:r>
          </a:p>
          <a:p>
            <a:pPr lvl="1"/>
            <a:r>
              <a:rPr lang="en-US" sz="2500" dirty="0"/>
              <a:t>Check if the cuboid is superimposed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0" name="Text Placeholder 4"/>
          <p:cNvSpPr txBox="1">
            <a:spLocks/>
          </p:cNvSpPr>
          <p:nvPr/>
        </p:nvSpPr>
        <p:spPr>
          <a:xfrm>
            <a:off x="1643493" y="6361371"/>
            <a:ext cx="2524294" cy="33611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340 Fig. 6.82</a:t>
            </a:r>
            <a:endParaRPr lang="en-CA" dirty="0"/>
          </a:p>
        </p:txBody>
      </p:sp>
      <p:sp>
        <p:nvSpPr>
          <p:cNvPr id="33" name="Text Placeholder 4"/>
          <p:cNvSpPr txBox="1">
            <a:spLocks/>
          </p:cNvSpPr>
          <p:nvPr/>
        </p:nvSpPr>
        <p:spPr>
          <a:xfrm>
            <a:off x="7933801" y="6362770"/>
            <a:ext cx="2524294" cy="33611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340 Fig. 6.83</a:t>
            </a:r>
            <a:endParaRPr lang="en-CA" dirty="0"/>
          </a:p>
        </p:txBody>
      </p:sp>
      <p:pic>
        <p:nvPicPr>
          <p:cNvPr id="2050" name="Picture 2" descr="https://coursewareobjects.elsevier.com/objects/elr/Martensen/imageanalysis5e/ICTB/jpg/Chapter006/00608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7" r="16906"/>
          <a:stretch/>
        </p:blipFill>
        <p:spPr bwMode="auto">
          <a:xfrm>
            <a:off x="1524001" y="2958222"/>
            <a:ext cx="2928975" cy="3403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coursewareobjects.elsevier.com/objects/elr/Martensen/imageanalysis5e/ICTB/jpg/Chapter006/00608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4" r="12853"/>
          <a:stretch/>
        </p:blipFill>
        <p:spPr bwMode="auto">
          <a:xfrm>
            <a:off x="7410580" y="2958223"/>
            <a:ext cx="3257420" cy="341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2976" y="2672663"/>
            <a:ext cx="2938527" cy="3578662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>
            <a:off x="3693043" y="4493799"/>
            <a:ext cx="712381" cy="556666"/>
          </a:xfrm>
          <a:custGeom>
            <a:avLst/>
            <a:gdLst>
              <a:gd name="connsiteX0" fmla="*/ 244549 w 712381"/>
              <a:gd name="connsiteY0" fmla="*/ 3773 h 556666"/>
              <a:gd name="connsiteX1" fmla="*/ 191386 w 712381"/>
              <a:gd name="connsiteY1" fmla="*/ 46303 h 556666"/>
              <a:gd name="connsiteX2" fmla="*/ 148856 w 712381"/>
              <a:gd name="connsiteY2" fmla="*/ 99466 h 556666"/>
              <a:gd name="connsiteX3" fmla="*/ 138223 w 712381"/>
              <a:gd name="connsiteY3" fmla="*/ 131364 h 556666"/>
              <a:gd name="connsiteX4" fmla="*/ 85060 w 712381"/>
              <a:gd name="connsiteY4" fmla="*/ 184527 h 556666"/>
              <a:gd name="connsiteX5" fmla="*/ 31898 w 712381"/>
              <a:gd name="connsiteY5" fmla="*/ 269587 h 556666"/>
              <a:gd name="connsiteX6" fmla="*/ 21265 w 712381"/>
              <a:gd name="connsiteY6" fmla="*/ 301485 h 556666"/>
              <a:gd name="connsiteX7" fmla="*/ 0 w 712381"/>
              <a:gd name="connsiteY7" fmla="*/ 333382 h 556666"/>
              <a:gd name="connsiteX8" fmla="*/ 74428 w 712381"/>
              <a:gd name="connsiteY8" fmla="*/ 365280 h 556666"/>
              <a:gd name="connsiteX9" fmla="*/ 106325 w 712381"/>
              <a:gd name="connsiteY9" fmla="*/ 386545 h 556666"/>
              <a:gd name="connsiteX10" fmla="*/ 170121 w 712381"/>
              <a:gd name="connsiteY10" fmla="*/ 439708 h 556666"/>
              <a:gd name="connsiteX11" fmla="*/ 233916 w 712381"/>
              <a:gd name="connsiteY11" fmla="*/ 460973 h 556666"/>
              <a:gd name="connsiteX12" fmla="*/ 297711 w 712381"/>
              <a:gd name="connsiteY12" fmla="*/ 514136 h 556666"/>
              <a:gd name="connsiteX13" fmla="*/ 361507 w 712381"/>
              <a:gd name="connsiteY13" fmla="*/ 535401 h 556666"/>
              <a:gd name="connsiteX14" fmla="*/ 393405 w 712381"/>
              <a:gd name="connsiteY14" fmla="*/ 546034 h 556666"/>
              <a:gd name="connsiteX15" fmla="*/ 425302 w 712381"/>
              <a:gd name="connsiteY15" fmla="*/ 556666 h 556666"/>
              <a:gd name="connsiteX16" fmla="*/ 499730 w 712381"/>
              <a:gd name="connsiteY16" fmla="*/ 535401 h 556666"/>
              <a:gd name="connsiteX17" fmla="*/ 531628 w 712381"/>
              <a:gd name="connsiteY17" fmla="*/ 503503 h 556666"/>
              <a:gd name="connsiteX18" fmla="*/ 563525 w 712381"/>
              <a:gd name="connsiteY18" fmla="*/ 482238 h 556666"/>
              <a:gd name="connsiteX19" fmla="*/ 584791 w 712381"/>
              <a:gd name="connsiteY19" fmla="*/ 460973 h 556666"/>
              <a:gd name="connsiteX20" fmla="*/ 648586 w 712381"/>
              <a:gd name="connsiteY20" fmla="*/ 429075 h 556666"/>
              <a:gd name="connsiteX21" fmla="*/ 680484 w 712381"/>
              <a:gd name="connsiteY21" fmla="*/ 407810 h 556666"/>
              <a:gd name="connsiteX22" fmla="*/ 701749 w 712381"/>
              <a:gd name="connsiteY22" fmla="*/ 344015 h 556666"/>
              <a:gd name="connsiteX23" fmla="*/ 712381 w 712381"/>
              <a:gd name="connsiteY23" fmla="*/ 312117 h 556666"/>
              <a:gd name="connsiteX24" fmla="*/ 680484 w 712381"/>
              <a:gd name="connsiteY24" fmla="*/ 195159 h 556666"/>
              <a:gd name="connsiteX25" fmla="*/ 648586 w 712381"/>
              <a:gd name="connsiteY25" fmla="*/ 173894 h 556666"/>
              <a:gd name="connsiteX26" fmla="*/ 637953 w 712381"/>
              <a:gd name="connsiteY26" fmla="*/ 141996 h 556666"/>
              <a:gd name="connsiteX27" fmla="*/ 574158 w 712381"/>
              <a:gd name="connsiteY27" fmla="*/ 110099 h 556666"/>
              <a:gd name="connsiteX28" fmla="*/ 542260 w 712381"/>
              <a:gd name="connsiteY28" fmla="*/ 88834 h 556666"/>
              <a:gd name="connsiteX29" fmla="*/ 520995 w 712381"/>
              <a:gd name="connsiteY29" fmla="*/ 67568 h 556666"/>
              <a:gd name="connsiteX30" fmla="*/ 435935 w 712381"/>
              <a:gd name="connsiteY30" fmla="*/ 46303 h 556666"/>
              <a:gd name="connsiteX31" fmla="*/ 329609 w 712381"/>
              <a:gd name="connsiteY31" fmla="*/ 14406 h 556666"/>
              <a:gd name="connsiteX32" fmla="*/ 297711 w 712381"/>
              <a:gd name="connsiteY32" fmla="*/ 3773 h 556666"/>
              <a:gd name="connsiteX33" fmla="*/ 244549 w 712381"/>
              <a:gd name="connsiteY33" fmla="*/ 3773 h 556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12381" h="556666">
                <a:moveTo>
                  <a:pt x="244549" y="3773"/>
                </a:moveTo>
                <a:cubicBezTo>
                  <a:pt x="226828" y="10861"/>
                  <a:pt x="206155" y="29073"/>
                  <a:pt x="191386" y="46303"/>
                </a:cubicBezTo>
                <a:cubicBezTo>
                  <a:pt x="122907" y="126194"/>
                  <a:pt x="251423" y="31087"/>
                  <a:pt x="148856" y="99466"/>
                </a:cubicBezTo>
                <a:cubicBezTo>
                  <a:pt x="145312" y="110099"/>
                  <a:pt x="144948" y="122398"/>
                  <a:pt x="138223" y="131364"/>
                </a:cubicBezTo>
                <a:cubicBezTo>
                  <a:pt x="123186" y="151413"/>
                  <a:pt x="85060" y="184527"/>
                  <a:pt x="85060" y="184527"/>
                </a:cubicBezTo>
                <a:cubicBezTo>
                  <a:pt x="59754" y="260445"/>
                  <a:pt x="82446" y="235888"/>
                  <a:pt x="31898" y="269587"/>
                </a:cubicBezTo>
                <a:cubicBezTo>
                  <a:pt x="28354" y="280220"/>
                  <a:pt x="26277" y="291460"/>
                  <a:pt x="21265" y="301485"/>
                </a:cubicBezTo>
                <a:cubicBezTo>
                  <a:pt x="15550" y="312914"/>
                  <a:pt x="0" y="320603"/>
                  <a:pt x="0" y="333382"/>
                </a:cubicBezTo>
                <a:cubicBezTo>
                  <a:pt x="0" y="360619"/>
                  <a:pt x="72807" y="364956"/>
                  <a:pt x="74428" y="365280"/>
                </a:cubicBezTo>
                <a:cubicBezTo>
                  <a:pt x="85060" y="372368"/>
                  <a:pt x="96347" y="378562"/>
                  <a:pt x="106325" y="386545"/>
                </a:cubicBezTo>
                <a:cubicBezTo>
                  <a:pt x="138818" y="412539"/>
                  <a:pt x="121876" y="415585"/>
                  <a:pt x="170121" y="439708"/>
                </a:cubicBezTo>
                <a:cubicBezTo>
                  <a:pt x="190170" y="449732"/>
                  <a:pt x="233916" y="460973"/>
                  <a:pt x="233916" y="460973"/>
                </a:cubicBezTo>
                <a:cubicBezTo>
                  <a:pt x="253946" y="481003"/>
                  <a:pt x="271067" y="502294"/>
                  <a:pt x="297711" y="514136"/>
                </a:cubicBezTo>
                <a:cubicBezTo>
                  <a:pt x="318195" y="523240"/>
                  <a:pt x="340242" y="528313"/>
                  <a:pt x="361507" y="535401"/>
                </a:cubicBezTo>
                <a:lnTo>
                  <a:pt x="393405" y="546034"/>
                </a:lnTo>
                <a:lnTo>
                  <a:pt x="425302" y="556666"/>
                </a:lnTo>
                <a:cubicBezTo>
                  <a:pt x="430977" y="555247"/>
                  <a:pt x="490576" y="541504"/>
                  <a:pt x="499730" y="535401"/>
                </a:cubicBezTo>
                <a:cubicBezTo>
                  <a:pt x="512241" y="527060"/>
                  <a:pt x="520076" y="513129"/>
                  <a:pt x="531628" y="503503"/>
                </a:cubicBezTo>
                <a:cubicBezTo>
                  <a:pt x="541445" y="495322"/>
                  <a:pt x="553547" y="490221"/>
                  <a:pt x="563525" y="482238"/>
                </a:cubicBezTo>
                <a:cubicBezTo>
                  <a:pt x="571353" y="475976"/>
                  <a:pt x="576963" y="467235"/>
                  <a:pt x="584791" y="460973"/>
                </a:cubicBezTo>
                <a:cubicBezTo>
                  <a:pt x="635577" y="420345"/>
                  <a:pt x="596178" y="455279"/>
                  <a:pt x="648586" y="429075"/>
                </a:cubicBezTo>
                <a:cubicBezTo>
                  <a:pt x="660016" y="423360"/>
                  <a:pt x="669851" y="414898"/>
                  <a:pt x="680484" y="407810"/>
                </a:cubicBezTo>
                <a:lnTo>
                  <a:pt x="701749" y="344015"/>
                </a:lnTo>
                <a:lnTo>
                  <a:pt x="712381" y="312117"/>
                </a:lnTo>
                <a:cubicBezTo>
                  <a:pt x="706092" y="261802"/>
                  <a:pt x="714948" y="229623"/>
                  <a:pt x="680484" y="195159"/>
                </a:cubicBezTo>
                <a:cubicBezTo>
                  <a:pt x="671448" y="186123"/>
                  <a:pt x="659219" y="180982"/>
                  <a:pt x="648586" y="173894"/>
                </a:cubicBezTo>
                <a:cubicBezTo>
                  <a:pt x="645042" y="163261"/>
                  <a:pt x="644954" y="150748"/>
                  <a:pt x="637953" y="141996"/>
                </a:cubicBezTo>
                <a:cubicBezTo>
                  <a:pt x="622962" y="123257"/>
                  <a:pt x="595172" y="117103"/>
                  <a:pt x="574158" y="110099"/>
                </a:cubicBezTo>
                <a:cubicBezTo>
                  <a:pt x="563525" y="103011"/>
                  <a:pt x="552239" y="96817"/>
                  <a:pt x="542260" y="88834"/>
                </a:cubicBezTo>
                <a:cubicBezTo>
                  <a:pt x="534432" y="82572"/>
                  <a:pt x="530303" y="71291"/>
                  <a:pt x="520995" y="67568"/>
                </a:cubicBezTo>
                <a:cubicBezTo>
                  <a:pt x="493859" y="56714"/>
                  <a:pt x="463661" y="55545"/>
                  <a:pt x="435935" y="46303"/>
                </a:cubicBezTo>
                <a:cubicBezTo>
                  <a:pt x="284303" y="-4240"/>
                  <a:pt x="442109" y="46549"/>
                  <a:pt x="329609" y="14406"/>
                </a:cubicBezTo>
                <a:cubicBezTo>
                  <a:pt x="318832" y="11327"/>
                  <a:pt x="308863" y="4888"/>
                  <a:pt x="297711" y="3773"/>
                </a:cubicBezTo>
                <a:cubicBezTo>
                  <a:pt x="273025" y="1304"/>
                  <a:pt x="262270" y="-3315"/>
                  <a:pt x="244549" y="3773"/>
                </a:cubicBezTo>
                <a:close/>
              </a:path>
            </a:pathLst>
          </a:custGeom>
          <a:solidFill>
            <a:srgbClr val="FF00FF">
              <a:alpha val="10196"/>
            </a:srgbClr>
          </a:solidFill>
          <a:ln w="3175">
            <a:solidFill>
              <a:srgbClr val="FF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Freeform 7"/>
          <p:cNvSpPr/>
          <p:nvPr/>
        </p:nvSpPr>
        <p:spPr>
          <a:xfrm>
            <a:off x="4533015" y="4540102"/>
            <a:ext cx="701749" cy="712382"/>
          </a:xfrm>
          <a:custGeom>
            <a:avLst/>
            <a:gdLst>
              <a:gd name="connsiteX0" fmla="*/ 31898 w 701749"/>
              <a:gd name="connsiteY0" fmla="*/ 552893 h 712382"/>
              <a:gd name="connsiteX1" fmla="*/ 212651 w 701749"/>
              <a:gd name="connsiteY1" fmla="*/ 584791 h 712382"/>
              <a:gd name="connsiteX2" fmla="*/ 308344 w 701749"/>
              <a:gd name="connsiteY2" fmla="*/ 616689 h 712382"/>
              <a:gd name="connsiteX3" fmla="*/ 340242 w 701749"/>
              <a:gd name="connsiteY3" fmla="*/ 627321 h 712382"/>
              <a:gd name="connsiteX4" fmla="*/ 372139 w 701749"/>
              <a:gd name="connsiteY4" fmla="*/ 659219 h 712382"/>
              <a:gd name="connsiteX5" fmla="*/ 404037 w 701749"/>
              <a:gd name="connsiteY5" fmla="*/ 669851 h 712382"/>
              <a:gd name="connsiteX6" fmla="*/ 435935 w 701749"/>
              <a:gd name="connsiteY6" fmla="*/ 691117 h 712382"/>
              <a:gd name="connsiteX7" fmla="*/ 627321 w 701749"/>
              <a:gd name="connsiteY7" fmla="*/ 712382 h 712382"/>
              <a:gd name="connsiteX8" fmla="*/ 659219 w 701749"/>
              <a:gd name="connsiteY8" fmla="*/ 701749 h 712382"/>
              <a:gd name="connsiteX9" fmla="*/ 669851 w 701749"/>
              <a:gd name="connsiteY9" fmla="*/ 669851 h 712382"/>
              <a:gd name="connsiteX10" fmla="*/ 680484 w 701749"/>
              <a:gd name="connsiteY10" fmla="*/ 616689 h 712382"/>
              <a:gd name="connsiteX11" fmla="*/ 669851 w 701749"/>
              <a:gd name="connsiteY11" fmla="*/ 531628 h 712382"/>
              <a:gd name="connsiteX12" fmla="*/ 659219 w 701749"/>
              <a:gd name="connsiteY12" fmla="*/ 489098 h 712382"/>
              <a:gd name="connsiteX13" fmla="*/ 669851 w 701749"/>
              <a:gd name="connsiteY13" fmla="*/ 361507 h 712382"/>
              <a:gd name="connsiteX14" fmla="*/ 691116 w 701749"/>
              <a:gd name="connsiteY14" fmla="*/ 329610 h 712382"/>
              <a:gd name="connsiteX15" fmla="*/ 701749 w 701749"/>
              <a:gd name="connsiteY15" fmla="*/ 297712 h 712382"/>
              <a:gd name="connsiteX16" fmla="*/ 691116 w 701749"/>
              <a:gd name="connsiteY16" fmla="*/ 106326 h 712382"/>
              <a:gd name="connsiteX17" fmla="*/ 627321 w 701749"/>
              <a:gd name="connsiteY17" fmla="*/ 53163 h 712382"/>
              <a:gd name="connsiteX18" fmla="*/ 563526 w 701749"/>
              <a:gd name="connsiteY18" fmla="*/ 31898 h 712382"/>
              <a:gd name="connsiteX19" fmla="*/ 531628 w 701749"/>
              <a:gd name="connsiteY19" fmla="*/ 21265 h 712382"/>
              <a:gd name="connsiteX20" fmla="*/ 446567 w 701749"/>
              <a:gd name="connsiteY20" fmla="*/ 0 h 712382"/>
              <a:gd name="connsiteX21" fmla="*/ 329609 w 701749"/>
              <a:gd name="connsiteY21" fmla="*/ 21265 h 712382"/>
              <a:gd name="connsiteX22" fmla="*/ 244549 w 701749"/>
              <a:gd name="connsiteY22" fmla="*/ 42531 h 712382"/>
              <a:gd name="connsiteX23" fmla="*/ 191386 w 701749"/>
              <a:gd name="connsiteY23" fmla="*/ 85061 h 712382"/>
              <a:gd name="connsiteX24" fmla="*/ 170121 w 701749"/>
              <a:gd name="connsiteY24" fmla="*/ 116958 h 712382"/>
              <a:gd name="connsiteX25" fmla="*/ 138223 w 701749"/>
              <a:gd name="connsiteY25" fmla="*/ 138224 h 712382"/>
              <a:gd name="connsiteX26" fmla="*/ 53163 w 701749"/>
              <a:gd name="connsiteY26" fmla="*/ 233917 h 712382"/>
              <a:gd name="connsiteX27" fmla="*/ 21265 w 701749"/>
              <a:gd name="connsiteY27" fmla="*/ 308345 h 712382"/>
              <a:gd name="connsiteX28" fmla="*/ 0 w 701749"/>
              <a:gd name="connsiteY28" fmla="*/ 372140 h 712382"/>
              <a:gd name="connsiteX29" fmla="*/ 10633 w 701749"/>
              <a:gd name="connsiteY29" fmla="*/ 435935 h 712382"/>
              <a:gd name="connsiteX30" fmla="*/ 53163 w 701749"/>
              <a:gd name="connsiteY30" fmla="*/ 499731 h 712382"/>
              <a:gd name="connsiteX31" fmla="*/ 31898 w 701749"/>
              <a:gd name="connsiteY31" fmla="*/ 552893 h 712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701749" h="712382">
                <a:moveTo>
                  <a:pt x="31898" y="552893"/>
                </a:moveTo>
                <a:cubicBezTo>
                  <a:pt x="108788" y="561437"/>
                  <a:pt x="140030" y="560584"/>
                  <a:pt x="212651" y="584791"/>
                </a:cubicBezTo>
                <a:lnTo>
                  <a:pt x="308344" y="616689"/>
                </a:lnTo>
                <a:lnTo>
                  <a:pt x="340242" y="627321"/>
                </a:lnTo>
                <a:cubicBezTo>
                  <a:pt x="350874" y="637954"/>
                  <a:pt x="359628" y="650878"/>
                  <a:pt x="372139" y="659219"/>
                </a:cubicBezTo>
                <a:cubicBezTo>
                  <a:pt x="381464" y="665436"/>
                  <a:pt x="394012" y="664839"/>
                  <a:pt x="404037" y="669851"/>
                </a:cubicBezTo>
                <a:cubicBezTo>
                  <a:pt x="415467" y="675566"/>
                  <a:pt x="423970" y="686630"/>
                  <a:pt x="435935" y="691117"/>
                </a:cubicBezTo>
                <a:cubicBezTo>
                  <a:pt x="476592" y="706363"/>
                  <a:pt x="618926" y="711736"/>
                  <a:pt x="627321" y="712382"/>
                </a:cubicBezTo>
                <a:cubicBezTo>
                  <a:pt x="637954" y="708838"/>
                  <a:pt x="651294" y="709674"/>
                  <a:pt x="659219" y="701749"/>
                </a:cubicBezTo>
                <a:cubicBezTo>
                  <a:pt x="667144" y="693824"/>
                  <a:pt x="667133" y="680724"/>
                  <a:pt x="669851" y="669851"/>
                </a:cubicBezTo>
                <a:cubicBezTo>
                  <a:pt x="674234" y="652319"/>
                  <a:pt x="676940" y="634410"/>
                  <a:pt x="680484" y="616689"/>
                </a:cubicBezTo>
                <a:cubicBezTo>
                  <a:pt x="676940" y="588335"/>
                  <a:pt x="674549" y="559814"/>
                  <a:pt x="669851" y="531628"/>
                </a:cubicBezTo>
                <a:cubicBezTo>
                  <a:pt x="667449" y="517214"/>
                  <a:pt x="659219" y="503711"/>
                  <a:pt x="659219" y="489098"/>
                </a:cubicBezTo>
                <a:cubicBezTo>
                  <a:pt x="659219" y="446420"/>
                  <a:pt x="661481" y="403356"/>
                  <a:pt x="669851" y="361507"/>
                </a:cubicBezTo>
                <a:cubicBezTo>
                  <a:pt x="672357" y="348977"/>
                  <a:pt x="685401" y="341039"/>
                  <a:pt x="691116" y="329610"/>
                </a:cubicBezTo>
                <a:cubicBezTo>
                  <a:pt x="696128" y="319585"/>
                  <a:pt x="698205" y="308345"/>
                  <a:pt x="701749" y="297712"/>
                </a:cubicBezTo>
                <a:cubicBezTo>
                  <a:pt x="698205" y="233917"/>
                  <a:pt x="700152" y="169578"/>
                  <a:pt x="691116" y="106326"/>
                </a:cubicBezTo>
                <a:cubicBezTo>
                  <a:pt x="686766" y="75873"/>
                  <a:pt x="649396" y="61993"/>
                  <a:pt x="627321" y="53163"/>
                </a:cubicBezTo>
                <a:cubicBezTo>
                  <a:pt x="606509" y="44838"/>
                  <a:pt x="584791" y="38986"/>
                  <a:pt x="563526" y="31898"/>
                </a:cubicBezTo>
                <a:cubicBezTo>
                  <a:pt x="552893" y="28354"/>
                  <a:pt x="542618" y="23463"/>
                  <a:pt x="531628" y="21265"/>
                </a:cubicBezTo>
                <a:cubicBezTo>
                  <a:pt x="467475" y="8435"/>
                  <a:pt x="495609" y="16348"/>
                  <a:pt x="446567" y="0"/>
                </a:cubicBezTo>
                <a:cubicBezTo>
                  <a:pt x="288692" y="19735"/>
                  <a:pt x="412813" y="-1427"/>
                  <a:pt x="329609" y="21265"/>
                </a:cubicBezTo>
                <a:cubicBezTo>
                  <a:pt x="301413" y="28955"/>
                  <a:pt x="244549" y="42531"/>
                  <a:pt x="244549" y="42531"/>
                </a:cubicBezTo>
                <a:cubicBezTo>
                  <a:pt x="183608" y="133942"/>
                  <a:pt x="264753" y="26368"/>
                  <a:pt x="191386" y="85061"/>
                </a:cubicBezTo>
                <a:cubicBezTo>
                  <a:pt x="181408" y="93044"/>
                  <a:pt x="179157" y="107922"/>
                  <a:pt x="170121" y="116958"/>
                </a:cubicBezTo>
                <a:cubicBezTo>
                  <a:pt x="161085" y="125994"/>
                  <a:pt x="147840" y="129809"/>
                  <a:pt x="138223" y="138224"/>
                </a:cubicBezTo>
                <a:cubicBezTo>
                  <a:pt x="90441" y="180033"/>
                  <a:pt x="87430" y="188225"/>
                  <a:pt x="53163" y="233917"/>
                </a:cubicBezTo>
                <a:cubicBezTo>
                  <a:pt x="18930" y="336609"/>
                  <a:pt x="73829" y="176934"/>
                  <a:pt x="21265" y="308345"/>
                </a:cubicBezTo>
                <a:cubicBezTo>
                  <a:pt x="12940" y="329157"/>
                  <a:pt x="0" y="372140"/>
                  <a:pt x="0" y="372140"/>
                </a:cubicBezTo>
                <a:cubicBezTo>
                  <a:pt x="3544" y="393405"/>
                  <a:pt x="2341" y="416035"/>
                  <a:pt x="10633" y="435935"/>
                </a:cubicBezTo>
                <a:cubicBezTo>
                  <a:pt x="20463" y="459527"/>
                  <a:pt x="53163" y="499731"/>
                  <a:pt x="53163" y="499731"/>
                </a:cubicBezTo>
                <a:cubicBezTo>
                  <a:pt x="64916" y="534990"/>
                  <a:pt x="63795" y="520421"/>
                  <a:pt x="31898" y="552893"/>
                </a:cubicBezTo>
                <a:close/>
              </a:path>
            </a:pathLst>
          </a:custGeom>
          <a:solidFill>
            <a:srgbClr val="00FF00">
              <a:alpha val="10196"/>
            </a:srgbClr>
          </a:solidFill>
          <a:ln w="3175">
            <a:solidFill>
              <a:srgbClr val="00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Freeform 8"/>
          <p:cNvSpPr/>
          <p:nvPr/>
        </p:nvSpPr>
        <p:spPr>
          <a:xfrm>
            <a:off x="7359331" y="4455042"/>
            <a:ext cx="703831" cy="839972"/>
          </a:xfrm>
          <a:custGeom>
            <a:avLst/>
            <a:gdLst>
              <a:gd name="connsiteX0" fmla="*/ 97637 w 703831"/>
              <a:gd name="connsiteY0" fmla="*/ 669851 h 839972"/>
              <a:gd name="connsiteX1" fmla="*/ 182698 w 703831"/>
              <a:gd name="connsiteY1" fmla="*/ 733646 h 839972"/>
              <a:gd name="connsiteX2" fmla="*/ 225228 w 703831"/>
              <a:gd name="connsiteY2" fmla="*/ 744279 h 839972"/>
              <a:gd name="connsiteX3" fmla="*/ 310289 w 703831"/>
              <a:gd name="connsiteY3" fmla="*/ 765544 h 839972"/>
              <a:gd name="connsiteX4" fmla="*/ 342186 w 703831"/>
              <a:gd name="connsiteY4" fmla="*/ 786809 h 839972"/>
              <a:gd name="connsiteX5" fmla="*/ 405982 w 703831"/>
              <a:gd name="connsiteY5" fmla="*/ 808074 h 839972"/>
              <a:gd name="connsiteX6" fmla="*/ 437879 w 703831"/>
              <a:gd name="connsiteY6" fmla="*/ 818707 h 839972"/>
              <a:gd name="connsiteX7" fmla="*/ 533572 w 703831"/>
              <a:gd name="connsiteY7" fmla="*/ 839972 h 839972"/>
              <a:gd name="connsiteX8" fmla="*/ 639898 w 703831"/>
              <a:gd name="connsiteY8" fmla="*/ 818707 h 839972"/>
              <a:gd name="connsiteX9" fmla="*/ 671796 w 703831"/>
              <a:gd name="connsiteY9" fmla="*/ 797442 h 839972"/>
              <a:gd name="connsiteX10" fmla="*/ 693061 w 703831"/>
              <a:gd name="connsiteY10" fmla="*/ 765544 h 839972"/>
              <a:gd name="connsiteX11" fmla="*/ 693061 w 703831"/>
              <a:gd name="connsiteY11" fmla="*/ 701749 h 839972"/>
              <a:gd name="connsiteX12" fmla="*/ 661163 w 703831"/>
              <a:gd name="connsiteY12" fmla="*/ 680484 h 839972"/>
              <a:gd name="connsiteX13" fmla="*/ 650530 w 703831"/>
              <a:gd name="connsiteY13" fmla="*/ 648586 h 839972"/>
              <a:gd name="connsiteX14" fmla="*/ 629265 w 703831"/>
              <a:gd name="connsiteY14" fmla="*/ 616688 h 839972"/>
              <a:gd name="connsiteX15" fmla="*/ 650530 w 703831"/>
              <a:gd name="connsiteY15" fmla="*/ 350874 h 839972"/>
              <a:gd name="connsiteX16" fmla="*/ 618633 w 703831"/>
              <a:gd name="connsiteY16" fmla="*/ 85060 h 839972"/>
              <a:gd name="connsiteX17" fmla="*/ 597368 w 703831"/>
              <a:gd name="connsiteY17" fmla="*/ 53163 h 839972"/>
              <a:gd name="connsiteX18" fmla="*/ 554837 w 703831"/>
              <a:gd name="connsiteY18" fmla="*/ 21265 h 839972"/>
              <a:gd name="connsiteX19" fmla="*/ 512307 w 703831"/>
              <a:gd name="connsiteY19" fmla="*/ 10632 h 839972"/>
              <a:gd name="connsiteX20" fmla="*/ 480410 w 703831"/>
              <a:gd name="connsiteY20" fmla="*/ 0 h 839972"/>
              <a:gd name="connsiteX21" fmla="*/ 352819 w 703831"/>
              <a:gd name="connsiteY21" fmla="*/ 10632 h 839972"/>
              <a:gd name="connsiteX22" fmla="*/ 278391 w 703831"/>
              <a:gd name="connsiteY22" fmla="*/ 53163 h 839972"/>
              <a:gd name="connsiteX23" fmla="*/ 246493 w 703831"/>
              <a:gd name="connsiteY23" fmla="*/ 74428 h 839972"/>
              <a:gd name="connsiteX24" fmla="*/ 203963 w 703831"/>
              <a:gd name="connsiteY24" fmla="*/ 95693 h 839972"/>
              <a:gd name="connsiteX25" fmla="*/ 172065 w 703831"/>
              <a:gd name="connsiteY25" fmla="*/ 116958 h 839972"/>
              <a:gd name="connsiteX26" fmla="*/ 97637 w 703831"/>
              <a:gd name="connsiteY26" fmla="*/ 159488 h 839972"/>
              <a:gd name="connsiteX27" fmla="*/ 23210 w 703831"/>
              <a:gd name="connsiteY27" fmla="*/ 255181 h 839972"/>
              <a:gd name="connsiteX28" fmla="*/ 12577 w 703831"/>
              <a:gd name="connsiteY28" fmla="*/ 404037 h 839972"/>
              <a:gd name="connsiteX29" fmla="*/ 33842 w 703831"/>
              <a:gd name="connsiteY29" fmla="*/ 435935 h 839972"/>
              <a:gd name="connsiteX30" fmla="*/ 55107 w 703831"/>
              <a:gd name="connsiteY30" fmla="*/ 499730 h 839972"/>
              <a:gd name="connsiteX31" fmla="*/ 65740 w 703831"/>
              <a:gd name="connsiteY31" fmla="*/ 531628 h 839972"/>
              <a:gd name="connsiteX32" fmla="*/ 97637 w 703831"/>
              <a:gd name="connsiteY32" fmla="*/ 606056 h 839972"/>
              <a:gd name="connsiteX33" fmla="*/ 129535 w 703831"/>
              <a:gd name="connsiteY33" fmla="*/ 637953 h 839972"/>
              <a:gd name="connsiteX34" fmla="*/ 172065 w 703831"/>
              <a:gd name="connsiteY34" fmla="*/ 712381 h 839972"/>
              <a:gd name="connsiteX35" fmla="*/ 182698 w 703831"/>
              <a:gd name="connsiteY35" fmla="*/ 723014 h 839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03831" h="839972">
                <a:moveTo>
                  <a:pt x="97637" y="669851"/>
                </a:moveTo>
                <a:cubicBezTo>
                  <a:pt x="102972" y="674119"/>
                  <a:pt x="164468" y="725833"/>
                  <a:pt x="182698" y="733646"/>
                </a:cubicBezTo>
                <a:cubicBezTo>
                  <a:pt x="196129" y="739402"/>
                  <a:pt x="210963" y="741109"/>
                  <a:pt x="225228" y="744279"/>
                </a:cubicBezTo>
                <a:cubicBezTo>
                  <a:pt x="247071" y="749133"/>
                  <a:pt x="287486" y="754142"/>
                  <a:pt x="310289" y="765544"/>
                </a:cubicBezTo>
                <a:cubicBezTo>
                  <a:pt x="321718" y="771259"/>
                  <a:pt x="330509" y="781619"/>
                  <a:pt x="342186" y="786809"/>
                </a:cubicBezTo>
                <a:cubicBezTo>
                  <a:pt x="362670" y="795913"/>
                  <a:pt x="384717" y="800985"/>
                  <a:pt x="405982" y="808074"/>
                </a:cubicBezTo>
                <a:cubicBezTo>
                  <a:pt x="416614" y="811618"/>
                  <a:pt x="426889" y="816509"/>
                  <a:pt x="437879" y="818707"/>
                </a:cubicBezTo>
                <a:cubicBezTo>
                  <a:pt x="505371" y="832205"/>
                  <a:pt x="473510" y="824956"/>
                  <a:pt x="533572" y="839972"/>
                </a:cubicBezTo>
                <a:cubicBezTo>
                  <a:pt x="560995" y="836054"/>
                  <a:pt x="610208" y="833552"/>
                  <a:pt x="639898" y="818707"/>
                </a:cubicBezTo>
                <a:cubicBezTo>
                  <a:pt x="651328" y="812992"/>
                  <a:pt x="661163" y="804530"/>
                  <a:pt x="671796" y="797442"/>
                </a:cubicBezTo>
                <a:cubicBezTo>
                  <a:pt x="678884" y="786809"/>
                  <a:pt x="687346" y="776974"/>
                  <a:pt x="693061" y="765544"/>
                </a:cubicBezTo>
                <a:cubicBezTo>
                  <a:pt x="703965" y="743735"/>
                  <a:pt x="710509" y="723558"/>
                  <a:pt x="693061" y="701749"/>
                </a:cubicBezTo>
                <a:cubicBezTo>
                  <a:pt x="685078" y="691770"/>
                  <a:pt x="671796" y="687572"/>
                  <a:pt x="661163" y="680484"/>
                </a:cubicBezTo>
                <a:cubicBezTo>
                  <a:pt x="657619" y="669851"/>
                  <a:pt x="655542" y="658611"/>
                  <a:pt x="650530" y="648586"/>
                </a:cubicBezTo>
                <a:cubicBezTo>
                  <a:pt x="644815" y="637156"/>
                  <a:pt x="629873" y="629452"/>
                  <a:pt x="629265" y="616688"/>
                </a:cubicBezTo>
                <a:cubicBezTo>
                  <a:pt x="624542" y="517507"/>
                  <a:pt x="637431" y="442573"/>
                  <a:pt x="650530" y="350874"/>
                </a:cubicBezTo>
                <a:cubicBezTo>
                  <a:pt x="649701" y="335131"/>
                  <a:pt x="657571" y="143467"/>
                  <a:pt x="618633" y="85060"/>
                </a:cubicBezTo>
                <a:cubicBezTo>
                  <a:pt x="611545" y="74428"/>
                  <a:pt x="606404" y="62199"/>
                  <a:pt x="597368" y="53163"/>
                </a:cubicBezTo>
                <a:cubicBezTo>
                  <a:pt x="584837" y="40632"/>
                  <a:pt x="570687" y="29190"/>
                  <a:pt x="554837" y="21265"/>
                </a:cubicBezTo>
                <a:cubicBezTo>
                  <a:pt x="541767" y="14730"/>
                  <a:pt x="526358" y="14647"/>
                  <a:pt x="512307" y="10632"/>
                </a:cubicBezTo>
                <a:cubicBezTo>
                  <a:pt x="501531" y="7553"/>
                  <a:pt x="491042" y="3544"/>
                  <a:pt x="480410" y="0"/>
                </a:cubicBezTo>
                <a:cubicBezTo>
                  <a:pt x="437880" y="3544"/>
                  <a:pt x="395122" y="4992"/>
                  <a:pt x="352819" y="10632"/>
                </a:cubicBezTo>
                <a:cubicBezTo>
                  <a:pt x="318876" y="15158"/>
                  <a:pt x="306539" y="33057"/>
                  <a:pt x="278391" y="53163"/>
                </a:cubicBezTo>
                <a:cubicBezTo>
                  <a:pt x="267992" y="60591"/>
                  <a:pt x="257588" y="68088"/>
                  <a:pt x="246493" y="74428"/>
                </a:cubicBezTo>
                <a:cubicBezTo>
                  <a:pt x="232731" y="82292"/>
                  <a:pt x="217725" y="87829"/>
                  <a:pt x="203963" y="95693"/>
                </a:cubicBezTo>
                <a:cubicBezTo>
                  <a:pt x="192868" y="102033"/>
                  <a:pt x="183160" y="110618"/>
                  <a:pt x="172065" y="116958"/>
                </a:cubicBezTo>
                <a:cubicBezTo>
                  <a:pt x="77635" y="170918"/>
                  <a:pt x="175352" y="107679"/>
                  <a:pt x="97637" y="159488"/>
                </a:cubicBezTo>
                <a:cubicBezTo>
                  <a:pt x="46766" y="235795"/>
                  <a:pt x="73179" y="205212"/>
                  <a:pt x="23210" y="255181"/>
                </a:cubicBezTo>
                <a:cubicBezTo>
                  <a:pt x="-253" y="325567"/>
                  <a:pt x="-9555" y="322888"/>
                  <a:pt x="12577" y="404037"/>
                </a:cubicBezTo>
                <a:cubicBezTo>
                  <a:pt x="15939" y="416366"/>
                  <a:pt x="28652" y="424258"/>
                  <a:pt x="33842" y="435935"/>
                </a:cubicBezTo>
                <a:cubicBezTo>
                  <a:pt x="42946" y="456418"/>
                  <a:pt x="48019" y="478465"/>
                  <a:pt x="55107" y="499730"/>
                </a:cubicBezTo>
                <a:lnTo>
                  <a:pt x="65740" y="531628"/>
                </a:lnTo>
                <a:cubicBezTo>
                  <a:pt x="74417" y="557659"/>
                  <a:pt x="81213" y="583063"/>
                  <a:pt x="97637" y="606056"/>
                </a:cubicBezTo>
                <a:cubicBezTo>
                  <a:pt x="106377" y="618292"/>
                  <a:pt x="119909" y="626402"/>
                  <a:pt x="129535" y="637953"/>
                </a:cubicBezTo>
                <a:cubicBezTo>
                  <a:pt x="155805" y="669477"/>
                  <a:pt x="149782" y="675243"/>
                  <a:pt x="172065" y="712381"/>
                </a:cubicBezTo>
                <a:cubicBezTo>
                  <a:pt x="174644" y="716679"/>
                  <a:pt x="179154" y="719470"/>
                  <a:pt x="182698" y="723014"/>
                </a:cubicBezTo>
              </a:path>
            </a:pathLst>
          </a:custGeom>
          <a:solidFill>
            <a:srgbClr val="00B0F0">
              <a:alpha val="10196"/>
            </a:srgbClr>
          </a:solidFill>
          <a:ln w="3175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309884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9061F9A-9F85-4A80-B01D-AA724D7DF69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FE936C9-345E-40D4-B001-4EBB68CB4F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14D50F-04C7-4D7B-8209-0613B10F1A45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28219</TotalTime>
  <Words>1137</Words>
  <Application>Microsoft Office PowerPoint</Application>
  <PresentationFormat>Widescreen</PresentationFormat>
  <Paragraphs>209</Paragraphs>
  <Slides>27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Image Critique – Routine Ankle</vt:lpstr>
      <vt:lpstr>Image Critique – Routine Ankle</vt:lpstr>
      <vt:lpstr>Image Critique – Routine Ankle</vt:lpstr>
      <vt:lpstr>Image Critique – Routine Ankle</vt:lpstr>
      <vt:lpstr>Image Critique – AP Ankle</vt:lpstr>
      <vt:lpstr>Image Critique – AP Mortise Ankle</vt:lpstr>
      <vt:lpstr>Image Critique – Lateral Ankle</vt:lpstr>
      <vt:lpstr>Image Critique – Routine Calcaneus</vt:lpstr>
      <vt:lpstr>Image Critique – Routine Calcaneus</vt:lpstr>
      <vt:lpstr>Image Critique – Routine Calcaneus</vt:lpstr>
      <vt:lpstr>Image Critique – Routine Calcaneus</vt:lpstr>
      <vt:lpstr>Image Critique – Axial Calcaneus</vt:lpstr>
      <vt:lpstr>Image Critique – Lateral Calcaneus</vt:lpstr>
      <vt:lpstr>Image Critique – Routine Foot</vt:lpstr>
      <vt:lpstr>Image Critique – Routine Foot</vt:lpstr>
      <vt:lpstr>Image Critique – Routine Foot</vt:lpstr>
      <vt:lpstr>Image Critique – Routine Foot</vt:lpstr>
      <vt:lpstr>Image Critique – AP Foot</vt:lpstr>
      <vt:lpstr>Image Critique – AP Oblique Foot</vt:lpstr>
      <vt:lpstr>Image Critique – Lateral Foot</vt:lpstr>
      <vt:lpstr>Tips &amp; Tricks – Lateral Projections</vt:lpstr>
      <vt:lpstr>Tips &amp; Tricks – Lateral Projections</vt:lpstr>
      <vt:lpstr>Tips &amp; Tricks – Lateral Projections</vt:lpstr>
      <vt:lpstr>Tips &amp; Tricks – Lateral Projections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1329</cp:revision>
  <cp:lastPrinted>2024-03-14T18:01:49Z</cp:lastPrinted>
  <dcterms:created xsi:type="dcterms:W3CDTF">2009-04-06T17:04:40Z</dcterms:created>
  <dcterms:modified xsi:type="dcterms:W3CDTF">2025-02-07T14:15:56Z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