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17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756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9F8A69-ED99-4043-864F-B49493FE9F24}" type="datetimeFigureOut">
              <a:rPr lang="en-CA" smtClean="0"/>
              <a:t>2025-02-07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0D805F-7692-4DBB-B50B-B7B68E3F819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5630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FD998-BC7E-CA25-832C-B33620C566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06F259-E27F-C05D-3AB1-35A2FD8351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59149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676DD-F994-A0AD-6B79-87587EE1C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835742-9403-466B-FC00-640A98AFE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01347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AFF23-0B25-4B9E-386F-B46EB2302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D745D0-7063-8377-987C-80BB470811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86791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E4AA2-4E1D-BCF9-42D5-CC260CDB2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3AD009-F165-EFF7-7EC6-5DDAC9D4D8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682611-6DAE-ABE0-A826-21C7D0D5DE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14041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D2308C-F5FF-3BDE-6E66-8DBCFC219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C0911C-8B93-5E20-79B2-B5FAF48CF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84C46E-2B7C-9C9C-5207-E3D1EAD1AD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6A8DE6E-E2CA-1275-2B08-E216E78D3E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FC4621-1199-36F2-F93C-DD3CFFA4B7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1446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41CFB-2692-91E6-7EE2-A80B14B14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7099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93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B0E35-BAAE-B940-E17B-8744356E2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E93037-0D5B-84C9-2A8C-871C0BFBBB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38CDFB-340F-21BE-B21D-43D4DF2CA9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47185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5C02F-C6AD-AC91-051B-2FD19B4A1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BEFBD5C-FA45-C7EC-A2F8-E3B744D30A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395B67-93CF-E751-950A-4AE665C491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90987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2CBA91-3E10-F3FF-F317-EB0C0A3D2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D0734E-C6C4-7908-9E7D-C340667776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6011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0AF6999-2B77-1856-28E7-4103523B69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A4921B-9239-16BD-F043-B359F4FA49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62427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7F4F42-2AFF-CC2D-59A7-334ED6F30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A6D99B-3D9D-782F-B89F-7A545439EA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0E3D0-31F4-23D7-3218-3DC96B266F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7CF36-DB01-2083-C87C-6BF2B12936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116154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tartradiology.com/internships/general-surgery/elbow/x-elbow/" TargetMode="External"/><Relationship Id="rId2" Type="http://schemas.openxmlformats.org/officeDocument/2006/relationships/hyperlink" Target="http://www.wikiradiography.net/page/The%2BLateral%2BElbow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4718430" y="2515311"/>
            <a:ext cx="3434970" cy="6905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chemeClr val="tx1"/>
                </a:solidFill>
                <a:latin typeface="+mj-lt"/>
              </a:rPr>
              <a:t>MRAD</a:t>
            </a:r>
            <a:r>
              <a:rPr spc="-15" dirty="0">
                <a:solidFill>
                  <a:schemeClr val="tx1"/>
                </a:solidFill>
                <a:latin typeface="+mj-lt"/>
              </a:rPr>
              <a:t> </a:t>
            </a:r>
            <a:r>
              <a:rPr spc="-20" dirty="0">
                <a:solidFill>
                  <a:schemeClr val="tx1"/>
                </a:solidFill>
                <a:latin typeface="+mj-lt"/>
              </a:rPr>
              <a:t>204: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710429" y="3152902"/>
            <a:ext cx="6725284" cy="279050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chemeClr val="tx1"/>
                </a:solidFill>
                <a:latin typeface="+mn-lt"/>
                <a:cs typeface="Calibri"/>
              </a:rPr>
              <a:t>Radiographic</a:t>
            </a:r>
            <a:r>
              <a:rPr sz="3000" spc="-14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3000" spc="-25" dirty="0">
                <a:solidFill>
                  <a:schemeClr val="tx1"/>
                </a:solidFill>
                <a:latin typeface="+mn-lt"/>
                <a:cs typeface="Calibri"/>
              </a:rPr>
              <a:t>Technique</a:t>
            </a:r>
            <a:r>
              <a:rPr sz="3000" spc="-14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3000" spc="-50" dirty="0">
                <a:solidFill>
                  <a:schemeClr val="tx1"/>
                </a:solidFill>
                <a:latin typeface="+mn-lt"/>
                <a:cs typeface="Calibri"/>
              </a:rPr>
              <a:t>1</a:t>
            </a:r>
            <a:endParaRPr sz="30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20320">
              <a:lnSpc>
                <a:spcPct val="100000"/>
              </a:lnSpc>
              <a:spcBef>
                <a:spcPts val="1664"/>
              </a:spcBef>
            </a:pPr>
            <a:r>
              <a:rPr sz="1800" u="sng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Outcome</a:t>
            </a:r>
            <a:r>
              <a:rPr sz="1800" u="sng" spc="-6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 </a:t>
            </a:r>
            <a:r>
              <a:rPr sz="1800" u="sng" spc="-10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1-</a:t>
            </a:r>
            <a:r>
              <a:rPr sz="1800" u="sng" spc="-25" dirty="0">
                <a:solidFill>
                  <a:schemeClr val="tx1"/>
                </a:solidFill>
                <a:uFill>
                  <a:solidFill>
                    <a:srgbClr val="FFFFFF"/>
                  </a:solidFill>
                </a:uFill>
                <a:latin typeface="+mn-lt"/>
                <a:cs typeface="Calibri"/>
              </a:rPr>
              <a:t>5:</a:t>
            </a:r>
            <a:endParaRPr sz="1800" dirty="0">
              <a:solidFill>
                <a:schemeClr val="tx1"/>
              </a:solidFill>
              <a:latin typeface="+mn-lt"/>
              <a:cs typeface="Calibri"/>
            </a:endParaRPr>
          </a:p>
          <a:p>
            <a:pPr marL="20320">
              <a:lnSpc>
                <a:spcPct val="100000"/>
              </a:lnSpc>
              <a:spcBef>
                <a:spcPts val="795"/>
              </a:spcBef>
            </a:pP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Anatomy</a:t>
            </a:r>
            <a:r>
              <a:rPr sz="1800" spc="-5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of</a:t>
            </a:r>
            <a:r>
              <a:rPr sz="1800" spc="-3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the</a:t>
            </a:r>
            <a:r>
              <a:rPr sz="1800" spc="-25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Humerus</a:t>
            </a:r>
            <a:r>
              <a:rPr sz="1800" spc="-3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dirty="0">
                <a:solidFill>
                  <a:schemeClr val="tx1"/>
                </a:solidFill>
                <a:latin typeface="+mn-lt"/>
                <a:cs typeface="Calibri"/>
              </a:rPr>
              <a:t>and</a:t>
            </a:r>
            <a:r>
              <a:rPr sz="1800" spc="-40" dirty="0">
                <a:solidFill>
                  <a:schemeClr val="tx1"/>
                </a:solidFill>
                <a:latin typeface="+mn-lt"/>
                <a:cs typeface="Calibri"/>
              </a:rPr>
              <a:t> </a:t>
            </a:r>
            <a:r>
              <a:rPr sz="1800" spc="-20" dirty="0">
                <a:solidFill>
                  <a:schemeClr val="tx1"/>
                </a:solidFill>
                <a:latin typeface="+mn-lt"/>
                <a:cs typeface="Calibri"/>
              </a:rPr>
              <a:t>Elbow</a:t>
            </a:r>
            <a:endParaRPr sz="1800" dirty="0">
              <a:solidFill>
                <a:schemeClr val="tx1"/>
              </a:solidFill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370"/>
              </a:spcBef>
            </a:pPr>
            <a:endParaRPr sz="1800" dirty="0">
              <a:latin typeface="+mn-lt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+mn-lt"/>
                <a:cs typeface="Calibri"/>
              </a:rPr>
              <a:t>MR</a:t>
            </a:r>
            <a:r>
              <a:rPr sz="3200" b="1" spc="-25" dirty="0">
                <a:solidFill>
                  <a:srgbClr val="FFFFFF"/>
                </a:solidFill>
                <a:latin typeface="+mn-lt"/>
                <a:cs typeface="Calibri"/>
              </a:rPr>
              <a:t>T</a:t>
            </a:r>
            <a:r>
              <a:rPr sz="3200" b="1" spc="-75" dirty="0">
                <a:solidFill>
                  <a:srgbClr val="FFFFFF"/>
                </a:solidFill>
                <a:latin typeface="+mn-lt"/>
                <a:cs typeface="Calibri"/>
              </a:rPr>
              <a:t> </a:t>
            </a:r>
            <a:r>
              <a:rPr sz="3200" b="1" spc="-10" dirty="0">
                <a:solidFill>
                  <a:srgbClr val="FFFFFF"/>
                </a:solidFill>
                <a:latin typeface="+mn-lt"/>
                <a:cs typeface="Calibri"/>
              </a:rPr>
              <a:t>Program </a:t>
            </a:r>
            <a:endParaRPr lang="en-US" sz="3200" b="1" spc="-10" dirty="0">
              <a:solidFill>
                <a:srgbClr val="FFFFFF"/>
              </a:solidFill>
              <a:latin typeface="+mn-lt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3200" b="1" dirty="0">
                <a:solidFill>
                  <a:srgbClr val="FFFFFF"/>
                </a:solidFill>
                <a:latin typeface="+mn-lt"/>
                <a:cs typeface="Calibri"/>
              </a:rPr>
              <a:t>Anderson</a:t>
            </a:r>
            <a:r>
              <a:rPr sz="3200" b="1" spc="-105" dirty="0">
                <a:solidFill>
                  <a:srgbClr val="FFFFFF"/>
                </a:solidFill>
                <a:latin typeface="+mn-lt"/>
                <a:cs typeface="Calibri"/>
              </a:rPr>
              <a:t> </a:t>
            </a:r>
            <a:r>
              <a:rPr sz="3200" b="1" spc="-10" dirty="0">
                <a:solidFill>
                  <a:srgbClr val="FFFFFF"/>
                </a:solidFill>
                <a:latin typeface="+mn-lt"/>
                <a:cs typeface="Calibri"/>
              </a:rPr>
              <a:t>College</a:t>
            </a:r>
            <a:endParaRPr sz="32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2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Affiliated</a:t>
            </a:r>
            <a:r>
              <a:rPr spc="-200" dirty="0">
                <a:latin typeface="+mn-lt"/>
              </a:rPr>
              <a:t> </a:t>
            </a:r>
            <a:r>
              <a:rPr spc="-10" dirty="0">
                <a:latin typeface="+mn-lt"/>
              </a:rPr>
              <a:t>Readings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84019"/>
            <a:ext cx="3175635" cy="269881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dirty="0">
                <a:latin typeface="+mn-lt"/>
                <a:cs typeface="Calibri"/>
              </a:rPr>
              <a:t>Module</a:t>
            </a:r>
            <a:r>
              <a:rPr sz="3200" b="1" spc="-15" dirty="0">
                <a:latin typeface="+mn-lt"/>
                <a:cs typeface="Calibri"/>
              </a:rPr>
              <a:t> </a:t>
            </a:r>
            <a:r>
              <a:rPr sz="3200" b="1" spc="-50" dirty="0">
                <a:latin typeface="+mn-lt"/>
                <a:cs typeface="Calibri"/>
              </a:rPr>
              <a:t>3</a:t>
            </a:r>
            <a:endParaRPr sz="32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30"/>
              </a:spcBef>
            </a:pPr>
            <a:endParaRPr sz="32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3200" i="1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Bontrager</a:t>
            </a:r>
            <a:endParaRPr sz="3200" dirty="0">
              <a:latin typeface="+mn-lt"/>
              <a:cs typeface="Calibri"/>
            </a:endParaRPr>
          </a:p>
          <a:p>
            <a:pPr marL="290830" indent="-282575">
              <a:lnSpc>
                <a:spcPct val="100000"/>
              </a:lnSpc>
              <a:spcBef>
                <a:spcPts val="1764"/>
              </a:spcBef>
              <a:buSzPct val="96428"/>
              <a:buFont typeface="Wingdings"/>
              <a:buChar char=""/>
              <a:tabLst>
                <a:tab pos="290830" algn="l"/>
              </a:tabLst>
            </a:pPr>
            <a:r>
              <a:rPr sz="2800" dirty="0">
                <a:latin typeface="+mn-lt"/>
                <a:cs typeface="Calibri"/>
              </a:rPr>
              <a:t>Pgs: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131, 135 &amp;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spc="-25" dirty="0">
                <a:latin typeface="+mn-lt"/>
                <a:cs typeface="Calibri"/>
              </a:rPr>
              <a:t>178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2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Overview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2144394"/>
            <a:ext cx="2868930" cy="33940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9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spc="-10" dirty="0">
                <a:latin typeface="+mn-lt"/>
                <a:cs typeface="Calibri"/>
              </a:rPr>
              <a:t>Humerus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35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Proximal</a:t>
            </a:r>
            <a:r>
              <a:rPr sz="2800" spc="-14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humerus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50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Distal</a:t>
            </a:r>
            <a:r>
              <a:rPr sz="2800" spc="-100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humerus</a:t>
            </a:r>
            <a:endParaRPr sz="2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940"/>
              </a:spcBef>
              <a:buFont typeface="Arial MT"/>
              <a:buChar char="•"/>
            </a:pPr>
            <a:endParaRPr sz="2800" dirty="0">
              <a:latin typeface="+mn-lt"/>
              <a:cs typeface="Calibri"/>
            </a:endParaRPr>
          </a:p>
          <a:p>
            <a:pPr marL="240029" indent="-227329">
              <a:lnSpc>
                <a:spcPct val="100000"/>
              </a:lnSpc>
              <a:buFont typeface="Arial MT"/>
              <a:buChar char="•"/>
              <a:tabLst>
                <a:tab pos="240029" algn="l"/>
              </a:tabLst>
            </a:pPr>
            <a:r>
              <a:rPr sz="2800" dirty="0">
                <a:latin typeface="+mn-lt"/>
                <a:cs typeface="Calibri"/>
              </a:rPr>
              <a:t>Elbow</a:t>
            </a:r>
            <a:r>
              <a:rPr sz="2800" spc="-50" dirty="0">
                <a:latin typeface="+mn-lt"/>
                <a:cs typeface="Calibri"/>
              </a:rPr>
              <a:t> </a:t>
            </a:r>
            <a:r>
              <a:rPr sz="2800" spc="-20" dirty="0">
                <a:latin typeface="+mn-lt"/>
                <a:cs typeface="Calibri"/>
              </a:rPr>
              <a:t>joint</a:t>
            </a:r>
            <a:endParaRPr sz="2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2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10" dirty="0">
                <a:latin typeface="+mn-lt"/>
              </a:rPr>
              <a:t>Humerus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933320" y="6558483"/>
            <a:ext cx="1861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9</a:t>
            </a:r>
            <a:r>
              <a:rPr sz="900" baseline="27777" dirty="0">
                <a:solidFill>
                  <a:srgbClr val="A4A4A4"/>
                </a:solidFill>
                <a:latin typeface="Arial MT"/>
                <a:cs typeface="Arial MT"/>
              </a:rPr>
              <a:t>th</a:t>
            </a:r>
            <a:r>
              <a:rPr sz="900" spc="104" baseline="27777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Ed.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132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4.13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78755" y="1690116"/>
            <a:ext cx="3706604" cy="435254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5833109" y="1901444"/>
            <a:ext cx="4435475" cy="3684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085" marR="158750" indent="-28702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</a:tabLst>
            </a:pPr>
            <a:r>
              <a:rPr sz="2400" dirty="0">
                <a:latin typeface="+mn-lt"/>
                <a:cs typeface="Calibri"/>
              </a:rPr>
              <a:t>The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humerus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is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only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bone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in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upper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arm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000" i="1" spc="-10" dirty="0">
                <a:latin typeface="+mn-lt"/>
                <a:cs typeface="Calibri"/>
              </a:rPr>
              <a:t>(aka.</a:t>
            </a:r>
            <a:r>
              <a:rPr sz="2000" i="1" spc="-60" dirty="0">
                <a:latin typeface="+mn-lt"/>
                <a:cs typeface="Calibri"/>
              </a:rPr>
              <a:t> </a:t>
            </a:r>
            <a:r>
              <a:rPr sz="2000" i="1" spc="-10" dirty="0">
                <a:latin typeface="+mn-lt"/>
                <a:cs typeface="Calibri"/>
              </a:rPr>
              <a:t>brachium)</a:t>
            </a:r>
            <a:endParaRPr sz="20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2830"/>
              </a:spcBef>
              <a:buFont typeface="Arial MT"/>
              <a:buChar char="•"/>
            </a:pPr>
            <a:endParaRPr sz="2400" dirty="0">
              <a:latin typeface="+mn-lt"/>
              <a:cs typeface="Calibri"/>
            </a:endParaRPr>
          </a:p>
          <a:p>
            <a:pPr marL="299085" marR="5080" indent="-287020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sz="2400" dirty="0">
                <a:latin typeface="+mn-lt"/>
                <a:cs typeface="Calibri"/>
              </a:rPr>
              <a:t>The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proximal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end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humerus </a:t>
            </a:r>
            <a:r>
              <a:rPr sz="2400" dirty="0">
                <a:latin typeface="+mn-lt"/>
                <a:cs typeface="Calibri"/>
              </a:rPr>
              <a:t>helps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form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shoulder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joint</a:t>
            </a:r>
            <a:endParaRPr sz="24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2835"/>
              </a:spcBef>
              <a:buFont typeface="Arial MT"/>
              <a:buChar char="•"/>
            </a:pPr>
            <a:endParaRPr sz="2400" dirty="0">
              <a:latin typeface="+mn-lt"/>
              <a:cs typeface="Calibri"/>
            </a:endParaRPr>
          </a:p>
          <a:p>
            <a:pPr marL="299085" marR="419734" indent="-287020">
              <a:lnSpc>
                <a:spcPct val="100000"/>
              </a:lnSpc>
              <a:buFont typeface="Arial MT"/>
              <a:buChar char="•"/>
              <a:tabLst>
                <a:tab pos="299085" algn="l"/>
              </a:tabLst>
            </a:pPr>
            <a:r>
              <a:rPr sz="2400" dirty="0">
                <a:latin typeface="+mn-lt"/>
                <a:cs typeface="Calibri"/>
              </a:rPr>
              <a:t>The</a:t>
            </a:r>
            <a:r>
              <a:rPr sz="2400" spc="-3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distal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end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of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humerus </a:t>
            </a:r>
            <a:r>
              <a:rPr sz="2400" dirty="0">
                <a:latin typeface="+mn-lt"/>
                <a:cs typeface="Calibri"/>
              </a:rPr>
              <a:t>helps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to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form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elbow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joint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2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Proximal</a:t>
            </a:r>
            <a:r>
              <a:rPr spc="-175" dirty="0">
                <a:latin typeface="+mn-lt"/>
              </a:rPr>
              <a:t> </a:t>
            </a:r>
            <a:r>
              <a:rPr spc="-10" dirty="0">
                <a:latin typeface="+mn-lt"/>
              </a:rPr>
              <a:t>Humerus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452742" y="1467358"/>
            <a:ext cx="3627120" cy="4500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08585" algn="just">
              <a:lnSpc>
                <a:spcPct val="100000"/>
              </a:lnSpc>
              <a:spcBef>
                <a:spcPts val="95"/>
              </a:spcBef>
            </a:pPr>
            <a:r>
              <a:rPr sz="2200" i="1" u="sng" spc="-25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Teach</a:t>
            </a:r>
            <a:r>
              <a:rPr sz="2200" i="1" u="sng" spc="-7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 </a:t>
            </a:r>
            <a:r>
              <a:rPr sz="2200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yourself</a:t>
            </a:r>
            <a:r>
              <a:rPr sz="2200" i="1" spc="-65" dirty="0">
                <a:solidFill>
                  <a:srgbClr val="FF0000"/>
                </a:solidFill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to</a:t>
            </a:r>
            <a:r>
              <a:rPr sz="2200" spc="-6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recognize</a:t>
            </a:r>
            <a:r>
              <a:rPr sz="2200" spc="-45" dirty="0">
                <a:latin typeface="+mn-lt"/>
                <a:cs typeface="Calibri"/>
              </a:rPr>
              <a:t> </a:t>
            </a:r>
            <a:r>
              <a:rPr sz="2200" spc="-25" dirty="0">
                <a:latin typeface="+mn-lt"/>
                <a:cs typeface="Calibri"/>
              </a:rPr>
              <a:t>the </a:t>
            </a:r>
            <a:r>
              <a:rPr sz="2200" dirty="0">
                <a:latin typeface="+mn-lt"/>
                <a:cs typeface="Calibri"/>
              </a:rPr>
              <a:t>following</a:t>
            </a:r>
            <a:r>
              <a:rPr sz="2200" spc="-5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parts</a:t>
            </a:r>
            <a:r>
              <a:rPr sz="2200" spc="-5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of</a:t>
            </a:r>
            <a:r>
              <a:rPr sz="2200" spc="-5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the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proximal humerus:</a:t>
            </a:r>
            <a:endParaRPr sz="2200" dirty="0">
              <a:latin typeface="+mn-lt"/>
              <a:cs typeface="Calibri"/>
            </a:endParaRPr>
          </a:p>
          <a:p>
            <a:pPr marL="355600" indent="-342900" algn="just">
              <a:lnSpc>
                <a:spcPct val="100000"/>
              </a:lnSpc>
              <a:spcBef>
                <a:spcPts val="915"/>
              </a:spcBef>
              <a:buAutoNum type="arabicPeriod"/>
              <a:tabLst>
                <a:tab pos="355600" algn="l"/>
              </a:tabLst>
            </a:pPr>
            <a:r>
              <a:rPr sz="2200" spc="-20" dirty="0">
                <a:latin typeface="+mn-lt"/>
                <a:cs typeface="Calibri"/>
              </a:rPr>
              <a:t>Head</a:t>
            </a:r>
            <a:endParaRPr sz="2200" dirty="0">
              <a:latin typeface="+mn-lt"/>
              <a:cs typeface="Calibri"/>
            </a:endParaRPr>
          </a:p>
          <a:p>
            <a:pPr marL="355600" indent="-342900" algn="just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5600" algn="l"/>
              </a:tabLst>
            </a:pPr>
            <a:r>
              <a:rPr sz="2200" dirty="0">
                <a:latin typeface="+mn-lt"/>
                <a:cs typeface="Calibri"/>
              </a:rPr>
              <a:t>Anatomic</a:t>
            </a:r>
            <a:r>
              <a:rPr sz="2200" spc="-100" dirty="0">
                <a:latin typeface="+mn-lt"/>
                <a:cs typeface="Calibri"/>
              </a:rPr>
              <a:t> </a:t>
            </a:r>
            <a:r>
              <a:rPr sz="2200" spc="-20" dirty="0">
                <a:latin typeface="+mn-lt"/>
                <a:cs typeface="Calibri"/>
              </a:rPr>
              <a:t>neck</a:t>
            </a:r>
            <a:endParaRPr sz="2200" dirty="0">
              <a:latin typeface="+mn-lt"/>
              <a:cs typeface="Calibri"/>
            </a:endParaRPr>
          </a:p>
          <a:p>
            <a:pPr marL="355600" indent="-342900" algn="just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5600" algn="l"/>
              </a:tabLst>
            </a:pPr>
            <a:r>
              <a:rPr sz="2200" dirty="0">
                <a:latin typeface="+mn-lt"/>
                <a:cs typeface="Calibri"/>
              </a:rPr>
              <a:t>Surgical</a:t>
            </a:r>
            <a:r>
              <a:rPr sz="2200" spc="-70" dirty="0">
                <a:latin typeface="+mn-lt"/>
                <a:cs typeface="Calibri"/>
              </a:rPr>
              <a:t> </a:t>
            </a:r>
            <a:r>
              <a:rPr sz="2200" spc="-20" dirty="0">
                <a:latin typeface="+mn-lt"/>
                <a:cs typeface="Calibri"/>
              </a:rPr>
              <a:t>neck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4965" algn="l"/>
              </a:tabLst>
            </a:pPr>
            <a:r>
              <a:rPr sz="2200" dirty="0">
                <a:latin typeface="+mn-lt"/>
                <a:cs typeface="Calibri"/>
              </a:rPr>
              <a:t>Greater</a:t>
            </a:r>
            <a:r>
              <a:rPr sz="2200" spc="-10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tubercle</a:t>
            </a:r>
            <a:r>
              <a:rPr sz="2200" spc="-11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(tuberosity)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5"/>
              </a:spcBef>
              <a:buAutoNum type="arabicPeriod"/>
              <a:tabLst>
                <a:tab pos="354965" algn="l"/>
              </a:tabLst>
            </a:pPr>
            <a:r>
              <a:rPr sz="2200" dirty="0">
                <a:latin typeface="+mn-lt"/>
                <a:cs typeface="Calibri"/>
              </a:rPr>
              <a:t>Lesser</a:t>
            </a:r>
            <a:r>
              <a:rPr sz="2200" spc="-75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tubercle</a:t>
            </a:r>
            <a:r>
              <a:rPr sz="2200" spc="-6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(tuberosity)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4965" algn="l"/>
              </a:tabLst>
            </a:pPr>
            <a:r>
              <a:rPr sz="2200" spc="-10" dirty="0">
                <a:latin typeface="+mn-lt"/>
                <a:cs typeface="Calibri"/>
              </a:rPr>
              <a:t>Intertubercular</a:t>
            </a:r>
            <a:r>
              <a:rPr sz="2200" spc="-3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sulcus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4965" algn="l"/>
              </a:tabLst>
            </a:pPr>
            <a:r>
              <a:rPr sz="2200" dirty="0">
                <a:latin typeface="+mn-lt"/>
                <a:cs typeface="Calibri"/>
              </a:rPr>
              <a:t>Deltoid</a:t>
            </a:r>
            <a:r>
              <a:rPr sz="2200" spc="-4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tuberosity</a:t>
            </a:r>
            <a:endParaRPr sz="22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71244" y="1981200"/>
            <a:ext cx="4707635" cy="3555491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406521" y="5636767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178</a:t>
            </a:r>
            <a:r>
              <a:rPr sz="900" spc="229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5.2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2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Proximal</a:t>
            </a:r>
            <a:r>
              <a:rPr spc="-175" dirty="0">
                <a:latin typeface="+mn-lt"/>
              </a:rPr>
              <a:t> </a:t>
            </a:r>
            <a:r>
              <a:rPr spc="-10" dirty="0">
                <a:latin typeface="+mn-lt"/>
              </a:rPr>
              <a:t>Humerus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71244" y="1981200"/>
            <a:ext cx="4707635" cy="3555491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347973" y="5636767"/>
            <a:ext cx="1383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178</a:t>
            </a:r>
            <a:r>
              <a:rPr sz="900" spc="229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5" dirty="0">
                <a:solidFill>
                  <a:srgbClr val="A4A4A4"/>
                </a:solidFill>
                <a:latin typeface="Arial MT"/>
                <a:cs typeface="Arial MT"/>
              </a:rPr>
              <a:t>5.2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836664" y="960119"/>
            <a:ext cx="3358896" cy="550164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9066656" y="6502400"/>
            <a:ext cx="105600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imaging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library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8157" y="4088485"/>
            <a:ext cx="2982061" cy="249519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90043"/>
            <a:ext cx="5048885" cy="6899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+mn-lt"/>
              </a:rPr>
              <a:t>Distal</a:t>
            </a:r>
            <a:r>
              <a:rPr spc="-195" dirty="0">
                <a:latin typeface="+mn-lt"/>
              </a:rPr>
              <a:t> </a:t>
            </a:r>
            <a:r>
              <a:rPr spc="-10" dirty="0">
                <a:latin typeface="+mn-lt"/>
              </a:rPr>
              <a:t>Humerus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964428" y="1307414"/>
            <a:ext cx="4628515" cy="46685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i="1" u="sng" spc="-3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Teach</a:t>
            </a:r>
            <a:r>
              <a:rPr sz="2200" i="1" u="sng" spc="-60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 </a:t>
            </a:r>
            <a:r>
              <a:rPr sz="2200" i="1" u="sng" dirty="0">
                <a:solidFill>
                  <a:srgbClr val="FF0000"/>
                </a:solidFill>
                <a:uFill>
                  <a:solidFill>
                    <a:srgbClr val="FF0000"/>
                  </a:solidFill>
                </a:uFill>
                <a:latin typeface="+mn-lt"/>
                <a:cs typeface="Calibri"/>
              </a:rPr>
              <a:t>yourself</a:t>
            </a:r>
            <a:r>
              <a:rPr sz="2200" i="1" spc="-65" dirty="0">
                <a:solidFill>
                  <a:srgbClr val="FF0000"/>
                </a:solidFill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to</a:t>
            </a:r>
            <a:r>
              <a:rPr sz="2200" spc="-4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recognize</a:t>
            </a:r>
            <a:r>
              <a:rPr sz="2200" spc="-35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the</a:t>
            </a:r>
            <a:r>
              <a:rPr sz="2200" spc="-5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following</a:t>
            </a:r>
            <a:endParaRPr sz="22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2200" dirty="0">
                <a:latin typeface="+mn-lt"/>
                <a:cs typeface="Calibri"/>
              </a:rPr>
              <a:t>parts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of</a:t>
            </a:r>
            <a:r>
              <a:rPr sz="2200" spc="-3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the</a:t>
            </a:r>
            <a:r>
              <a:rPr sz="2200" spc="-35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distal</a:t>
            </a:r>
            <a:r>
              <a:rPr sz="2200" spc="-3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humerus: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910"/>
              </a:spcBef>
              <a:buAutoNum type="arabicPeriod"/>
              <a:tabLst>
                <a:tab pos="354965" algn="l"/>
              </a:tabLst>
            </a:pPr>
            <a:r>
              <a:rPr sz="2200" dirty="0">
                <a:latin typeface="+mn-lt"/>
                <a:cs typeface="Calibri"/>
              </a:rPr>
              <a:t>Humeral</a:t>
            </a:r>
            <a:r>
              <a:rPr sz="2200" spc="-10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condyles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4965" algn="l"/>
              </a:tabLst>
            </a:pPr>
            <a:r>
              <a:rPr sz="2200" spc="-10" dirty="0">
                <a:latin typeface="+mn-lt"/>
                <a:cs typeface="Calibri"/>
              </a:rPr>
              <a:t>Trochlea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5"/>
              </a:spcBef>
              <a:buAutoNum type="arabicPeriod"/>
              <a:tabLst>
                <a:tab pos="354965" algn="l"/>
              </a:tabLst>
            </a:pPr>
            <a:r>
              <a:rPr sz="2200" spc="-20" dirty="0">
                <a:latin typeface="+mn-lt"/>
                <a:cs typeface="Calibri"/>
              </a:rPr>
              <a:t>Trochlear</a:t>
            </a:r>
            <a:r>
              <a:rPr sz="2200" spc="-65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sulcus</a:t>
            </a:r>
            <a:r>
              <a:rPr sz="2200" spc="-7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(trochlear</a:t>
            </a:r>
            <a:r>
              <a:rPr sz="2200" spc="-5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groove)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4965" algn="l"/>
              </a:tabLst>
            </a:pPr>
            <a:r>
              <a:rPr sz="2200" spc="-10" dirty="0">
                <a:latin typeface="+mn-lt"/>
                <a:cs typeface="Calibri"/>
              </a:rPr>
              <a:t>Capitulum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4965" algn="l"/>
              </a:tabLst>
            </a:pPr>
            <a:r>
              <a:rPr sz="2200" dirty="0">
                <a:latin typeface="+mn-lt"/>
                <a:cs typeface="Calibri"/>
              </a:rPr>
              <a:t>Medial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dirty="0">
                <a:latin typeface="+mn-lt"/>
                <a:cs typeface="Calibri"/>
              </a:rPr>
              <a:t>&amp;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lateral</a:t>
            </a:r>
            <a:r>
              <a:rPr sz="2200" spc="-40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epicondyles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4965" algn="l"/>
              </a:tabLst>
            </a:pPr>
            <a:r>
              <a:rPr sz="2200" dirty="0">
                <a:latin typeface="+mn-lt"/>
                <a:cs typeface="Calibri"/>
              </a:rPr>
              <a:t>Coronoid</a:t>
            </a:r>
            <a:r>
              <a:rPr sz="2200" spc="-100" dirty="0">
                <a:latin typeface="+mn-lt"/>
                <a:cs typeface="Calibri"/>
              </a:rPr>
              <a:t> </a:t>
            </a:r>
            <a:r>
              <a:rPr sz="2200" spc="-20" dirty="0">
                <a:latin typeface="+mn-lt"/>
                <a:cs typeface="Calibri"/>
              </a:rPr>
              <a:t>fossa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AutoNum type="arabicPeriod"/>
              <a:tabLst>
                <a:tab pos="354965" algn="l"/>
              </a:tabLst>
            </a:pPr>
            <a:r>
              <a:rPr sz="2200" dirty="0">
                <a:latin typeface="+mn-lt"/>
                <a:cs typeface="Calibri"/>
              </a:rPr>
              <a:t>Radial</a:t>
            </a:r>
            <a:r>
              <a:rPr sz="2200" spc="-15" dirty="0">
                <a:latin typeface="+mn-lt"/>
                <a:cs typeface="Calibri"/>
              </a:rPr>
              <a:t> </a:t>
            </a:r>
            <a:r>
              <a:rPr sz="2200" spc="-20" dirty="0">
                <a:latin typeface="+mn-lt"/>
                <a:cs typeface="Calibri"/>
              </a:rPr>
              <a:t>fossa</a:t>
            </a:r>
            <a:endParaRPr sz="2200" dirty="0">
              <a:latin typeface="+mn-lt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5"/>
              </a:spcBef>
              <a:buAutoNum type="arabicPeriod"/>
              <a:tabLst>
                <a:tab pos="354965" algn="l"/>
              </a:tabLst>
            </a:pPr>
            <a:r>
              <a:rPr sz="2200" dirty="0">
                <a:latin typeface="+mn-lt"/>
                <a:cs typeface="Calibri"/>
              </a:rPr>
              <a:t>Olecranon</a:t>
            </a:r>
            <a:r>
              <a:rPr sz="2200" spc="-105" dirty="0">
                <a:latin typeface="+mn-lt"/>
                <a:cs typeface="Calibri"/>
              </a:rPr>
              <a:t> </a:t>
            </a:r>
            <a:r>
              <a:rPr sz="2200" spc="-10" dirty="0">
                <a:latin typeface="+mn-lt"/>
                <a:cs typeface="Calibri"/>
              </a:rPr>
              <a:t>fossa</a:t>
            </a:r>
            <a:endParaRPr sz="2200" dirty="0">
              <a:latin typeface="+mn-lt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95172" y="928116"/>
            <a:ext cx="3543300" cy="277368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311654" y="6536842"/>
            <a:ext cx="1809114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131</a:t>
            </a:r>
            <a:r>
              <a:rPr sz="900" spc="2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4.16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&amp;</a:t>
            </a:r>
            <a:r>
              <a:rPr sz="900" spc="-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4.17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2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Distal</a:t>
            </a:r>
            <a:r>
              <a:rPr spc="-195" dirty="0">
                <a:latin typeface="+mn-lt"/>
              </a:rPr>
              <a:t> </a:t>
            </a:r>
            <a:r>
              <a:rPr spc="-10" dirty="0">
                <a:latin typeface="+mn-lt"/>
              </a:rPr>
              <a:t>Humerus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7620761" y="6136944"/>
            <a:ext cx="1609090" cy="163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SAIT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Image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Critique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Handbook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67255" y="1674876"/>
            <a:ext cx="4671059" cy="387705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358388" y="5582513"/>
            <a:ext cx="14471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131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4.16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98335" y="1484375"/>
            <a:ext cx="3971848" cy="468305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2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Distal</a:t>
            </a:r>
            <a:r>
              <a:rPr spc="-195" dirty="0">
                <a:latin typeface="+mn-lt"/>
              </a:rPr>
              <a:t> </a:t>
            </a:r>
            <a:r>
              <a:rPr spc="-10" dirty="0">
                <a:latin typeface="+mn-lt"/>
              </a:rPr>
              <a:t>Humerus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07896" y="2041313"/>
            <a:ext cx="4190568" cy="3506046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888995" y="5675477"/>
            <a:ext cx="14471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131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4.17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222491" y="2022348"/>
            <a:ext cx="4431792" cy="362254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7860030" y="5655361"/>
            <a:ext cx="151066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170</a:t>
            </a:r>
            <a:r>
              <a:rPr sz="900" spc="22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30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spc="-10" dirty="0">
                <a:solidFill>
                  <a:srgbClr val="A4A4A4"/>
                </a:solidFill>
                <a:latin typeface="Arial MT"/>
                <a:cs typeface="Arial MT"/>
              </a:rPr>
              <a:t>4.142</a:t>
            </a:r>
            <a:endParaRPr sz="9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262128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Elbow </a:t>
            </a:r>
            <a:r>
              <a:rPr spc="-10" dirty="0">
                <a:latin typeface="+mn-lt"/>
              </a:rPr>
              <a:t>Joint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962527" y="1033653"/>
            <a:ext cx="338391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dirty="0">
                <a:latin typeface="+mn-lt"/>
                <a:cs typeface="Calibri"/>
              </a:rPr>
              <a:t>Has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three</a:t>
            </a:r>
            <a:r>
              <a:rPr sz="2800" spc="-5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articulations:</a:t>
            </a:r>
            <a:endParaRPr sz="2800" dirty="0">
              <a:latin typeface="+mn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76421" y="5617261"/>
            <a:ext cx="14166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Bontrager</a:t>
            </a:r>
            <a:r>
              <a:rPr sz="900" spc="-3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pg.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131</a:t>
            </a:r>
            <a:r>
              <a:rPr sz="900" spc="-15" dirty="0">
                <a:solidFill>
                  <a:srgbClr val="A4A4A4"/>
                </a:solidFill>
                <a:latin typeface="Arial MT"/>
                <a:cs typeface="Arial MT"/>
              </a:rPr>
              <a:t> </a:t>
            </a:r>
            <a:r>
              <a:rPr sz="900" dirty="0">
                <a:solidFill>
                  <a:srgbClr val="A4A4A4"/>
                </a:solidFill>
                <a:latin typeface="Arial MT"/>
                <a:cs typeface="Arial MT"/>
              </a:rPr>
              <a:t>Fig.</a:t>
            </a:r>
            <a:r>
              <a:rPr sz="900" spc="-20" dirty="0">
                <a:solidFill>
                  <a:srgbClr val="A4A4A4"/>
                </a:solidFill>
                <a:latin typeface="Arial MT"/>
                <a:cs typeface="Arial MT"/>
              </a:rPr>
              <a:t> 4.16</a:t>
            </a:r>
            <a:endParaRPr sz="900">
              <a:latin typeface="Arial MT"/>
              <a:cs typeface="Arial MT"/>
            </a:endParaRP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0032" y="1691639"/>
            <a:ext cx="4585716" cy="380542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6660895" y="2033091"/>
            <a:ext cx="3535679" cy="31965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265" indent="-45656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469265" algn="l"/>
              </a:tabLst>
            </a:pPr>
            <a:r>
              <a:rPr sz="2400" dirty="0">
                <a:latin typeface="+mn-lt"/>
                <a:cs typeface="Calibri"/>
              </a:rPr>
              <a:t>Between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radius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50" dirty="0">
                <a:latin typeface="+mn-lt"/>
                <a:cs typeface="Calibri"/>
              </a:rPr>
              <a:t>&amp;</a:t>
            </a:r>
            <a:endParaRPr sz="2400" dirty="0">
              <a:latin typeface="+mn-lt"/>
              <a:cs typeface="Calibri"/>
            </a:endParaRPr>
          </a:p>
          <a:p>
            <a:pPr marL="469900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latin typeface="+mn-lt"/>
                <a:cs typeface="Calibri"/>
              </a:rPr>
              <a:t>capitulum</a:t>
            </a:r>
            <a:endParaRPr sz="24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2350"/>
              </a:spcBef>
            </a:pPr>
            <a:endParaRPr sz="24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buAutoNum type="arabicPeriod" startAt="2"/>
              <a:tabLst>
                <a:tab pos="469265" algn="l"/>
              </a:tabLst>
            </a:pPr>
            <a:r>
              <a:rPr sz="2400" dirty="0">
                <a:latin typeface="+mn-lt"/>
                <a:cs typeface="Calibri"/>
              </a:rPr>
              <a:t>Between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ulna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50" dirty="0">
                <a:latin typeface="+mn-lt"/>
                <a:cs typeface="Calibri"/>
              </a:rPr>
              <a:t>&amp;</a:t>
            </a:r>
            <a:endParaRPr sz="2400" dirty="0">
              <a:latin typeface="+mn-lt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400" spc="-10" dirty="0">
                <a:latin typeface="+mn-lt"/>
                <a:cs typeface="Calibri"/>
              </a:rPr>
              <a:t>trochlea</a:t>
            </a:r>
            <a:endParaRPr sz="24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2355"/>
              </a:spcBef>
            </a:pPr>
            <a:endParaRPr sz="2400" dirty="0">
              <a:latin typeface="+mn-lt"/>
              <a:cs typeface="Calibri"/>
            </a:endParaRPr>
          </a:p>
          <a:p>
            <a:pPr marL="469265" indent="-456565">
              <a:lnSpc>
                <a:spcPct val="100000"/>
              </a:lnSpc>
              <a:buAutoNum type="arabicPeriod" startAt="3"/>
              <a:tabLst>
                <a:tab pos="469265" algn="l"/>
              </a:tabLst>
            </a:pPr>
            <a:r>
              <a:rPr sz="2400" dirty="0">
                <a:latin typeface="+mn-lt"/>
                <a:cs typeface="Calibri"/>
              </a:rPr>
              <a:t>Proximal</a:t>
            </a:r>
            <a:r>
              <a:rPr sz="2400" spc="-10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radioulnar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spc="-20" dirty="0">
                <a:latin typeface="+mn-lt"/>
                <a:cs typeface="Calibri"/>
              </a:rPr>
              <a:t>joint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215595"/>
            <a:ext cx="50285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Elbow</a:t>
            </a:r>
            <a:r>
              <a:rPr spc="-70" dirty="0">
                <a:latin typeface="+mn-lt"/>
              </a:rPr>
              <a:t> </a:t>
            </a:r>
            <a:r>
              <a:rPr dirty="0">
                <a:latin typeface="+mn-lt"/>
              </a:rPr>
              <a:t>Joint</a:t>
            </a:r>
            <a:r>
              <a:rPr spc="-75" dirty="0">
                <a:latin typeface="+mn-lt"/>
              </a:rPr>
              <a:t> </a:t>
            </a:r>
            <a:r>
              <a:rPr dirty="0">
                <a:latin typeface="+mn-lt"/>
              </a:rPr>
              <a:t>–</a:t>
            </a:r>
            <a:r>
              <a:rPr spc="-75" dirty="0">
                <a:latin typeface="+mn-lt"/>
              </a:rPr>
              <a:t> </a:t>
            </a:r>
            <a:r>
              <a:rPr dirty="0">
                <a:latin typeface="+mn-lt"/>
              </a:rPr>
              <a:t>Fat</a:t>
            </a:r>
            <a:r>
              <a:rPr spc="-65" dirty="0">
                <a:latin typeface="+mn-lt"/>
              </a:rPr>
              <a:t> </a:t>
            </a:r>
            <a:r>
              <a:rPr spc="-20" dirty="0">
                <a:latin typeface="+mn-lt"/>
              </a:rPr>
              <a:t>Pads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60473" y="985519"/>
            <a:ext cx="8404860" cy="41306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22987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latin typeface="+mn-lt"/>
                <a:cs typeface="Calibri"/>
              </a:rPr>
              <a:t>Radiolucent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densities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(i.e.</a:t>
            </a:r>
            <a:r>
              <a:rPr sz="2000" i="1" spc="-6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appear</a:t>
            </a:r>
            <a:r>
              <a:rPr sz="2000" i="1" spc="-8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slightly</a:t>
            </a:r>
            <a:r>
              <a:rPr sz="2000" i="1" spc="-6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darker</a:t>
            </a:r>
            <a:r>
              <a:rPr sz="2000" i="1" spc="-6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than</a:t>
            </a:r>
            <a:r>
              <a:rPr sz="2000" i="1" spc="-7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surrounding</a:t>
            </a:r>
            <a:r>
              <a:rPr sz="2000" i="1" spc="-90" dirty="0">
                <a:latin typeface="+mn-lt"/>
                <a:cs typeface="Calibri"/>
              </a:rPr>
              <a:t> </a:t>
            </a:r>
            <a:r>
              <a:rPr sz="2000" i="1" spc="-20" dirty="0">
                <a:latin typeface="+mn-lt"/>
                <a:cs typeface="Calibri"/>
              </a:rPr>
              <a:t>soft </a:t>
            </a:r>
            <a:r>
              <a:rPr sz="2000" i="1" dirty="0">
                <a:latin typeface="+mn-lt"/>
                <a:cs typeface="Calibri"/>
              </a:rPr>
              <a:t>tissue)</a:t>
            </a:r>
            <a:r>
              <a:rPr sz="2000" i="1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may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be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the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only</a:t>
            </a:r>
            <a:r>
              <a:rPr sz="2800" spc="-3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indication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of</a:t>
            </a:r>
            <a:r>
              <a:rPr sz="2800" spc="-4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disease,</a:t>
            </a:r>
            <a:r>
              <a:rPr sz="2800" spc="-2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significant </a:t>
            </a:r>
            <a:r>
              <a:rPr sz="2800" spc="-20" dirty="0">
                <a:latin typeface="+mn-lt"/>
                <a:cs typeface="Calibri"/>
              </a:rPr>
              <a:t>injury,</a:t>
            </a:r>
            <a:r>
              <a:rPr sz="2800" spc="-4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or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fracture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within</a:t>
            </a:r>
            <a:r>
              <a:rPr sz="2800" spc="-6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a</a:t>
            </a:r>
            <a:r>
              <a:rPr sz="2800" spc="-80" dirty="0">
                <a:latin typeface="+mn-lt"/>
                <a:cs typeface="Calibri"/>
              </a:rPr>
              <a:t> </a:t>
            </a:r>
            <a:r>
              <a:rPr sz="2800" dirty="0">
                <a:latin typeface="+mn-lt"/>
                <a:cs typeface="Calibri"/>
              </a:rPr>
              <a:t>joint</a:t>
            </a:r>
            <a:r>
              <a:rPr sz="2800" spc="-65" dirty="0">
                <a:latin typeface="+mn-lt"/>
                <a:cs typeface="Calibri"/>
              </a:rPr>
              <a:t> </a:t>
            </a:r>
            <a:r>
              <a:rPr sz="2800" spc="-10" dirty="0">
                <a:latin typeface="+mn-lt"/>
                <a:cs typeface="Calibri"/>
              </a:rPr>
              <a:t>region</a:t>
            </a:r>
            <a:endParaRPr sz="2800" dirty="0">
              <a:latin typeface="+mn-lt"/>
              <a:cs typeface="Calibri"/>
            </a:endParaRPr>
          </a:p>
          <a:p>
            <a:pPr marL="3836670">
              <a:lnSpc>
                <a:spcPct val="100000"/>
              </a:lnSpc>
              <a:spcBef>
                <a:spcPts val="3040"/>
              </a:spcBef>
            </a:pPr>
            <a:r>
              <a:rPr sz="2400" b="1" dirty="0">
                <a:latin typeface="+mn-lt"/>
                <a:cs typeface="Calibri"/>
              </a:rPr>
              <a:t>Anterior</a:t>
            </a:r>
            <a:r>
              <a:rPr sz="2400" b="1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fat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pad: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trauma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or</a:t>
            </a:r>
            <a:r>
              <a:rPr sz="2400" spc="-4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infection</a:t>
            </a:r>
            <a:endParaRPr sz="2400" dirty="0">
              <a:latin typeface="+mn-lt"/>
              <a:cs typeface="Calibri"/>
            </a:endParaRPr>
          </a:p>
          <a:p>
            <a:pPr marL="3836670" marR="397510">
              <a:lnSpc>
                <a:spcPct val="100000"/>
              </a:lnSpc>
              <a:spcBef>
                <a:spcPts val="2400"/>
              </a:spcBef>
            </a:pPr>
            <a:r>
              <a:rPr sz="2400" b="1" spc="-10" dirty="0">
                <a:latin typeface="+mn-lt"/>
                <a:cs typeface="Calibri"/>
              </a:rPr>
              <a:t>Posterior</a:t>
            </a:r>
            <a:r>
              <a:rPr sz="2400" b="1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fat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pad: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joint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pathologic </a:t>
            </a:r>
            <a:r>
              <a:rPr sz="2400" dirty="0">
                <a:latin typeface="+mn-lt"/>
                <a:cs typeface="Calibri"/>
              </a:rPr>
              <a:t>process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(or</a:t>
            </a:r>
            <a:r>
              <a:rPr sz="2000" i="1" spc="-3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elbow</a:t>
            </a:r>
            <a:r>
              <a:rPr sz="2000" i="1" spc="-55" dirty="0">
                <a:latin typeface="+mn-lt"/>
                <a:cs typeface="Calibri"/>
              </a:rPr>
              <a:t> </a:t>
            </a:r>
            <a:r>
              <a:rPr sz="2000" i="1" spc="-10" dirty="0">
                <a:latin typeface="+mn-lt"/>
                <a:cs typeface="Calibri"/>
              </a:rPr>
              <a:t>flexed</a:t>
            </a:r>
            <a:r>
              <a:rPr sz="2000" i="1" spc="-60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less</a:t>
            </a:r>
            <a:r>
              <a:rPr sz="2000" i="1" spc="-55" dirty="0">
                <a:latin typeface="+mn-lt"/>
                <a:cs typeface="Calibri"/>
              </a:rPr>
              <a:t> </a:t>
            </a:r>
            <a:r>
              <a:rPr sz="2000" i="1" dirty="0">
                <a:latin typeface="+mn-lt"/>
                <a:cs typeface="Calibri"/>
              </a:rPr>
              <a:t>than</a:t>
            </a:r>
            <a:r>
              <a:rPr sz="2000" i="1" spc="-50" dirty="0">
                <a:latin typeface="+mn-lt"/>
                <a:cs typeface="Calibri"/>
              </a:rPr>
              <a:t> </a:t>
            </a:r>
            <a:r>
              <a:rPr sz="2000" i="1" spc="-20" dirty="0">
                <a:latin typeface="+mn-lt"/>
                <a:cs typeface="Calibri"/>
              </a:rPr>
              <a:t>90</a:t>
            </a:r>
            <a:r>
              <a:rPr sz="1950" i="1" spc="-30" baseline="25641" dirty="0">
                <a:latin typeface="+mn-lt"/>
                <a:cs typeface="Calibri"/>
              </a:rPr>
              <a:t>o</a:t>
            </a:r>
            <a:r>
              <a:rPr sz="2000" i="1" spc="-20" dirty="0">
                <a:latin typeface="+mn-lt"/>
                <a:cs typeface="Calibri"/>
              </a:rPr>
              <a:t>)</a:t>
            </a:r>
            <a:endParaRPr sz="2000" dirty="0">
              <a:latin typeface="+mn-lt"/>
              <a:cs typeface="Calibri"/>
            </a:endParaRPr>
          </a:p>
          <a:p>
            <a:pPr marL="3836670" marR="288290">
              <a:lnSpc>
                <a:spcPct val="100000"/>
              </a:lnSpc>
              <a:spcBef>
                <a:spcPts val="2405"/>
              </a:spcBef>
            </a:pPr>
            <a:r>
              <a:rPr sz="2400" b="1" spc="-10" dirty="0">
                <a:latin typeface="+mn-lt"/>
                <a:cs typeface="Calibri"/>
              </a:rPr>
              <a:t>Supinator</a:t>
            </a:r>
            <a:r>
              <a:rPr sz="2400" b="1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fat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stripe: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radial</a:t>
            </a:r>
            <a:r>
              <a:rPr sz="2400" spc="-8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head</a:t>
            </a:r>
            <a:r>
              <a:rPr sz="2400" spc="-80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or </a:t>
            </a:r>
            <a:r>
              <a:rPr sz="2400" dirty="0">
                <a:latin typeface="+mn-lt"/>
                <a:cs typeface="Calibri"/>
              </a:rPr>
              <a:t>neck</a:t>
            </a:r>
            <a:r>
              <a:rPr sz="2400" spc="-10" dirty="0">
                <a:latin typeface="+mn-lt"/>
                <a:cs typeface="Calibri"/>
              </a:rPr>
              <a:t> fractures</a:t>
            </a:r>
            <a:endParaRPr sz="24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47088" y="2494788"/>
            <a:ext cx="3433571" cy="3363467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925573" y="5885179"/>
            <a:ext cx="2646680" cy="269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Calibri"/>
                <a:cs typeface="Calibri"/>
              </a:rPr>
              <a:t>By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RSatUSZ</a:t>
            </a:r>
            <a:r>
              <a:rPr sz="800" spc="-2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-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Own</a:t>
            </a:r>
            <a:r>
              <a:rPr sz="800" spc="-15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work,</a:t>
            </a:r>
            <a:r>
              <a:rPr sz="800" spc="-10" dirty="0">
                <a:latin typeface="Calibri"/>
                <a:cs typeface="Calibri"/>
              </a:rPr>
              <a:t> </a:t>
            </a:r>
            <a:r>
              <a:rPr sz="800" dirty="0">
                <a:latin typeface="Calibri"/>
                <a:cs typeface="Calibri"/>
              </a:rPr>
              <a:t>CC</a:t>
            </a:r>
            <a:r>
              <a:rPr sz="800" spc="-30" dirty="0">
                <a:latin typeface="Calibri"/>
                <a:cs typeface="Calibri"/>
              </a:rPr>
              <a:t> </a:t>
            </a:r>
            <a:r>
              <a:rPr sz="800" spc="-10" dirty="0">
                <a:latin typeface="Calibri"/>
                <a:cs typeface="Calibri"/>
              </a:rPr>
              <a:t>BY-</a:t>
            </a:r>
            <a:r>
              <a:rPr sz="800" dirty="0">
                <a:latin typeface="Calibri"/>
                <a:cs typeface="Calibri"/>
              </a:rPr>
              <a:t>SA</a:t>
            </a:r>
            <a:r>
              <a:rPr sz="800" spc="-35" dirty="0">
                <a:latin typeface="Calibri"/>
                <a:cs typeface="Calibri"/>
              </a:rPr>
              <a:t> </a:t>
            </a:r>
            <a:r>
              <a:rPr sz="800" spc="-20" dirty="0">
                <a:latin typeface="Calibri"/>
                <a:cs typeface="Calibri"/>
              </a:rPr>
              <a:t>3.0,</a:t>
            </a:r>
            <a:r>
              <a:rPr sz="800" spc="500" dirty="0">
                <a:latin typeface="Calibri"/>
                <a:cs typeface="Calibri"/>
              </a:rPr>
              <a:t> </a:t>
            </a:r>
            <a:r>
              <a:rPr sz="800" spc="-10" dirty="0">
                <a:latin typeface="Calibri"/>
                <a:cs typeface="Calibri"/>
              </a:rPr>
              <a:t>https://commons.wikimedia.org/w/index.php?curid=17008808</a:t>
            </a:r>
            <a:endParaRPr sz="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32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latin typeface="+mn-lt"/>
              </a:rPr>
              <a:t>Helpful</a:t>
            </a:r>
            <a:r>
              <a:rPr spc="-65" dirty="0">
                <a:latin typeface="+mn-lt"/>
              </a:rPr>
              <a:t> </a:t>
            </a:r>
            <a:r>
              <a:rPr spc="-10" dirty="0">
                <a:latin typeface="+mn-lt"/>
              </a:rPr>
              <a:t>Resources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756565"/>
            <a:ext cx="10285730" cy="247904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240029" indent="-227329">
              <a:lnSpc>
                <a:spcPct val="100000"/>
              </a:lnSpc>
              <a:spcBef>
                <a:spcPts val="385"/>
              </a:spcBef>
              <a:buClr>
                <a:srgbClr val="000000"/>
              </a:buClr>
              <a:buFont typeface="Arial MT"/>
              <a:buChar char="•"/>
              <a:tabLst>
                <a:tab pos="240029" algn="l"/>
              </a:tabLst>
            </a:pP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http://www.wikiradiography.net/page/The+Lateral+Elbow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24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spc="-10" dirty="0">
                <a:latin typeface="+mn-lt"/>
                <a:cs typeface="Calibri"/>
              </a:rPr>
              <a:t>Lateral</a:t>
            </a:r>
            <a:r>
              <a:rPr sz="2400" spc="-7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elbow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positioning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errors</a:t>
            </a:r>
            <a:endParaRPr sz="24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480"/>
              </a:spcBef>
              <a:buFont typeface="Arial MT"/>
              <a:buChar char="•"/>
            </a:pPr>
            <a:endParaRPr sz="2400" dirty="0">
              <a:latin typeface="+mn-lt"/>
              <a:cs typeface="Calibri"/>
            </a:endParaRPr>
          </a:p>
          <a:p>
            <a:pPr marL="240029" marR="5080" indent="-227329">
              <a:lnSpc>
                <a:spcPts val="3030"/>
              </a:lnSpc>
              <a:buClr>
                <a:srgbClr val="000000"/>
              </a:buClr>
              <a:buFont typeface="Arial MT"/>
              <a:buChar char="•"/>
              <a:tabLst>
                <a:tab pos="241300" algn="l"/>
              </a:tabLst>
            </a:pPr>
            <a:r>
              <a:rPr sz="2800" u="sng" spc="-3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http://www.startradiology.com/internships/general-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surgery/elbow/x-</a:t>
            </a:r>
            <a:r>
              <a:rPr sz="2800" spc="-10" dirty="0">
                <a:solidFill>
                  <a:srgbClr val="0462C1"/>
                </a:solidFill>
                <a:latin typeface="+mn-lt"/>
                <a:cs typeface="Calibri"/>
                <a:hlinkClick r:id="rId3"/>
              </a:rPr>
              <a:t> 	</a:t>
            </a:r>
            <a:r>
              <a:rPr sz="28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elbow/</a:t>
            </a:r>
            <a:endParaRPr sz="2800" dirty="0">
              <a:latin typeface="+mn-lt"/>
              <a:cs typeface="Calibri"/>
            </a:endParaRPr>
          </a:p>
          <a:p>
            <a:pPr marL="697230" lvl="1" indent="-227329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697230" algn="l"/>
              </a:tabLst>
            </a:pPr>
            <a:r>
              <a:rPr sz="2400" dirty="0">
                <a:latin typeface="+mn-lt"/>
                <a:cs typeface="Calibri"/>
              </a:rPr>
              <a:t>If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you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run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your</a:t>
            </a:r>
            <a:r>
              <a:rPr sz="2400" spc="-7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cursor</a:t>
            </a:r>
            <a:r>
              <a:rPr sz="2400" spc="-6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over</a:t>
            </a:r>
            <a:r>
              <a:rPr sz="2400" spc="-4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elbow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images,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the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anatomy</a:t>
            </a:r>
            <a:r>
              <a:rPr sz="2400" spc="-60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is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outlined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for</a:t>
            </a:r>
            <a:r>
              <a:rPr sz="2400" spc="-50" dirty="0">
                <a:latin typeface="+mn-lt"/>
                <a:cs typeface="Calibri"/>
              </a:rPr>
              <a:t> </a:t>
            </a:r>
            <a:r>
              <a:rPr sz="2400" spc="-25" dirty="0">
                <a:latin typeface="+mn-lt"/>
                <a:cs typeface="Calibri"/>
              </a:rPr>
              <a:t>you</a:t>
            </a:r>
            <a:endParaRPr sz="24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05953CD-7EAE-4848-A716-22FEC20678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E8D5A7-A367-4898-9C41-2A9B0F0A5333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59B8DD62-CAB5-4CE4-A6F6-BB2519548973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</TotalTime>
  <Words>389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Aptos</vt:lpstr>
      <vt:lpstr>Aptos Display</vt:lpstr>
      <vt:lpstr>Arial</vt:lpstr>
      <vt:lpstr>Arial MT</vt:lpstr>
      <vt:lpstr>Calibri</vt:lpstr>
      <vt:lpstr>Wingdings</vt:lpstr>
      <vt:lpstr>Office Theme</vt:lpstr>
      <vt:lpstr>MRAD 204:</vt:lpstr>
      <vt:lpstr>Affiliated Readings</vt:lpstr>
      <vt:lpstr>Overview</vt:lpstr>
      <vt:lpstr>Humerus</vt:lpstr>
      <vt:lpstr>Proximal Humerus</vt:lpstr>
      <vt:lpstr>Proximal Humerus</vt:lpstr>
      <vt:lpstr>Distal Humerus</vt:lpstr>
      <vt:lpstr>Distal Humerus</vt:lpstr>
      <vt:lpstr>Distal Humerus</vt:lpstr>
      <vt:lpstr>Elbow Joint</vt:lpstr>
      <vt:lpstr>Elbow Joint – Fat Pads</vt:lpstr>
      <vt:lpstr>Helpful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</cp:revision>
  <cp:lastPrinted>2024-03-14T16:42:19Z</cp:lastPrinted>
  <dcterms:created xsi:type="dcterms:W3CDTF">2023-11-22T03:20:51Z</dcterms:created>
  <dcterms:modified xsi:type="dcterms:W3CDTF">2025-02-07T13:41:28Z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2023-05-03T00:00:00Z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2023-11-22T00:00:00Z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0x0101007459FD3E210D7746A66165842CA31B2D</vt:lpwstr>
  </property>
</Properties>
</file>