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34"/>
  </p:notesMasterIdLst>
  <p:handoutMasterIdLst>
    <p:handoutMasterId r:id="rId35"/>
  </p:handoutMasterIdLst>
  <p:sldIdLst>
    <p:sldId id="284" r:id="rId5"/>
    <p:sldId id="361" r:id="rId6"/>
    <p:sldId id="466" r:id="rId7"/>
    <p:sldId id="548" r:id="rId8"/>
    <p:sldId id="525" r:id="rId9"/>
    <p:sldId id="469" r:id="rId10"/>
    <p:sldId id="541" r:id="rId11"/>
    <p:sldId id="497" r:id="rId12"/>
    <p:sldId id="475" r:id="rId13"/>
    <p:sldId id="544" r:id="rId14"/>
    <p:sldId id="542" r:id="rId15"/>
    <p:sldId id="546" r:id="rId16"/>
    <p:sldId id="545" r:id="rId17"/>
    <p:sldId id="543" r:id="rId18"/>
    <p:sldId id="530" r:id="rId19"/>
    <p:sldId id="531" r:id="rId20"/>
    <p:sldId id="532" r:id="rId21"/>
    <p:sldId id="483" r:id="rId22"/>
    <p:sldId id="504" r:id="rId23"/>
    <p:sldId id="550" r:id="rId24"/>
    <p:sldId id="551" r:id="rId25"/>
    <p:sldId id="552" r:id="rId26"/>
    <p:sldId id="534" r:id="rId27"/>
    <p:sldId id="553" r:id="rId28"/>
    <p:sldId id="554" r:id="rId29"/>
    <p:sldId id="555" r:id="rId30"/>
    <p:sldId id="556" r:id="rId31"/>
    <p:sldId id="495" r:id="rId32"/>
    <p:sldId id="557" r:id="rId33"/>
  </p:sldIdLst>
  <p:sldSz cx="12192000" cy="6858000"/>
  <p:notesSz cx="7023100" cy="9309100"/>
  <p:custDataLst>
    <p:tags r:id="rId3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361"/>
            <p14:sldId id="466"/>
            <p14:sldId id="548"/>
            <p14:sldId id="525"/>
            <p14:sldId id="469"/>
            <p14:sldId id="541"/>
            <p14:sldId id="497"/>
            <p14:sldId id="475"/>
            <p14:sldId id="544"/>
            <p14:sldId id="542"/>
            <p14:sldId id="546"/>
            <p14:sldId id="545"/>
            <p14:sldId id="543"/>
            <p14:sldId id="530"/>
            <p14:sldId id="531"/>
            <p14:sldId id="532"/>
            <p14:sldId id="483"/>
            <p14:sldId id="504"/>
            <p14:sldId id="550"/>
            <p14:sldId id="551"/>
            <p14:sldId id="552"/>
            <p14:sldId id="534"/>
            <p14:sldId id="553"/>
            <p14:sldId id="554"/>
            <p14:sldId id="555"/>
            <p14:sldId id="556"/>
            <p14:sldId id="495"/>
            <p14:sldId id="55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6600"/>
    <a:srgbClr val="FF00FF"/>
    <a:srgbClr val="CC00FF"/>
    <a:srgbClr val="00FF00"/>
    <a:srgbClr val="EE362C"/>
    <a:srgbClr val="0AF474"/>
    <a:srgbClr val="61F9A6"/>
    <a:srgbClr val="FFC000"/>
    <a:srgbClr val="F2B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3CFC35-55AB-50BF-E8BB-26F04B734B6D}" v="124" dt="2024-10-27T01:48:09.8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472" autoAdjust="0"/>
    <p:restoredTop sz="78284" autoAdjust="0"/>
  </p:normalViewPr>
  <p:slideViewPr>
    <p:cSldViewPr snapToGrid="0">
      <p:cViewPr varScale="1">
        <p:scale>
          <a:sx n="87" d="100"/>
          <a:sy n="87" d="100"/>
        </p:scale>
        <p:origin x="966" y="11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582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436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431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326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01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1627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1296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2985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0465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9443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9312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2386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7075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5185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7089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3752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0919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1620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9527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1143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6049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8882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6070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14453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14672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1427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873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1358224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968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0976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4886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1687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8642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720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53015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58760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7783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494497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22B27808-8B7C-E856-9417-FA42594F971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2A0DE68A-5C24-D9A3-714D-8BB8BED12AC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56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1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08576" y="1122363"/>
            <a:ext cx="6059424" cy="2387600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08576" y="4023678"/>
            <a:ext cx="6059424" cy="1655762"/>
          </a:xfrm>
        </p:spPr>
        <p:txBody>
          <a:bodyPr>
            <a:normAutofit/>
          </a:bodyPr>
          <a:lstStyle/>
          <a:p>
            <a:pPr algn="l"/>
            <a:r>
              <a:rPr lang="en-US" sz="2000" u="sng" dirty="0"/>
              <a:t>Outcome 6-10:</a:t>
            </a:r>
            <a:r>
              <a:rPr lang="en-US" sz="2000" dirty="0"/>
              <a:t> </a:t>
            </a:r>
          </a:p>
          <a:p>
            <a:pPr algn="l"/>
            <a:r>
              <a:rPr lang="en-US" sz="2000" dirty="0"/>
              <a:t>Image Critique –  Femur and Knee</a:t>
            </a:r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 dirty="0"/>
              <a:t>Bontrager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246→250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278→280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Emphasis on the “pink box” Evaluation Criteria</a:t>
            </a:r>
          </a:p>
        </p:txBody>
      </p:sp>
    </p:spTree>
    <p:extLst>
      <p:ext uri="{BB962C8B-B14F-4D97-AF65-F5344CB8AC3E}">
        <p14:creationId xmlns:p14="http://schemas.microsoft.com/office/powerpoint/2010/main" val="328060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600" dirty="0"/>
              <a:t>Image Critique – Femur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Image Critique – Knee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Tips &amp; Tricks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7306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09831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Femur</a:t>
            </a:r>
            <a:endParaRPr lang="en-CA" sz="2400" dirty="0"/>
          </a:p>
        </p:txBody>
      </p:sp>
      <p:sp>
        <p:nvSpPr>
          <p:cNvPr id="22" name="Rectangle 21"/>
          <p:cNvSpPr/>
          <p:nvPr/>
        </p:nvSpPr>
        <p:spPr>
          <a:xfrm>
            <a:off x="5286316" y="2729602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23" name="Rectangle 22"/>
          <p:cNvSpPr/>
          <p:nvPr/>
        </p:nvSpPr>
        <p:spPr>
          <a:xfrm>
            <a:off x="1832758" y="4835467"/>
            <a:ext cx="872836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Ideally, routine </a:t>
            </a:r>
            <a:r>
              <a:rPr lang="en-US" sz="3000" dirty="0">
                <a:solidFill>
                  <a:srgbClr val="FF00FF"/>
                </a:solidFill>
              </a:rPr>
              <a:t>Femur </a:t>
            </a:r>
            <a:r>
              <a:rPr lang="en-US" sz="3000" dirty="0">
                <a:solidFill>
                  <a:prstClr val="black"/>
                </a:solidFill>
              </a:rPr>
              <a:t>radiographs should display: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079654" y="5472611"/>
            <a:ext cx="257235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Entire Femur</a:t>
            </a:r>
            <a:endParaRPr lang="en-US" sz="2000" i="1" dirty="0">
              <a:solidFill>
                <a:prstClr val="black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027447" y="5817002"/>
            <a:ext cx="4013307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Entire Hip &amp; Knee joint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9863527" y="2436927"/>
            <a:ext cx="0" cy="45874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4"/>
          <p:cNvSpPr txBox="1">
            <a:spLocks/>
          </p:cNvSpPr>
          <p:nvPr/>
        </p:nvSpPr>
        <p:spPr>
          <a:xfrm rot="16200000">
            <a:off x="1977170" y="2963426"/>
            <a:ext cx="2662021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Pg.415 Fig. 6.256 </a:t>
            </a:r>
          </a:p>
          <a:p>
            <a:endParaRPr lang="en-CA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6369133" y="5463937"/>
            <a:ext cx="4108127" cy="53128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At least 1-inch of proximal </a:t>
            </a:r>
            <a:r>
              <a:rPr lang="en-US" sz="2600" dirty="0" err="1">
                <a:solidFill>
                  <a:schemeClr val="tx1"/>
                </a:solidFill>
              </a:rPr>
              <a:t>tib</a:t>
            </a:r>
            <a:r>
              <a:rPr lang="en-US" sz="2600" dirty="0">
                <a:solidFill>
                  <a:schemeClr val="tx1"/>
                </a:solidFill>
              </a:rPr>
              <a:t>/fib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660" y="1099399"/>
            <a:ext cx="1530229" cy="36944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/>
          <a:srcRect l="11649" t="3466" r="18496"/>
          <a:stretch/>
        </p:blipFill>
        <p:spPr>
          <a:xfrm>
            <a:off x="7109704" y="1123717"/>
            <a:ext cx="1506070" cy="369096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124152" y="1093150"/>
            <a:ext cx="408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5831" y="1408911"/>
            <a:ext cx="1780186" cy="3267739"/>
          </a:xfrm>
          <a:prstGeom prst="rect">
            <a:avLst/>
          </a:prstGeom>
        </p:spPr>
      </p:pic>
      <p:sp>
        <p:nvSpPr>
          <p:cNvPr id="27" name="Text Placeholder 4"/>
          <p:cNvSpPr txBox="1">
            <a:spLocks/>
          </p:cNvSpPr>
          <p:nvPr/>
        </p:nvSpPr>
        <p:spPr>
          <a:xfrm>
            <a:off x="1442594" y="906251"/>
            <a:ext cx="1865586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Image Critique Handbook </a:t>
            </a:r>
            <a:endParaRPr lang="en-CA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3874" y="948298"/>
            <a:ext cx="1877731" cy="286537"/>
          </a:xfrm>
          <a:prstGeom prst="rect">
            <a:avLst/>
          </a:prstGeom>
        </p:spPr>
      </p:pic>
      <p:sp>
        <p:nvSpPr>
          <p:cNvPr id="31" name="Text Placeholder 4"/>
          <p:cNvSpPr txBox="1">
            <a:spLocks/>
          </p:cNvSpPr>
          <p:nvPr/>
        </p:nvSpPr>
        <p:spPr>
          <a:xfrm rot="16200000">
            <a:off x="7470594" y="2847477"/>
            <a:ext cx="2662021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Pg.423 Fig. 6.270 </a:t>
            </a:r>
          </a:p>
          <a:p>
            <a:endParaRPr lang="en-CA" dirty="0"/>
          </a:p>
        </p:txBody>
      </p:sp>
      <p:sp>
        <p:nvSpPr>
          <p:cNvPr id="34" name="TextBox 33"/>
          <p:cNvSpPr txBox="1"/>
          <p:nvPr/>
        </p:nvSpPr>
        <p:spPr>
          <a:xfrm>
            <a:off x="8831997" y="4296375"/>
            <a:ext cx="408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/>
          <a:srcRect l="8504" r="7104"/>
          <a:stretch/>
        </p:blipFill>
        <p:spPr>
          <a:xfrm flipH="1">
            <a:off x="8900547" y="1435223"/>
            <a:ext cx="1613075" cy="323048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837325" y="4333611"/>
            <a:ext cx="408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98802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5573484" y="2252288"/>
            <a:ext cx="483325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Routine AP Pelvic radiographs should display: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894525" y="3320312"/>
            <a:ext cx="4006549" cy="53345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75→85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36725" y="53089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Femur</a:t>
            </a:r>
            <a:endParaRPr lang="en-CA" sz="2400" dirty="0"/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5840530" y="4109792"/>
            <a:ext cx="5869455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488702" y="1292073"/>
            <a:ext cx="4053289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</a:t>
            </a:r>
            <a:endParaRPr lang="en-CA" b="1" dirty="0"/>
          </a:p>
        </p:txBody>
      </p:sp>
      <p:sp>
        <p:nvSpPr>
          <p:cNvPr id="25" name="Rectangle 24"/>
          <p:cNvSpPr/>
          <p:nvPr/>
        </p:nvSpPr>
        <p:spPr>
          <a:xfrm rot="21421154">
            <a:off x="1531784" y="1584882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rot="21421154">
            <a:off x="5157657" y="291273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9801743" y="1671482"/>
            <a:ext cx="0" cy="45874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356" y="1742003"/>
            <a:ext cx="3700593" cy="3883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67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3271" y="2967817"/>
            <a:ext cx="3176569" cy="341926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170936" y="157817"/>
            <a:ext cx="5580374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&amp;/or artifacts</a:t>
            </a:r>
            <a:endParaRPr lang="en-CA" b="1" dirty="0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26009" y="-278672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Femur</a:t>
            </a:r>
            <a:endParaRPr lang="en-CA" sz="2400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744285" y="770454"/>
            <a:ext cx="8497380" cy="94714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Marker placement: </a:t>
            </a:r>
            <a:r>
              <a:rPr lang="en-US" sz="2400" dirty="0">
                <a:solidFill>
                  <a:schemeClr val="tx1"/>
                </a:solidFill>
              </a:rPr>
              <a:t>in the same anatomical location on both images in each projection, </a:t>
            </a:r>
            <a:r>
              <a:rPr lang="en-US" sz="2400" i="1" u="sng" dirty="0">
                <a:solidFill>
                  <a:schemeClr val="tx1"/>
                </a:solidFill>
              </a:rPr>
              <a:t>not</a:t>
            </a:r>
            <a:r>
              <a:rPr lang="en-US" sz="2400" dirty="0">
                <a:solidFill>
                  <a:schemeClr val="tx1"/>
                </a:solidFill>
              </a:rPr>
              <a:t> obscuring bony anatomy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 rot="21421154">
            <a:off x="5255944" y="558109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6124" y="3102038"/>
            <a:ext cx="3159425" cy="3315575"/>
          </a:xfrm>
          <a:prstGeom prst="rect">
            <a:avLst/>
          </a:prstGeom>
        </p:spPr>
      </p:pic>
      <p:sp>
        <p:nvSpPr>
          <p:cNvPr id="13" name="Content Placeholder 2"/>
          <p:cNvSpPr txBox="1">
            <a:spLocks/>
          </p:cNvSpPr>
          <p:nvPr/>
        </p:nvSpPr>
        <p:spPr>
          <a:xfrm>
            <a:off x="1517109" y="2154897"/>
            <a:ext cx="4475866" cy="50077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If unmoved between the two images of the AP projection: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1" y="2639839"/>
            <a:ext cx="47200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400" dirty="0">
                <a:solidFill>
                  <a:prstClr val="black"/>
                </a:solidFill>
              </a:rPr>
              <a:t>Marker will display in the: superior lateral edge of the proximal image &amp; inferior lateral edge of the distal image 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228569" y="2177811"/>
            <a:ext cx="4475866" cy="50077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If unmoved between the two images of the Lateral projection: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961123" y="2463142"/>
            <a:ext cx="27433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400" dirty="0">
                <a:solidFill>
                  <a:prstClr val="black"/>
                </a:solidFill>
              </a:rPr>
              <a:t>Marker will display in the: superior anterior edge of the proximal image &amp; inferior anterior edge of the distal image </a:t>
            </a:r>
            <a:endParaRPr lang="en-US" sz="1200" dirty="0">
              <a:solidFill>
                <a:prstClr val="black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1880261" y="3102037"/>
            <a:ext cx="396871" cy="424934"/>
          </a:xfrm>
          <a:prstGeom prst="straightConnector1">
            <a:avLst/>
          </a:prstGeom>
          <a:ln w="38100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3198422" y="3163060"/>
            <a:ext cx="2049739" cy="2881481"/>
          </a:xfrm>
          <a:prstGeom prst="straightConnector1">
            <a:avLst/>
          </a:prstGeom>
          <a:ln w="38100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6600265" y="3045776"/>
            <a:ext cx="1439602" cy="169347"/>
          </a:xfrm>
          <a:prstGeom prst="straightConnector1">
            <a:avLst/>
          </a:prstGeom>
          <a:ln w="38100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8162307" y="3361150"/>
            <a:ext cx="1692907" cy="2683391"/>
          </a:xfrm>
          <a:prstGeom prst="straightConnector1">
            <a:avLst/>
          </a:prstGeom>
          <a:ln w="38100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2438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3023" t="15595" r="7698"/>
          <a:stretch/>
        </p:blipFill>
        <p:spPr>
          <a:xfrm>
            <a:off x="2034847" y="3267425"/>
            <a:ext cx="3112383" cy="245579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668" y="1923587"/>
            <a:ext cx="1738084" cy="419633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599319" y="1078956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3591038" y="4011506"/>
            <a:ext cx="3557413" cy="1126576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AP Distal Femur</a:t>
            </a:r>
            <a:endParaRPr lang="en-CA" sz="2400" dirty="0"/>
          </a:p>
        </p:txBody>
      </p:sp>
      <p:sp>
        <p:nvSpPr>
          <p:cNvPr id="31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904231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Four sided collimation with </a:t>
            </a:r>
            <a:r>
              <a:rPr lang="en-US" sz="2600" i="1" u="sng" dirty="0">
                <a:solidFill>
                  <a:schemeClr val="tx1"/>
                </a:solidFill>
              </a:rPr>
              <a:t>lengthwise crosshair </a:t>
            </a:r>
            <a:r>
              <a:rPr lang="en-US" sz="2600" dirty="0">
                <a:solidFill>
                  <a:schemeClr val="tx1"/>
                </a:solidFill>
              </a:rPr>
              <a:t>centered over the femoral body</a:t>
            </a:r>
          </a:p>
        </p:txBody>
      </p:sp>
      <p:sp>
        <p:nvSpPr>
          <p:cNvPr id="7" name="Rectangle 6"/>
          <p:cNvSpPr/>
          <p:nvPr/>
        </p:nvSpPr>
        <p:spPr>
          <a:xfrm>
            <a:off x="6280667" y="1927434"/>
            <a:ext cx="1754994" cy="4194724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4" name="Straight Connector 33"/>
          <p:cNvCxnSpPr>
            <a:stCxn id="2" idx="0"/>
            <a:endCxn id="7" idx="2"/>
          </p:cNvCxnSpPr>
          <p:nvPr/>
        </p:nvCxnSpPr>
        <p:spPr>
          <a:xfrm>
            <a:off x="7153245" y="1900856"/>
            <a:ext cx="0" cy="4221303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7" idx="3"/>
            <a:endCxn id="7" idx="1"/>
          </p:cNvCxnSpPr>
          <p:nvPr/>
        </p:nvCxnSpPr>
        <p:spPr>
          <a:xfrm flipH="1">
            <a:off x="6280667" y="4024796"/>
            <a:ext cx="1754994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ontent Placeholder 2"/>
          <p:cNvSpPr txBox="1">
            <a:spLocks/>
          </p:cNvSpPr>
          <p:nvPr/>
        </p:nvSpPr>
        <p:spPr>
          <a:xfrm>
            <a:off x="8275123" y="3264645"/>
            <a:ext cx="2410691" cy="170108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Notes: </a:t>
            </a:r>
          </a:p>
          <a:p>
            <a:r>
              <a:rPr lang="en-US" sz="1600" dirty="0">
                <a:solidFill>
                  <a:schemeClr val="tx1"/>
                </a:solidFill>
              </a:rPr>
              <a:t>Soft-tissues not required in their entirety; only bony anatomy is of interest</a:t>
            </a:r>
            <a:endParaRPr lang="en-US" sz="1600" i="1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Text Placeholder 4"/>
          <p:cNvSpPr txBox="1">
            <a:spLocks/>
          </p:cNvSpPr>
          <p:nvPr/>
        </p:nvSpPr>
        <p:spPr>
          <a:xfrm>
            <a:off x="2538814" y="5721836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8091" y="6181030"/>
            <a:ext cx="1877731" cy="286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225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4196596" y="959895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8715943" y="869868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75 kVp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66507" y="1819669"/>
            <a:ext cx="7406601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Femoral &amp; </a:t>
            </a:r>
            <a:r>
              <a:rPr lang="en-US" sz="2800" dirty="0" err="1"/>
              <a:t>tibial</a:t>
            </a:r>
            <a:r>
              <a:rPr lang="en-US" sz="2800" dirty="0"/>
              <a:t> condyles symmetric in size and shape</a:t>
            </a:r>
          </a:p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Patella slightly closer to medial side of femur</a:t>
            </a:r>
          </a:p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Medial half of fibular head superimposed by tibia</a:t>
            </a:r>
          </a:p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Femur parallel to collimated light-field </a:t>
            </a:r>
          </a:p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400" i="1" dirty="0"/>
              <a:t>*Knee joint not fully opened due to beam divergence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14579" t="2430" r="2619" b="2232"/>
          <a:stretch/>
        </p:blipFill>
        <p:spPr>
          <a:xfrm>
            <a:off x="8480548" y="1286202"/>
            <a:ext cx="1815776" cy="5114865"/>
          </a:xfrm>
          <a:prstGeom prst="rect">
            <a:avLst/>
          </a:prstGeom>
        </p:spPr>
      </p:pic>
      <p:sp>
        <p:nvSpPr>
          <p:cNvPr id="19" name="Text Placeholder 4"/>
          <p:cNvSpPr txBox="1">
            <a:spLocks/>
          </p:cNvSpPr>
          <p:nvPr/>
        </p:nvSpPr>
        <p:spPr>
          <a:xfrm>
            <a:off x="8373108" y="6410013"/>
            <a:ext cx="1865586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278 Fig. 7.37</a:t>
            </a:r>
            <a:endParaRPr lang="en-CA" dirty="0"/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890291" y="-111897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AP Distal Femur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1532603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841" y="3321668"/>
            <a:ext cx="2850237" cy="25937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24" b="5946"/>
          <a:stretch/>
        </p:blipFill>
        <p:spPr>
          <a:xfrm>
            <a:off x="6148091" y="1900856"/>
            <a:ext cx="2010308" cy="4221303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 rot="21421154">
            <a:off x="1531784" y="1584882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599319" y="1078956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4255325" y="4506885"/>
            <a:ext cx="2897922" cy="1357446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itle 1"/>
          <p:cNvSpPr>
            <a:spLocks noGrp="1"/>
          </p:cNvSpPr>
          <p:nvPr>
            <p:ph type="title"/>
          </p:nvPr>
        </p:nvSpPr>
        <p:spPr>
          <a:xfrm>
            <a:off x="838200" y="-146151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AP Proximal Femur</a:t>
            </a:r>
            <a:endParaRPr lang="en-CA" sz="2400" dirty="0"/>
          </a:p>
        </p:txBody>
      </p:sp>
      <p:sp>
        <p:nvSpPr>
          <p:cNvPr id="39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309889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Four sided collimation with </a:t>
            </a:r>
            <a:r>
              <a:rPr lang="en-US" sz="2600" i="1" u="sng" dirty="0">
                <a:solidFill>
                  <a:schemeClr val="tx1"/>
                </a:solidFill>
              </a:rPr>
              <a:t>lengthwise crosshair </a:t>
            </a:r>
            <a:r>
              <a:rPr lang="en-US" sz="2600" dirty="0">
                <a:solidFill>
                  <a:schemeClr val="tx1"/>
                </a:solidFill>
              </a:rPr>
              <a:t>centered around the femoral body</a:t>
            </a:r>
          </a:p>
        </p:txBody>
      </p:sp>
      <p:sp>
        <p:nvSpPr>
          <p:cNvPr id="7" name="Rectangle 6"/>
          <p:cNvSpPr/>
          <p:nvPr/>
        </p:nvSpPr>
        <p:spPr>
          <a:xfrm>
            <a:off x="6148091" y="1927434"/>
            <a:ext cx="2010309" cy="4194724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4" name="Straight Connector 33"/>
          <p:cNvCxnSpPr>
            <a:stCxn id="2" idx="0"/>
            <a:endCxn id="7" idx="2"/>
          </p:cNvCxnSpPr>
          <p:nvPr/>
        </p:nvCxnSpPr>
        <p:spPr>
          <a:xfrm>
            <a:off x="7153245" y="1900856"/>
            <a:ext cx="0" cy="4221303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7" idx="3"/>
            <a:endCxn id="2" idx="1"/>
          </p:cNvCxnSpPr>
          <p:nvPr/>
        </p:nvCxnSpPr>
        <p:spPr>
          <a:xfrm flipH="1" flipV="1">
            <a:off x="6148091" y="4011508"/>
            <a:ext cx="2010308" cy="13289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4"/>
          <p:cNvSpPr txBox="1">
            <a:spLocks/>
          </p:cNvSpPr>
          <p:nvPr/>
        </p:nvSpPr>
        <p:spPr>
          <a:xfrm>
            <a:off x="7699157" y="6570527"/>
            <a:ext cx="2723025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Image Library &amp; SAIT Campus 2021</a:t>
            </a:r>
            <a:endParaRPr lang="en-CA" dirty="0"/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8257310" y="2538991"/>
            <a:ext cx="2410691" cy="332533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Notes: </a:t>
            </a:r>
          </a:p>
          <a:p>
            <a:r>
              <a:rPr lang="en-US" sz="1600" dirty="0">
                <a:solidFill>
                  <a:schemeClr val="tx1"/>
                </a:solidFill>
              </a:rPr>
              <a:t>symphysis pubis </a:t>
            </a:r>
            <a:r>
              <a:rPr lang="en-US" sz="1600" b="1" dirty="0">
                <a:solidFill>
                  <a:schemeClr val="tx1"/>
                </a:solidFill>
              </a:rPr>
              <a:t>not</a:t>
            </a:r>
            <a:r>
              <a:rPr lang="en-US" sz="1600" dirty="0">
                <a:solidFill>
                  <a:schemeClr val="tx1"/>
                </a:solidFill>
              </a:rPr>
              <a:t> required</a:t>
            </a:r>
          </a:p>
          <a:p>
            <a:r>
              <a:rPr lang="en-US" sz="1600" dirty="0">
                <a:solidFill>
                  <a:schemeClr val="tx1"/>
                </a:solidFill>
              </a:rPr>
              <a:t>CR centering (proximal/distal) is dependent on the field size used</a:t>
            </a:r>
          </a:p>
          <a:p>
            <a:r>
              <a:rPr lang="en-US" sz="1600" i="1" dirty="0">
                <a:solidFill>
                  <a:schemeClr val="tx1"/>
                </a:solidFill>
              </a:rPr>
              <a:t>When only 1/3</a:t>
            </a:r>
            <a:r>
              <a:rPr lang="en-US" sz="1600" i="1" baseline="30000" dirty="0">
                <a:solidFill>
                  <a:schemeClr val="tx1"/>
                </a:solidFill>
              </a:rPr>
              <a:t>rd</a:t>
            </a:r>
            <a:r>
              <a:rPr lang="en-US" sz="1600" i="1" dirty="0">
                <a:solidFill>
                  <a:schemeClr val="tx1"/>
                </a:solidFill>
              </a:rPr>
              <a:t> of the proximal femur is included, the CR should be near the femoral neck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7894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777424" y="977394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7845665" y="1607807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75 kVp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24" b="5946"/>
          <a:stretch/>
        </p:blipFill>
        <p:spPr>
          <a:xfrm>
            <a:off x="7573130" y="1969176"/>
            <a:ext cx="2010308" cy="422130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918488" y="6190479"/>
            <a:ext cx="131959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SAIT Image Library </a:t>
            </a:r>
            <a:endParaRPr lang="en-CA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AP Proximal Femur</a:t>
            </a:r>
            <a:endParaRPr lang="en-CA" sz="2400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001512" cy="4351338"/>
          </a:xfrm>
        </p:spPr>
        <p:txBody>
          <a:bodyPr>
            <a:normAutofit/>
          </a:bodyPr>
          <a:lstStyle/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Femoral head seen through the acetabulum</a:t>
            </a:r>
          </a:p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Femoral neck in profile</a:t>
            </a:r>
          </a:p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Greater trochanter in profile</a:t>
            </a:r>
          </a:p>
          <a:p>
            <a:pPr marL="457200" indent="-457200">
              <a:lnSpc>
                <a:spcPct val="8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Lesser trochanters barely seen </a:t>
            </a:r>
            <a:r>
              <a:rPr lang="en-US" sz="2400" i="1" dirty="0">
                <a:solidFill>
                  <a:schemeClr val="tx1"/>
                </a:solidFill>
              </a:rPr>
              <a:t>(or not seen at all) </a:t>
            </a:r>
            <a:r>
              <a:rPr lang="en-US" dirty="0">
                <a:solidFill>
                  <a:schemeClr val="tx1"/>
                </a:solidFill>
              </a:rPr>
              <a:t>on the medial side</a:t>
            </a:r>
          </a:p>
          <a:p>
            <a:pPr marL="457200" indent="-457200">
              <a:lnSpc>
                <a:spcPct val="8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Femur parallel to collimated light-field </a:t>
            </a:r>
          </a:p>
        </p:txBody>
      </p:sp>
    </p:spTree>
    <p:extLst>
      <p:ext uri="{BB962C8B-B14F-4D97-AF65-F5344CB8AC3E}">
        <p14:creationId xmlns:p14="http://schemas.microsoft.com/office/powerpoint/2010/main" val="9744345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240" y="1815182"/>
            <a:ext cx="1774421" cy="43203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4044" y="3586056"/>
            <a:ext cx="3353164" cy="2312949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 rot="21421154">
            <a:off x="1531784" y="1584882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599319" y="1078956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2718749" y="4569363"/>
            <a:ext cx="4429701" cy="568719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itle 1"/>
          <p:cNvSpPr>
            <a:spLocks noGrp="1"/>
          </p:cNvSpPr>
          <p:nvPr>
            <p:ph type="title"/>
          </p:nvPr>
        </p:nvSpPr>
        <p:spPr>
          <a:xfrm>
            <a:off x="838200" y="-21161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Lateral Distal Femur</a:t>
            </a:r>
            <a:endParaRPr lang="en-CA" sz="2400" dirty="0"/>
          </a:p>
        </p:txBody>
      </p:sp>
      <p:sp>
        <p:nvSpPr>
          <p:cNvPr id="39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220818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Four sided collimation with </a:t>
            </a:r>
            <a:r>
              <a:rPr lang="en-US" sz="2600" i="1" u="sng" dirty="0">
                <a:solidFill>
                  <a:schemeClr val="tx1"/>
                </a:solidFill>
              </a:rPr>
              <a:t>lengthwise crosshair </a:t>
            </a:r>
            <a:r>
              <a:rPr lang="en-US" sz="2600" dirty="0">
                <a:solidFill>
                  <a:schemeClr val="tx1"/>
                </a:solidFill>
              </a:rPr>
              <a:t>centered over the medial epicondyle of the femur</a:t>
            </a:r>
          </a:p>
        </p:txBody>
      </p:sp>
      <p:sp>
        <p:nvSpPr>
          <p:cNvPr id="7" name="Rectangle 6"/>
          <p:cNvSpPr/>
          <p:nvPr/>
        </p:nvSpPr>
        <p:spPr>
          <a:xfrm>
            <a:off x="6280667" y="1927434"/>
            <a:ext cx="1754994" cy="4194724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4" name="Straight Connector 33"/>
          <p:cNvCxnSpPr>
            <a:stCxn id="2" idx="0"/>
            <a:endCxn id="7" idx="2"/>
          </p:cNvCxnSpPr>
          <p:nvPr/>
        </p:nvCxnSpPr>
        <p:spPr>
          <a:xfrm>
            <a:off x="7153245" y="1900856"/>
            <a:ext cx="0" cy="4221303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7" idx="3"/>
            <a:endCxn id="7" idx="1"/>
          </p:cNvCxnSpPr>
          <p:nvPr/>
        </p:nvCxnSpPr>
        <p:spPr>
          <a:xfrm flipH="1">
            <a:off x="6280667" y="4024796"/>
            <a:ext cx="1754994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ontent Placeholder 2"/>
          <p:cNvSpPr txBox="1">
            <a:spLocks/>
          </p:cNvSpPr>
          <p:nvPr/>
        </p:nvSpPr>
        <p:spPr>
          <a:xfrm>
            <a:off x="8257310" y="3437001"/>
            <a:ext cx="2410691" cy="170108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Notes: </a:t>
            </a:r>
          </a:p>
          <a:p>
            <a:r>
              <a:rPr lang="en-US" sz="1600" dirty="0">
                <a:solidFill>
                  <a:schemeClr val="tx1"/>
                </a:solidFill>
              </a:rPr>
              <a:t>Soft-tissues not required in their entirety; only bony anatomy is of interest</a:t>
            </a:r>
            <a:endParaRPr lang="en-US" sz="1600" i="1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Text Placeholder 4"/>
          <p:cNvSpPr txBox="1">
            <a:spLocks/>
          </p:cNvSpPr>
          <p:nvPr/>
        </p:nvSpPr>
        <p:spPr>
          <a:xfrm>
            <a:off x="2718748" y="5864329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279 Fig. 7.38</a:t>
            </a:r>
            <a:endParaRPr lang="en-CA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668" y="6230564"/>
            <a:ext cx="1877731" cy="286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7572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699157" y="1039136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7845665" y="1607807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75 kVp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Lateral Distal Femur</a:t>
            </a:r>
            <a:endParaRPr lang="en-CA" sz="2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8940" y="1919662"/>
            <a:ext cx="1774421" cy="432032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5630" y="6265309"/>
            <a:ext cx="1877731" cy="28653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580904" y="3472222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400" dirty="0"/>
              <a:t>Aka. Inferior margins of femur </a:t>
            </a:r>
            <a:r>
              <a:rPr lang="en-US" sz="2400" u="sng" dirty="0"/>
              <a:t>not</a:t>
            </a:r>
            <a:r>
              <a:rPr lang="en-US" sz="2400" dirty="0"/>
              <a:t> superimposed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789846" y="1753623"/>
            <a:ext cx="56143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</a:rPr>
              <a:t>Open patellofemoral joint space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12108" y="4391234"/>
            <a:ext cx="2592096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Anterior margins of condyles superimposed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97025" y="5762246"/>
            <a:ext cx="2879898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Distal margins of condyles not  superimposed</a:t>
            </a:r>
          </a:p>
        </p:txBody>
      </p:sp>
      <p:cxnSp>
        <p:nvCxnSpPr>
          <p:cNvPr id="21" name="Straight Arrow Connector 20"/>
          <p:cNvCxnSpPr>
            <a:stCxn id="19" idx="3"/>
          </p:cNvCxnSpPr>
          <p:nvPr/>
        </p:nvCxnSpPr>
        <p:spPr>
          <a:xfrm>
            <a:off x="7404205" y="4714399"/>
            <a:ext cx="674975" cy="667470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20" idx="3"/>
          </p:cNvCxnSpPr>
          <p:nvPr/>
        </p:nvCxnSpPr>
        <p:spPr>
          <a:xfrm flipV="1">
            <a:off x="7476924" y="5762245"/>
            <a:ext cx="917571" cy="323166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20" idx="3"/>
          </p:cNvCxnSpPr>
          <p:nvPr/>
        </p:nvCxnSpPr>
        <p:spPr>
          <a:xfrm flipV="1">
            <a:off x="7476924" y="5586029"/>
            <a:ext cx="917571" cy="499382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1789846" y="2549184"/>
            <a:ext cx="53630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i="1" dirty="0">
                <a:solidFill>
                  <a:prstClr val="black"/>
                </a:solidFill>
              </a:rPr>
              <a:t>*Closed knee joint, due to beam divergence</a:t>
            </a:r>
          </a:p>
        </p:txBody>
      </p:sp>
    </p:spTree>
    <p:extLst>
      <p:ext uri="{BB962C8B-B14F-4D97-AF65-F5344CB8AC3E}">
        <p14:creationId xmlns:p14="http://schemas.microsoft.com/office/powerpoint/2010/main" val="4291038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7945" y="2033766"/>
            <a:ext cx="2179504" cy="422135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2154" y="3437001"/>
            <a:ext cx="2049120" cy="2733342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 rot="21421154">
            <a:off x="1531784" y="1584882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599319" y="1078956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4218698" y="5035138"/>
            <a:ext cx="2929752" cy="102944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6109429" y="2033766"/>
            <a:ext cx="2038021" cy="4010774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4" name="Straight Connector 33"/>
          <p:cNvCxnSpPr>
            <a:endCxn id="7" idx="2"/>
          </p:cNvCxnSpPr>
          <p:nvPr/>
        </p:nvCxnSpPr>
        <p:spPr>
          <a:xfrm>
            <a:off x="7064359" y="2033766"/>
            <a:ext cx="64081" cy="4010774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 flipV="1">
            <a:off x="6109428" y="4076213"/>
            <a:ext cx="2038022" cy="1166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53965"/>
            <a:ext cx="10515600" cy="1325563"/>
          </a:xfrm>
        </p:spPr>
        <p:txBody>
          <a:bodyPr/>
          <a:lstStyle/>
          <a:p>
            <a:r>
              <a:rPr lang="en-US" sz="3200" dirty="0"/>
              <a:t>Image Critique - Lateral </a:t>
            </a:r>
            <a:r>
              <a:rPr lang="en-US" sz="2400" dirty="0"/>
              <a:t>Proximal</a:t>
            </a:r>
            <a:r>
              <a:rPr lang="en-US" sz="3200" dirty="0"/>
              <a:t> Femur</a:t>
            </a:r>
            <a:endParaRPr lang="en-CA" sz="2400" dirty="0"/>
          </a:p>
        </p:txBody>
      </p:sp>
      <p:sp>
        <p:nvSpPr>
          <p:cNvPr id="32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575048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Four sided collimation with </a:t>
            </a:r>
            <a:r>
              <a:rPr lang="en-US" sz="2600" i="1" u="sng" dirty="0">
                <a:solidFill>
                  <a:schemeClr val="tx1"/>
                </a:solidFill>
              </a:rPr>
              <a:t>lengthwise crosshair </a:t>
            </a:r>
            <a:r>
              <a:rPr lang="en-US" sz="2600" dirty="0">
                <a:solidFill>
                  <a:schemeClr val="tx1"/>
                </a:solidFill>
              </a:rPr>
              <a:t>centered around the femoral body</a:t>
            </a: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7909799" y="6553749"/>
            <a:ext cx="2662021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Pg.423 Fig. 6.270 </a:t>
            </a:r>
          </a:p>
          <a:p>
            <a:endParaRPr lang="en-CA" dirty="0"/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8188701" y="2711785"/>
            <a:ext cx="2410691" cy="285987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Notes: </a:t>
            </a:r>
          </a:p>
          <a:p>
            <a:r>
              <a:rPr lang="en-US" sz="1600" dirty="0">
                <a:solidFill>
                  <a:schemeClr val="tx1"/>
                </a:solidFill>
              </a:rPr>
              <a:t>CR centering (proximal/distal) is dependent on the field size used</a:t>
            </a:r>
          </a:p>
          <a:p>
            <a:r>
              <a:rPr lang="en-US" sz="1600" i="1" dirty="0">
                <a:solidFill>
                  <a:schemeClr val="tx1"/>
                </a:solidFill>
              </a:rPr>
              <a:t>When only 1/3</a:t>
            </a:r>
            <a:r>
              <a:rPr lang="en-US" sz="1600" i="1" baseline="30000" dirty="0">
                <a:solidFill>
                  <a:schemeClr val="tx1"/>
                </a:solidFill>
              </a:rPr>
              <a:t>rd</a:t>
            </a:r>
            <a:r>
              <a:rPr lang="en-US" sz="1600" i="1" dirty="0">
                <a:solidFill>
                  <a:schemeClr val="tx1"/>
                </a:solidFill>
              </a:rPr>
              <a:t> of the proximal femur is included, the CR should be near the femoral neck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2902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699157" y="1035434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7845665" y="1607807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75 kVp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- Lateral </a:t>
            </a:r>
            <a:r>
              <a:rPr lang="en-US" sz="2400" dirty="0"/>
              <a:t>Proximal</a:t>
            </a:r>
            <a:r>
              <a:rPr lang="en-US" sz="3200" dirty="0"/>
              <a:t> Femur</a:t>
            </a:r>
            <a:endParaRPr lang="en-CA" sz="2400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223074" cy="4351338"/>
          </a:xfrm>
        </p:spPr>
        <p:txBody>
          <a:bodyPr/>
          <a:lstStyle/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Head of femur in the acetabulum</a:t>
            </a:r>
          </a:p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Femoral neck foreshortened and </a:t>
            </a:r>
            <a:r>
              <a:rPr lang="en-US" b="1" i="1" dirty="0">
                <a:solidFill>
                  <a:schemeClr val="tx1"/>
                </a:solidFill>
              </a:rPr>
              <a:t>superimposed by the greater trochanter</a:t>
            </a:r>
          </a:p>
          <a:p>
            <a:pPr marL="457200" indent="-457200">
              <a:lnSpc>
                <a:spcPct val="8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Only a small part of lesser trochanter visible on the medial side</a:t>
            </a:r>
          </a:p>
          <a:p>
            <a:pPr marL="457200" indent="-457200">
              <a:lnSpc>
                <a:spcPct val="8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Femur parallel to collimated light-field </a:t>
            </a:r>
          </a:p>
          <a:p>
            <a:pPr marL="457200" indent="-457200">
              <a:lnSpc>
                <a:spcPct val="8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Text Placeholder 4"/>
          <p:cNvSpPr txBox="1">
            <a:spLocks/>
          </p:cNvSpPr>
          <p:nvPr/>
        </p:nvSpPr>
        <p:spPr>
          <a:xfrm>
            <a:off x="7169006" y="6032281"/>
            <a:ext cx="2662021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Pg.423 Fig. 6.270 </a:t>
            </a:r>
          </a:p>
          <a:p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4872" y="1957219"/>
            <a:ext cx="2182557" cy="421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341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1253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Knee</a:t>
            </a:r>
            <a:endParaRPr lang="en-CA" sz="2400" dirty="0"/>
          </a:p>
        </p:txBody>
      </p:sp>
      <p:sp>
        <p:nvSpPr>
          <p:cNvPr id="22" name="Rectangle 21"/>
          <p:cNvSpPr/>
          <p:nvPr/>
        </p:nvSpPr>
        <p:spPr>
          <a:xfrm>
            <a:off x="5155294" y="1163039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23" name="Rectangle 22"/>
          <p:cNvSpPr/>
          <p:nvPr/>
        </p:nvSpPr>
        <p:spPr>
          <a:xfrm>
            <a:off x="1650110" y="5123114"/>
            <a:ext cx="901789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Ideally, all routine </a:t>
            </a:r>
            <a:r>
              <a:rPr lang="en-US" sz="3000" dirty="0">
                <a:solidFill>
                  <a:srgbClr val="FF00FF"/>
                </a:solidFill>
              </a:rPr>
              <a:t>Knee </a:t>
            </a:r>
            <a:r>
              <a:rPr lang="en-US" sz="3000" dirty="0">
                <a:solidFill>
                  <a:prstClr val="black"/>
                </a:solidFill>
              </a:rPr>
              <a:t>radiographs should display: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631122" y="5817421"/>
            <a:ext cx="377934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1/4 of proximal </a:t>
            </a:r>
            <a:r>
              <a:rPr lang="en-US" sz="2600" dirty="0" err="1">
                <a:solidFill>
                  <a:prstClr val="black"/>
                </a:solidFill>
              </a:rPr>
              <a:t>tib</a:t>
            </a:r>
            <a:r>
              <a:rPr lang="en-US" sz="2600" dirty="0">
                <a:solidFill>
                  <a:prstClr val="black"/>
                </a:solidFill>
              </a:rPr>
              <a:t>/fib</a:t>
            </a:r>
            <a:endParaRPr lang="en-US" sz="2000" i="1" dirty="0">
              <a:solidFill>
                <a:prstClr val="black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rot="21421154">
            <a:off x="1488479" y="1742139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051421" y="5617366"/>
            <a:ext cx="2367235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Distal femur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369626" y="5645977"/>
            <a:ext cx="2485989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Entire patella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1" y="2066956"/>
            <a:ext cx="9059441" cy="296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9370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2275699" y="1007092"/>
            <a:ext cx="75587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ALL routine hip radiographs should display: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6421116" y="1882588"/>
            <a:ext cx="4006549" cy="53345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65→80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797273" y="-181452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Knee</a:t>
            </a:r>
            <a:endParaRPr lang="en-CA" sz="2400" dirty="0"/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374376" y="219719"/>
            <a:ext cx="4053289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</a:t>
            </a:r>
            <a:endParaRPr lang="en-CA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7780" y="4134025"/>
            <a:ext cx="7434587" cy="243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4504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38782" y="852436"/>
            <a:ext cx="5580374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&amp;/or artifacts</a:t>
            </a:r>
            <a:endParaRPr lang="en-CA" b="1" dirty="0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38200" y="-296022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Knee</a:t>
            </a:r>
            <a:endParaRPr lang="en-CA" sz="2400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3038782" y="5968628"/>
            <a:ext cx="105156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474026" y="1445749"/>
            <a:ext cx="7954422" cy="151306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Marker placement, </a:t>
            </a:r>
            <a:r>
              <a:rPr lang="en-US" i="1" u="sng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soft-tissue: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CC00FF"/>
                </a:solidFill>
              </a:rPr>
              <a:t>AP, &amp; Oblique projections</a:t>
            </a:r>
            <a:r>
              <a:rPr lang="en-US" dirty="0">
                <a:solidFill>
                  <a:schemeClr val="tx1"/>
                </a:solidFill>
              </a:rPr>
              <a:t>: </a:t>
            </a:r>
            <a:r>
              <a:rPr lang="en-US" sz="2400" i="1" u="sng" dirty="0">
                <a:solidFill>
                  <a:srgbClr val="7030A0"/>
                </a:solidFill>
              </a:rPr>
              <a:t>lateral</a:t>
            </a:r>
            <a:r>
              <a:rPr lang="en-US" sz="2400" dirty="0">
                <a:solidFill>
                  <a:schemeClr val="tx1"/>
                </a:solidFill>
              </a:rPr>
              <a:t> edge of light-field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B0F0"/>
                </a:solidFill>
              </a:rPr>
              <a:t>Lateral projection</a:t>
            </a:r>
            <a:r>
              <a:rPr lang="en-US" sz="2400" dirty="0">
                <a:solidFill>
                  <a:schemeClr val="tx1"/>
                </a:solidFill>
              </a:rPr>
              <a:t>: </a:t>
            </a:r>
            <a:r>
              <a:rPr lang="en-US" sz="2400" i="1" u="sng" dirty="0">
                <a:solidFill>
                  <a:srgbClr val="0070C0"/>
                </a:solidFill>
              </a:rPr>
              <a:t>anterior</a:t>
            </a:r>
            <a:r>
              <a:rPr lang="en-US" sz="2400" dirty="0">
                <a:solidFill>
                  <a:schemeClr val="tx1"/>
                </a:solidFill>
              </a:rPr>
              <a:t>, inferior edge of light field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r="26987"/>
          <a:stretch/>
        </p:blipFill>
        <p:spPr>
          <a:xfrm>
            <a:off x="1524001" y="3012166"/>
            <a:ext cx="6614556" cy="29690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3818" y="3012166"/>
            <a:ext cx="2664183" cy="2920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1699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9329" t="11308" r="8795" b="6612"/>
          <a:stretch/>
        </p:blipFill>
        <p:spPr>
          <a:xfrm>
            <a:off x="1638459" y="1540460"/>
            <a:ext cx="1287381" cy="169126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573141" y="1395190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796808" y="-36409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Knee</a:t>
            </a:r>
            <a:endParaRPr lang="en-CA" sz="2400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6324777" y="269333"/>
            <a:ext cx="4607495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mid-knee joint</a:t>
            </a: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 rotWithShape="1">
          <a:blip r:embed="rId4"/>
          <a:srcRect l="16336" t="22001" r="16411" b="15280"/>
          <a:stretch/>
        </p:blipFill>
        <p:spPr>
          <a:xfrm>
            <a:off x="3594055" y="1938856"/>
            <a:ext cx="1327304" cy="16503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r="30526"/>
          <a:stretch/>
        </p:blipFill>
        <p:spPr>
          <a:xfrm>
            <a:off x="1524001" y="3657732"/>
            <a:ext cx="6293921" cy="2969009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638459" y="3721556"/>
            <a:ext cx="2236855" cy="2585061"/>
            <a:chOff x="2620153" y="3858508"/>
            <a:chExt cx="1682001" cy="2585061"/>
          </a:xfrm>
        </p:grpSpPr>
        <p:sp>
          <p:nvSpPr>
            <p:cNvPr id="31" name="Rectangle 30"/>
            <p:cNvSpPr/>
            <p:nvPr/>
          </p:nvSpPr>
          <p:spPr>
            <a:xfrm>
              <a:off x="2620153" y="3858508"/>
              <a:ext cx="1682001" cy="2585061"/>
            </a:xfrm>
            <a:prstGeom prst="rect">
              <a:avLst/>
            </a:prstGeom>
            <a:noFill/>
            <a:ln w="57150">
              <a:solidFill>
                <a:srgbClr val="00FF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2" name="Straight Connector 31"/>
            <p:cNvCxnSpPr>
              <a:stCxn id="31" idx="0"/>
            </p:cNvCxnSpPr>
            <p:nvPr/>
          </p:nvCxnSpPr>
          <p:spPr>
            <a:xfrm>
              <a:off x="3461154" y="3858508"/>
              <a:ext cx="49620" cy="2585061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2620153" y="5067912"/>
              <a:ext cx="1682001" cy="0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4057671" y="3718572"/>
            <a:ext cx="1954204" cy="2588045"/>
            <a:chOff x="2620153" y="3858508"/>
            <a:chExt cx="1682001" cy="2585061"/>
          </a:xfrm>
        </p:grpSpPr>
        <p:sp>
          <p:nvSpPr>
            <p:cNvPr id="36" name="Rectangle 35"/>
            <p:cNvSpPr/>
            <p:nvPr/>
          </p:nvSpPr>
          <p:spPr>
            <a:xfrm>
              <a:off x="2620153" y="3858508"/>
              <a:ext cx="1682001" cy="2585061"/>
            </a:xfrm>
            <a:prstGeom prst="rect">
              <a:avLst/>
            </a:prstGeom>
            <a:noFill/>
            <a:ln w="57150">
              <a:solidFill>
                <a:srgbClr val="00FF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0" name="Straight Connector 39"/>
            <p:cNvCxnSpPr>
              <a:stCxn id="36" idx="0"/>
            </p:cNvCxnSpPr>
            <p:nvPr/>
          </p:nvCxnSpPr>
          <p:spPr>
            <a:xfrm>
              <a:off x="3461154" y="3858508"/>
              <a:ext cx="49620" cy="2585061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2620153" y="5174666"/>
              <a:ext cx="1682001" cy="0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/>
          <p:cNvGrpSpPr/>
          <p:nvPr/>
        </p:nvGrpSpPr>
        <p:grpSpPr>
          <a:xfrm>
            <a:off x="6202534" y="3697938"/>
            <a:ext cx="1603513" cy="2585061"/>
            <a:chOff x="2620153" y="3858508"/>
            <a:chExt cx="1682001" cy="2585061"/>
          </a:xfrm>
        </p:grpSpPr>
        <p:sp>
          <p:nvSpPr>
            <p:cNvPr id="46" name="Rectangle 45"/>
            <p:cNvSpPr/>
            <p:nvPr/>
          </p:nvSpPr>
          <p:spPr>
            <a:xfrm>
              <a:off x="2620153" y="3858508"/>
              <a:ext cx="1682001" cy="2585061"/>
            </a:xfrm>
            <a:prstGeom prst="rect">
              <a:avLst/>
            </a:prstGeom>
            <a:noFill/>
            <a:ln w="57150">
              <a:solidFill>
                <a:srgbClr val="00FF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8" name="Straight Connector 47"/>
            <p:cNvCxnSpPr>
              <a:stCxn id="46" idx="0"/>
            </p:cNvCxnSpPr>
            <p:nvPr/>
          </p:nvCxnSpPr>
          <p:spPr>
            <a:xfrm>
              <a:off x="3461154" y="3858508"/>
              <a:ext cx="49620" cy="2585061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2620153" y="5118112"/>
              <a:ext cx="1682001" cy="0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27419" y="3657732"/>
            <a:ext cx="2243026" cy="2793827"/>
          </a:xfrm>
          <a:prstGeom prst="rect">
            <a:avLst/>
          </a:prstGeom>
        </p:spPr>
      </p:pic>
      <p:sp>
        <p:nvSpPr>
          <p:cNvPr id="52" name="Text Placeholder 4"/>
          <p:cNvSpPr txBox="1">
            <a:spLocks/>
          </p:cNvSpPr>
          <p:nvPr/>
        </p:nvSpPr>
        <p:spPr>
          <a:xfrm>
            <a:off x="7817922" y="6292957"/>
            <a:ext cx="2662021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Pg.385 Fig. 6.187 </a:t>
            </a:r>
          </a:p>
          <a:p>
            <a:endParaRPr lang="en-CA" dirty="0"/>
          </a:p>
        </p:txBody>
      </p:sp>
      <p:grpSp>
        <p:nvGrpSpPr>
          <p:cNvPr id="53" name="Group 52"/>
          <p:cNvGrpSpPr/>
          <p:nvPr/>
        </p:nvGrpSpPr>
        <p:grpSpPr>
          <a:xfrm>
            <a:off x="8099433" y="3681322"/>
            <a:ext cx="2171012" cy="2625295"/>
            <a:chOff x="2620153" y="3858508"/>
            <a:chExt cx="1682001" cy="2585061"/>
          </a:xfrm>
        </p:grpSpPr>
        <p:sp>
          <p:nvSpPr>
            <p:cNvPr id="56" name="Rectangle 55"/>
            <p:cNvSpPr/>
            <p:nvPr/>
          </p:nvSpPr>
          <p:spPr>
            <a:xfrm>
              <a:off x="2620153" y="3858508"/>
              <a:ext cx="1682001" cy="2585061"/>
            </a:xfrm>
            <a:prstGeom prst="rect">
              <a:avLst/>
            </a:prstGeom>
            <a:noFill/>
            <a:ln w="57150">
              <a:solidFill>
                <a:srgbClr val="00FF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7" name="Straight Connector 56"/>
            <p:cNvCxnSpPr>
              <a:stCxn id="56" idx="0"/>
            </p:cNvCxnSpPr>
            <p:nvPr/>
          </p:nvCxnSpPr>
          <p:spPr>
            <a:xfrm>
              <a:off x="3461154" y="3858508"/>
              <a:ext cx="49620" cy="2585061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2620153" y="5174666"/>
              <a:ext cx="1682001" cy="0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2" name="Picture 61"/>
          <p:cNvPicPr>
            <a:picLocks noChangeAspect="1"/>
          </p:cNvPicPr>
          <p:nvPr/>
        </p:nvPicPr>
        <p:blipFill rotWithShape="1">
          <a:blip r:embed="rId7"/>
          <a:srcRect l="17935" t="28489" r="24036" b="19386"/>
          <a:stretch/>
        </p:blipFill>
        <p:spPr>
          <a:xfrm>
            <a:off x="6852161" y="1986887"/>
            <a:ext cx="1309849" cy="156874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8"/>
          <a:srcRect l="8529" t="30907" r="20810" b="7208"/>
          <a:stretch/>
        </p:blipFill>
        <p:spPr>
          <a:xfrm>
            <a:off x="8847681" y="1741361"/>
            <a:ext cx="1453373" cy="1697164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>
            <a:off x="2299472" y="2232593"/>
            <a:ext cx="483980" cy="2698367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>
            <a:off x="4315705" y="2516786"/>
            <a:ext cx="783299" cy="2537858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H="1">
            <a:off x="7034839" y="2589944"/>
            <a:ext cx="509288" cy="2341015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flipH="1">
            <a:off x="9229422" y="2320343"/>
            <a:ext cx="341657" cy="2715330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231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AP Knee</a:t>
            </a:r>
            <a:endParaRPr lang="en-CA" sz="2400" dirty="0"/>
          </a:p>
        </p:txBody>
      </p:sp>
      <p:sp>
        <p:nvSpPr>
          <p:cNvPr id="19" name="Rectangle 18"/>
          <p:cNvSpPr/>
          <p:nvPr/>
        </p:nvSpPr>
        <p:spPr>
          <a:xfrm>
            <a:off x="7902289" y="1006858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8102664" y="1661241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65 kVp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818856" y="1466634"/>
            <a:ext cx="5285503" cy="476604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Open </a:t>
            </a:r>
            <a:r>
              <a:rPr lang="en-US" sz="2600" dirty="0" err="1">
                <a:solidFill>
                  <a:schemeClr val="tx1"/>
                </a:solidFill>
              </a:rPr>
              <a:t>femorotibial</a:t>
            </a:r>
            <a:r>
              <a:rPr lang="en-US" sz="2600" dirty="0">
                <a:solidFill>
                  <a:schemeClr val="tx1"/>
                </a:solidFill>
              </a:rPr>
              <a:t> joint space</a:t>
            </a:r>
          </a:p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600" dirty="0" err="1">
                <a:solidFill>
                  <a:schemeClr val="tx1"/>
                </a:solidFill>
              </a:rPr>
              <a:t>Tibial</a:t>
            </a:r>
            <a:r>
              <a:rPr lang="en-US" sz="2600" dirty="0">
                <a:solidFill>
                  <a:schemeClr val="tx1"/>
                </a:solidFill>
              </a:rPr>
              <a:t> plateaus seen with only minimal surface area</a:t>
            </a:r>
          </a:p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Intercondylar eminence centered at mid-femur (“side-side”)</a:t>
            </a:r>
          </a:p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Symmetric femoral and </a:t>
            </a:r>
            <a:r>
              <a:rPr lang="en-US" sz="2600" dirty="0" err="1">
                <a:solidFill>
                  <a:schemeClr val="tx1"/>
                </a:solidFill>
              </a:rPr>
              <a:t>tibial</a:t>
            </a:r>
            <a:r>
              <a:rPr lang="en-US" sz="2600" dirty="0">
                <a:solidFill>
                  <a:schemeClr val="tx1"/>
                </a:solidFill>
              </a:rPr>
              <a:t> condyles</a:t>
            </a:r>
          </a:p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~ ½ fibular head superimposed by tibia</a:t>
            </a:r>
          </a:p>
        </p:txBody>
      </p:sp>
      <p:sp>
        <p:nvSpPr>
          <p:cNvPr id="18" name="Text Placeholder 4"/>
          <p:cNvSpPr txBox="1">
            <a:spLocks/>
          </p:cNvSpPr>
          <p:nvPr/>
        </p:nvSpPr>
        <p:spPr>
          <a:xfrm>
            <a:off x="7409575" y="6232678"/>
            <a:ext cx="2202553" cy="29385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246 Fig.  6.101</a:t>
            </a:r>
            <a:endParaRPr lang="en-CA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3426"/>
          <a:stretch/>
        </p:blipFill>
        <p:spPr>
          <a:xfrm>
            <a:off x="6927273" y="2030574"/>
            <a:ext cx="3551752" cy="42205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27273" y="367135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255699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Critique: AP</a:t>
            </a:r>
            <a:r>
              <a:rPr lang="en-US" sz="3200" dirty="0"/>
              <a:t> </a:t>
            </a:r>
            <a:r>
              <a:rPr lang="en-US" sz="2800" dirty="0">
                <a:solidFill>
                  <a:srgbClr val="FF00FF"/>
                </a:solidFill>
              </a:rPr>
              <a:t>Internal Oblique </a:t>
            </a:r>
            <a:r>
              <a:rPr lang="en-US" dirty="0"/>
              <a:t>Knee</a:t>
            </a:r>
            <a:endParaRPr lang="en-CA" dirty="0"/>
          </a:p>
        </p:txBody>
      </p:sp>
      <p:sp>
        <p:nvSpPr>
          <p:cNvPr id="19" name="Rectangle 18"/>
          <p:cNvSpPr/>
          <p:nvPr/>
        </p:nvSpPr>
        <p:spPr>
          <a:xfrm>
            <a:off x="3478417" y="1399631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8102664" y="1661241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65 kVp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27273" y="367135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3504" y="2089687"/>
            <a:ext cx="3519288" cy="4480841"/>
          </a:xfrm>
          <a:prstGeom prst="rect">
            <a:avLst/>
          </a:prstGeom>
        </p:spPr>
      </p:pic>
      <p:sp>
        <p:nvSpPr>
          <p:cNvPr id="11" name="Content Placeholder 2"/>
          <p:cNvSpPr txBox="1">
            <a:spLocks/>
          </p:cNvSpPr>
          <p:nvPr/>
        </p:nvSpPr>
        <p:spPr>
          <a:xfrm>
            <a:off x="1738387" y="2398817"/>
            <a:ext cx="5081783" cy="4298669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~½ patella superimposing medial condyle of femur, and ~½ free of superimposition </a:t>
            </a:r>
          </a:p>
          <a:p>
            <a:pPr marL="457200" indent="-457200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Open proximal tibiofibular joint</a:t>
            </a:r>
          </a:p>
          <a:p>
            <a:pPr marL="800100" lvl="1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200" i="1" dirty="0"/>
              <a:t>Aka. head and neck of fibula free of superimposition</a:t>
            </a:r>
          </a:p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Lateral condyle of femur &amp; tibia in profile</a:t>
            </a:r>
          </a:p>
        </p:txBody>
      </p:sp>
    </p:spTree>
    <p:extLst>
      <p:ext uri="{BB962C8B-B14F-4D97-AF65-F5344CB8AC3E}">
        <p14:creationId xmlns:p14="http://schemas.microsoft.com/office/powerpoint/2010/main" val="12622442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Critique: AP </a:t>
            </a:r>
            <a:r>
              <a:rPr lang="en-US" sz="2800" dirty="0">
                <a:solidFill>
                  <a:srgbClr val="FF00FF"/>
                </a:solidFill>
              </a:rPr>
              <a:t>External Oblique </a:t>
            </a:r>
            <a:r>
              <a:rPr lang="en-US" dirty="0"/>
              <a:t>Knee</a:t>
            </a:r>
            <a:endParaRPr lang="en-CA" dirty="0"/>
          </a:p>
        </p:txBody>
      </p:sp>
      <p:sp>
        <p:nvSpPr>
          <p:cNvPr id="19" name="Rectangle 18"/>
          <p:cNvSpPr/>
          <p:nvPr/>
        </p:nvSpPr>
        <p:spPr>
          <a:xfrm>
            <a:off x="3478417" y="1399631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8102664" y="1661241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65 kVp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27273" y="367135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1030" y="2088559"/>
            <a:ext cx="3060125" cy="4243624"/>
          </a:xfrm>
          <a:prstGeom prst="rect">
            <a:avLst/>
          </a:prstGeom>
        </p:spPr>
      </p:pic>
      <p:sp>
        <p:nvSpPr>
          <p:cNvPr id="10" name="Text Placeholder 4"/>
          <p:cNvSpPr txBox="1">
            <a:spLocks/>
          </p:cNvSpPr>
          <p:nvPr/>
        </p:nvSpPr>
        <p:spPr>
          <a:xfrm>
            <a:off x="7286987" y="6332183"/>
            <a:ext cx="2584967" cy="27837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MRT Image Critique Handbook</a:t>
            </a:r>
            <a:endParaRPr lang="en-CA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51389" y="2413644"/>
            <a:ext cx="5075884" cy="397423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~½ patella superimposing lateral condyle of femur, and ~½ free of superimposition </a:t>
            </a:r>
          </a:p>
          <a:p>
            <a:pPr marL="457200" indent="-457200">
              <a:lnSpc>
                <a:spcPct val="8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Proximal fibula superimposing lateral half of tibia</a:t>
            </a:r>
          </a:p>
          <a:p>
            <a:pPr marL="800100" lvl="1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200" i="1" dirty="0"/>
              <a:t>Fibular head aligned with </a:t>
            </a:r>
            <a:r>
              <a:rPr lang="en-US" sz="2200" i="1" dirty="0">
                <a:solidFill>
                  <a:srgbClr val="CC00FF"/>
                </a:solidFill>
              </a:rPr>
              <a:t>“</a:t>
            </a:r>
            <a:r>
              <a:rPr lang="en-US" sz="2200" i="1" u="sng" dirty="0">
                <a:solidFill>
                  <a:srgbClr val="CC00FF"/>
                </a:solidFill>
              </a:rPr>
              <a:t>anterior edge”</a:t>
            </a:r>
            <a:r>
              <a:rPr lang="en-US" sz="2200" i="1" dirty="0">
                <a:solidFill>
                  <a:srgbClr val="CC00FF"/>
                </a:solidFill>
              </a:rPr>
              <a:t> </a:t>
            </a:r>
            <a:r>
              <a:rPr lang="en-US" sz="2200" i="1" dirty="0"/>
              <a:t>of tibia</a:t>
            </a:r>
          </a:p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Medial condyle of femur &amp; tibia in profile</a:t>
            </a:r>
          </a:p>
        </p:txBody>
      </p:sp>
    </p:spTree>
    <p:extLst>
      <p:ext uri="{BB962C8B-B14F-4D97-AF65-F5344CB8AC3E}">
        <p14:creationId xmlns:p14="http://schemas.microsoft.com/office/powerpoint/2010/main" val="39207044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38200" y="-236842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Lateral Knee</a:t>
            </a:r>
            <a:endParaRPr lang="en-CA" sz="2400" dirty="0"/>
          </a:p>
        </p:txBody>
      </p:sp>
      <p:sp>
        <p:nvSpPr>
          <p:cNvPr id="19" name="Rectangle 18"/>
          <p:cNvSpPr/>
          <p:nvPr/>
        </p:nvSpPr>
        <p:spPr>
          <a:xfrm>
            <a:off x="8180187" y="1775585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8380562" y="2360401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65 kVp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27273" y="367135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524001" y="3294729"/>
            <a:ext cx="5878285" cy="3370405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Patella in profile</a:t>
            </a:r>
          </a:p>
          <a:p>
            <a:pPr marL="457200" indent="-457200">
              <a:lnSpc>
                <a:spcPct val="80000"/>
              </a:lnSpc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Posterior </a:t>
            </a:r>
            <a:r>
              <a:rPr lang="en-US" sz="2400" i="1" u="sng" dirty="0">
                <a:solidFill>
                  <a:schemeClr val="tx1"/>
                </a:solidFill>
              </a:rPr>
              <a:t>and</a:t>
            </a:r>
            <a:r>
              <a:rPr lang="en-US" sz="2400" dirty="0">
                <a:solidFill>
                  <a:schemeClr val="tx1"/>
                </a:solidFill>
              </a:rPr>
              <a:t> distal margins of femoral condyles directly superimposed</a:t>
            </a:r>
          </a:p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Open Patellofemoral joint</a:t>
            </a:r>
          </a:p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Proximal tibiofibular joint slightly superimposed by posterior half of proximal tibia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6141" y="903630"/>
            <a:ext cx="1672240" cy="20828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t="12911" r="7084"/>
          <a:stretch/>
        </p:blipFill>
        <p:spPr>
          <a:xfrm>
            <a:off x="7359342" y="2755075"/>
            <a:ext cx="3243409" cy="3688494"/>
          </a:xfrm>
          <a:prstGeom prst="rect">
            <a:avLst/>
          </a:prstGeom>
        </p:spPr>
      </p:pic>
      <p:sp>
        <p:nvSpPr>
          <p:cNvPr id="14" name="Text Placeholder 4"/>
          <p:cNvSpPr txBox="1">
            <a:spLocks/>
          </p:cNvSpPr>
          <p:nvPr/>
        </p:nvSpPr>
        <p:spPr>
          <a:xfrm>
            <a:off x="7544792" y="6468911"/>
            <a:ext cx="2584967" cy="27837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MRT Image Critique Handbook</a:t>
            </a:r>
            <a:endParaRPr lang="en-CA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160523" y="1090564"/>
            <a:ext cx="2902467" cy="59548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Note: Femur should be parallel to collimated light-field</a:t>
            </a:r>
          </a:p>
        </p:txBody>
      </p:sp>
      <p:cxnSp>
        <p:nvCxnSpPr>
          <p:cNvPr id="6" name="Straight Arrow Connector 5"/>
          <p:cNvCxnSpPr>
            <a:stCxn id="15" idx="1"/>
          </p:cNvCxnSpPr>
          <p:nvPr/>
        </p:nvCxnSpPr>
        <p:spPr>
          <a:xfrm flipH="1" flipV="1">
            <a:off x="3678382" y="1245020"/>
            <a:ext cx="482141" cy="143284"/>
          </a:xfrm>
          <a:prstGeom prst="straightConnector1">
            <a:avLst/>
          </a:prstGeom>
          <a:ln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ontent Placeholder 2"/>
          <p:cNvSpPr txBox="1">
            <a:spLocks/>
          </p:cNvSpPr>
          <p:nvPr/>
        </p:nvSpPr>
        <p:spPr>
          <a:xfrm>
            <a:off x="4429953" y="2073149"/>
            <a:ext cx="2633037" cy="79207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Note: This image used to demonstrate all other “ideal” positioning criteria</a:t>
            </a:r>
          </a:p>
        </p:txBody>
      </p:sp>
      <p:cxnSp>
        <p:nvCxnSpPr>
          <p:cNvPr id="22" name="Straight Arrow Connector 21"/>
          <p:cNvCxnSpPr>
            <a:stCxn id="21" idx="3"/>
          </p:cNvCxnSpPr>
          <p:nvPr/>
        </p:nvCxnSpPr>
        <p:spPr>
          <a:xfrm>
            <a:off x="7062989" y="2469185"/>
            <a:ext cx="481802" cy="285890"/>
          </a:xfrm>
          <a:prstGeom prst="straightConnector1">
            <a:avLst/>
          </a:prstGeom>
          <a:ln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4"/>
          <p:cNvSpPr txBox="1">
            <a:spLocks/>
          </p:cNvSpPr>
          <p:nvPr/>
        </p:nvSpPr>
        <p:spPr>
          <a:xfrm>
            <a:off x="1575556" y="2901688"/>
            <a:ext cx="2584967" cy="27837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 385 Fig. 6.187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175500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8786" y="-126410"/>
            <a:ext cx="10515600" cy="1325563"/>
          </a:xfrm>
        </p:spPr>
        <p:txBody>
          <a:bodyPr/>
          <a:lstStyle/>
          <a:p>
            <a:r>
              <a:rPr lang="en-US" dirty="0"/>
              <a:t>Tips &amp; Tricks – Femur Projections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Critique same way you would critique AP Hip, EXCEPT: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sz="2000" dirty="0"/>
              <a:t>“Symph” not required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sz="2000" dirty="0"/>
              <a:t>Femur requires a lower technique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sz="2000" dirty="0"/>
              <a:t>*If proximal femur is site of injury, the CR will not be centered over femoral neck</a:t>
            </a:r>
          </a:p>
          <a:p>
            <a:pPr lvl="1"/>
            <a:endParaRPr lang="en-US" sz="2000" dirty="0"/>
          </a:p>
        </p:txBody>
      </p:sp>
      <p:sp>
        <p:nvSpPr>
          <p:cNvPr id="18" name="Rectangle 17"/>
          <p:cNvSpPr/>
          <p:nvPr/>
        </p:nvSpPr>
        <p:spPr>
          <a:xfrm>
            <a:off x="1824471" y="802978"/>
            <a:ext cx="4473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Proximal AP Femur Image: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b="92431"/>
          <a:stretch/>
        </p:blipFill>
        <p:spPr>
          <a:xfrm>
            <a:off x="4389722" y="3055433"/>
            <a:ext cx="1556864" cy="2863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7593" y="3541085"/>
            <a:ext cx="1761897" cy="275563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914653" y="3140392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80 kVp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60599" y="4457234"/>
            <a:ext cx="1195341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dirty="0"/>
              <a:t>AP Proximal Femur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39200" y="4742545"/>
            <a:ext cx="97973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dirty="0"/>
              <a:t>AP Hip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555940" y="4918901"/>
            <a:ext cx="766981" cy="93709"/>
          </a:xfrm>
          <a:prstGeom prst="straightConnector1">
            <a:avLst/>
          </a:prstGeom>
          <a:ln w="28575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endCxn id="8" idx="3"/>
          </p:cNvCxnSpPr>
          <p:nvPr/>
        </p:nvCxnSpPr>
        <p:spPr>
          <a:xfrm flipH="1">
            <a:off x="8449490" y="4812612"/>
            <a:ext cx="389711" cy="106289"/>
          </a:xfrm>
          <a:prstGeom prst="straightConnector1">
            <a:avLst/>
          </a:prstGeom>
          <a:ln w="28575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9722" y="3399633"/>
            <a:ext cx="1423260" cy="2934946"/>
          </a:xfrm>
          <a:prstGeom prst="rect">
            <a:avLst/>
          </a:prstGeom>
        </p:spPr>
      </p:pic>
      <p:sp>
        <p:nvSpPr>
          <p:cNvPr id="31" name="Text Placeholder 4"/>
          <p:cNvSpPr txBox="1">
            <a:spLocks/>
          </p:cNvSpPr>
          <p:nvPr/>
        </p:nvSpPr>
        <p:spPr>
          <a:xfrm>
            <a:off x="6758191" y="6223558"/>
            <a:ext cx="1620698" cy="26614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288 Fig. 7.67</a:t>
            </a:r>
            <a:endParaRPr lang="en-CA" dirty="0"/>
          </a:p>
        </p:txBody>
      </p:sp>
      <p:sp>
        <p:nvSpPr>
          <p:cNvPr id="32" name="Text Placeholder 4"/>
          <p:cNvSpPr txBox="1">
            <a:spLocks/>
          </p:cNvSpPr>
          <p:nvPr/>
        </p:nvSpPr>
        <p:spPr>
          <a:xfrm>
            <a:off x="3092642" y="6304383"/>
            <a:ext cx="2584967" cy="27837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Image Library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777978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2062" y="3544600"/>
            <a:ext cx="2999492" cy="30726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02910"/>
            <a:ext cx="10515600" cy="1325563"/>
          </a:xfrm>
        </p:spPr>
        <p:txBody>
          <a:bodyPr/>
          <a:lstStyle/>
          <a:p>
            <a:r>
              <a:rPr lang="en-US" dirty="0"/>
              <a:t>Tips &amp; Tricks – Femur Projections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Critique same way you would critique Lateral Hip, EXCEPT: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sz="2000" dirty="0"/>
              <a:t>Only a small part of the lesser trochanter will be visible medially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sz="2000" dirty="0"/>
              <a:t>Femur requires a lower technique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sz="2000" dirty="0"/>
              <a:t>Femur must be parallel to edge of IR (i.e. no collimator tilt)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sz="2000" dirty="0"/>
              <a:t>*If proximal femur is site of injury, the CR will not be centered over femoral neck</a:t>
            </a:r>
          </a:p>
          <a:p>
            <a:pPr lvl="1"/>
            <a:endParaRPr lang="en-US" sz="2000" dirty="0"/>
          </a:p>
        </p:txBody>
      </p:sp>
      <p:sp>
        <p:nvSpPr>
          <p:cNvPr id="18" name="Rectangle 17"/>
          <p:cNvSpPr/>
          <p:nvPr/>
        </p:nvSpPr>
        <p:spPr>
          <a:xfrm>
            <a:off x="1824470" y="802978"/>
            <a:ext cx="51235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Proximal Lateral Femur Image: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16437" y="3728360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80 kVp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30941" y="5118679"/>
            <a:ext cx="1195341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dirty="0"/>
              <a:t>Lateral Proximal Femur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421091" y="4604063"/>
            <a:ext cx="97973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dirty="0"/>
              <a:t>Lateral Hip</a:t>
            </a:r>
          </a:p>
        </p:txBody>
      </p:sp>
      <p:cxnSp>
        <p:nvCxnSpPr>
          <p:cNvPr id="11" name="Straight Arrow Connector 10"/>
          <p:cNvCxnSpPr>
            <a:stCxn id="9" idx="0"/>
          </p:cNvCxnSpPr>
          <p:nvPr/>
        </p:nvCxnSpPr>
        <p:spPr>
          <a:xfrm flipV="1">
            <a:off x="2228611" y="4604063"/>
            <a:ext cx="791680" cy="514616"/>
          </a:xfrm>
          <a:prstGeom prst="straightConnector1">
            <a:avLst/>
          </a:prstGeom>
          <a:ln w="28575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endCxn id="8" idx="3"/>
          </p:cNvCxnSpPr>
          <p:nvPr/>
        </p:nvCxnSpPr>
        <p:spPr>
          <a:xfrm flipH="1">
            <a:off x="9031381" y="4867107"/>
            <a:ext cx="389711" cy="106289"/>
          </a:xfrm>
          <a:prstGeom prst="straightConnector1">
            <a:avLst/>
          </a:prstGeom>
          <a:ln w="28575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3222" y="3982580"/>
            <a:ext cx="1507555" cy="28905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/>
          <a:srcRect b="92431"/>
          <a:stretch/>
        </p:blipFill>
        <p:spPr>
          <a:xfrm>
            <a:off x="4343151" y="5250393"/>
            <a:ext cx="1556864" cy="28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6829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74915"/>
            <a:ext cx="10515600" cy="1325563"/>
          </a:xfrm>
        </p:spPr>
        <p:txBody>
          <a:bodyPr/>
          <a:lstStyle/>
          <a:p>
            <a:r>
              <a:rPr lang="en-US" dirty="0"/>
              <a:t>Tips &amp; Tricks – Femur Projections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Critique same way you would critique AP &amp; Lateral Knee projections EXCEPT: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sz="2000" dirty="0"/>
              <a:t>Femur requires a higher technique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sz="2000" dirty="0"/>
              <a:t>Knee joint will be superimposed in femur projections</a:t>
            </a:r>
          </a:p>
          <a:p>
            <a:pPr marL="800100" lvl="1" indent="-457200">
              <a:buFont typeface="+mj-lt"/>
              <a:buAutoNum type="arabicPeriod"/>
            </a:pPr>
            <a:r>
              <a:rPr lang="en-US" sz="2000" dirty="0"/>
              <a:t>Lateral distal Femur: Femoral condyles will </a:t>
            </a:r>
            <a:r>
              <a:rPr lang="en-US" sz="2000" u="sng" dirty="0"/>
              <a:t>not</a:t>
            </a:r>
            <a:r>
              <a:rPr lang="en-US" sz="2000" dirty="0"/>
              <a:t> be superimposed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824470" y="802978"/>
            <a:ext cx="36022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Distal Femur Images: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b="92431"/>
          <a:stretch/>
        </p:blipFill>
        <p:spPr>
          <a:xfrm>
            <a:off x="2165310" y="3093248"/>
            <a:ext cx="1556864" cy="28636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778463" y="3307122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65 kVp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1418" y="5520239"/>
            <a:ext cx="885145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dirty="0"/>
              <a:t>AP distal Femur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868723" y="6032072"/>
            <a:ext cx="111071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dirty="0"/>
              <a:t>AP Knee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811310" y="3307122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65 kVp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752225" y="6074237"/>
            <a:ext cx="152832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dirty="0"/>
              <a:t>Lateral Knee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1" r="9684"/>
          <a:stretch/>
        </p:blipFill>
        <p:spPr>
          <a:xfrm>
            <a:off x="8578534" y="3722692"/>
            <a:ext cx="1694051" cy="230938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618563" y="5478074"/>
            <a:ext cx="885287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dirty="0"/>
              <a:t>Lateral distal Femur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5310" y="3379617"/>
            <a:ext cx="1284488" cy="306395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/>
          <a:srcRect b="92431"/>
          <a:stretch/>
        </p:blipFill>
        <p:spPr>
          <a:xfrm>
            <a:off x="4554051" y="3020754"/>
            <a:ext cx="1556864" cy="2863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1544" y="3245145"/>
            <a:ext cx="1348720" cy="33328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/>
          <a:srcRect r="64267"/>
          <a:stretch/>
        </p:blipFill>
        <p:spPr>
          <a:xfrm>
            <a:off x="6467480" y="3676455"/>
            <a:ext cx="1815667" cy="23977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46906" y="3718619"/>
            <a:ext cx="1739142" cy="214022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9697" y="3718619"/>
            <a:ext cx="1700855" cy="2163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579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562" y="-64776"/>
            <a:ext cx="10515600" cy="1325563"/>
          </a:xfrm>
        </p:spPr>
        <p:txBody>
          <a:bodyPr/>
          <a:lstStyle/>
          <a:p>
            <a:r>
              <a:rPr lang="en-US" dirty="0"/>
              <a:t>Tips &amp; Tricks: Lateral Knee Projections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Adductor tubercle (yellow arrow): is it superimposed (on top of another structure)</a:t>
            </a:r>
            <a:endParaRPr lang="en-US" sz="2000" u="sng" dirty="0"/>
          </a:p>
          <a:p>
            <a:r>
              <a:rPr lang="en-US" sz="2000" dirty="0"/>
              <a:t>Superimposition of fibula = under-rotation</a:t>
            </a:r>
          </a:p>
          <a:p>
            <a:r>
              <a:rPr lang="en-US" sz="2000" dirty="0"/>
              <a:t>Superimposition of fibula = over-rotation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6101" y="3317031"/>
            <a:ext cx="2555600" cy="29460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8641" y="3317030"/>
            <a:ext cx="2507443" cy="30099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b="25670"/>
          <a:stretch/>
        </p:blipFill>
        <p:spPr>
          <a:xfrm>
            <a:off x="7699156" y="3342028"/>
            <a:ext cx="2511770" cy="2786924"/>
          </a:xfrm>
          <a:prstGeom prst="rect">
            <a:avLst/>
          </a:prstGeom>
        </p:spPr>
      </p:pic>
      <p:sp>
        <p:nvSpPr>
          <p:cNvPr id="27" name="Text Placeholder 4"/>
          <p:cNvSpPr txBox="1">
            <a:spLocks/>
          </p:cNvSpPr>
          <p:nvPr/>
        </p:nvSpPr>
        <p:spPr>
          <a:xfrm>
            <a:off x="7391540" y="6128952"/>
            <a:ext cx="3127002" cy="417334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sz="9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https://i.pinimg.com/736x/3b/d5/83/3bd5833938cc85d55028ec1dbb9fb27e.jpg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05493" y="987634"/>
            <a:ext cx="66009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Evaluate the Fibula &amp; Adductor tubercle:</a:t>
            </a:r>
          </a:p>
        </p:txBody>
      </p:sp>
    </p:spTree>
    <p:extLst>
      <p:ext uri="{BB962C8B-B14F-4D97-AF65-F5344CB8AC3E}">
        <p14:creationId xmlns:p14="http://schemas.microsoft.com/office/powerpoint/2010/main" val="23907795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16778"/>
            <a:ext cx="10515600" cy="1325563"/>
          </a:xfrm>
        </p:spPr>
        <p:txBody>
          <a:bodyPr/>
          <a:lstStyle/>
          <a:p>
            <a:r>
              <a:rPr lang="en-US" dirty="0"/>
              <a:t>Tips &amp; Tricks: Lateral Knee Projections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NOT Superimposed inferiorly </a:t>
            </a:r>
            <a:endParaRPr lang="en-US" dirty="0"/>
          </a:p>
          <a:p>
            <a:r>
              <a:rPr lang="en-US" sz="2000" dirty="0"/>
              <a:t>NOT Superimposed anteriorly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05494" y="987634"/>
            <a:ext cx="88130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If CR centering is accurate, but femoral condyles are: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0344" y="2960972"/>
            <a:ext cx="2612271" cy="31358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4327" y="2763316"/>
            <a:ext cx="2943270" cy="35311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5361" y="2845384"/>
            <a:ext cx="3192047" cy="3355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3690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22042"/>
            <a:ext cx="10515600" cy="1325563"/>
          </a:xfrm>
        </p:spPr>
        <p:txBody>
          <a:bodyPr/>
          <a:lstStyle/>
          <a:p>
            <a:r>
              <a:rPr lang="en-US" dirty="0"/>
              <a:t>Tips &amp; Tricks:  External Oblique Knee</a:t>
            </a:r>
          </a:p>
        </p:txBody>
      </p:sp>
      <p:sp>
        <p:nvSpPr>
          <p:cNvPr id="23" name="Content Placeholder 2"/>
          <p:cNvSpPr>
            <a:spLocks noGrp="1"/>
          </p:cNvSpPr>
          <p:nvPr>
            <p:ph idx="1"/>
          </p:nvPr>
        </p:nvSpPr>
        <p:spPr>
          <a:xfrm>
            <a:off x="889686" y="238168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Internal rotation will demonstrate head of fibula closer to the </a:t>
            </a:r>
            <a:r>
              <a:rPr lang="en-US" sz="2400" dirty="0">
                <a:solidFill>
                  <a:srgbClr val="CC00FF"/>
                </a:solidFill>
              </a:rPr>
              <a:t>lateral side </a:t>
            </a:r>
            <a:r>
              <a:rPr lang="en-US" sz="2400" dirty="0"/>
              <a:t>of the tibia</a:t>
            </a:r>
          </a:p>
          <a:p>
            <a:endParaRPr lang="en-US" sz="2400" dirty="0">
              <a:solidFill>
                <a:srgbClr val="00B0F0"/>
              </a:solidFill>
            </a:endParaRPr>
          </a:p>
          <a:p>
            <a:endParaRPr lang="en-US" sz="2400" dirty="0">
              <a:solidFill>
                <a:srgbClr val="00B0F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659141" y="866416"/>
            <a:ext cx="8977892" cy="129266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600" dirty="0">
                <a:solidFill>
                  <a:srgbClr val="000000"/>
                </a:solidFill>
                <a:latin typeface="Arial"/>
                <a:cs typeface="Arial"/>
              </a:rPr>
              <a:t>Look at the overall appearance of the femoral condyles, patella, &amp; the position of the fibular head in relation to the tibia: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3564" y="3623472"/>
            <a:ext cx="1969051" cy="27609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t="11634"/>
          <a:stretch/>
        </p:blipFill>
        <p:spPr>
          <a:xfrm>
            <a:off x="1985760" y="3354258"/>
            <a:ext cx="2285195" cy="32993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1928" y="3472250"/>
            <a:ext cx="2296970" cy="3258825"/>
          </a:xfrm>
          <a:prstGeom prst="rect">
            <a:avLst/>
          </a:prstGeom>
        </p:spPr>
      </p:pic>
      <p:sp>
        <p:nvSpPr>
          <p:cNvPr id="9" name="Freeform 8"/>
          <p:cNvSpPr/>
          <p:nvPr/>
        </p:nvSpPr>
        <p:spPr>
          <a:xfrm>
            <a:off x="5453449" y="4238369"/>
            <a:ext cx="558456" cy="679621"/>
          </a:xfrm>
          <a:custGeom>
            <a:avLst/>
            <a:gdLst>
              <a:gd name="connsiteX0" fmla="*/ 197708 w 558456"/>
              <a:gd name="connsiteY0" fmla="*/ 0 h 679621"/>
              <a:gd name="connsiteX1" fmla="*/ 185351 w 558456"/>
              <a:gd name="connsiteY1" fmla="*/ 61783 h 679621"/>
              <a:gd name="connsiteX2" fmla="*/ 148281 w 558456"/>
              <a:gd name="connsiteY2" fmla="*/ 98854 h 679621"/>
              <a:gd name="connsiteX3" fmla="*/ 123567 w 558456"/>
              <a:gd name="connsiteY3" fmla="*/ 135924 h 679621"/>
              <a:gd name="connsiteX4" fmla="*/ 74140 w 558456"/>
              <a:gd name="connsiteY4" fmla="*/ 197708 h 679621"/>
              <a:gd name="connsiteX5" fmla="*/ 12356 w 558456"/>
              <a:gd name="connsiteY5" fmla="*/ 308918 h 679621"/>
              <a:gd name="connsiteX6" fmla="*/ 0 w 558456"/>
              <a:gd name="connsiteY6" fmla="*/ 358346 h 679621"/>
              <a:gd name="connsiteX7" fmla="*/ 12356 w 558456"/>
              <a:gd name="connsiteY7" fmla="*/ 531340 h 679621"/>
              <a:gd name="connsiteX8" fmla="*/ 86497 w 558456"/>
              <a:gd name="connsiteY8" fmla="*/ 593124 h 679621"/>
              <a:gd name="connsiteX9" fmla="*/ 160637 w 558456"/>
              <a:gd name="connsiteY9" fmla="*/ 617837 h 679621"/>
              <a:gd name="connsiteX10" fmla="*/ 259492 w 558456"/>
              <a:gd name="connsiteY10" fmla="*/ 642551 h 679621"/>
              <a:gd name="connsiteX11" fmla="*/ 370702 w 558456"/>
              <a:gd name="connsiteY11" fmla="*/ 667264 h 679621"/>
              <a:gd name="connsiteX12" fmla="*/ 407773 w 558456"/>
              <a:gd name="connsiteY12" fmla="*/ 679621 h 679621"/>
              <a:gd name="connsiteX13" fmla="*/ 444843 w 558456"/>
              <a:gd name="connsiteY13" fmla="*/ 667264 h 679621"/>
              <a:gd name="connsiteX14" fmla="*/ 518983 w 558456"/>
              <a:gd name="connsiteY14" fmla="*/ 630194 h 679621"/>
              <a:gd name="connsiteX15" fmla="*/ 543697 w 558456"/>
              <a:gd name="connsiteY15" fmla="*/ 580767 h 679621"/>
              <a:gd name="connsiteX16" fmla="*/ 556054 w 558456"/>
              <a:gd name="connsiteY16" fmla="*/ 271848 h 67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58456" h="679621">
                <a:moveTo>
                  <a:pt x="197708" y="0"/>
                </a:moveTo>
                <a:cubicBezTo>
                  <a:pt x="193589" y="20594"/>
                  <a:pt x="194743" y="42998"/>
                  <a:pt x="185351" y="61783"/>
                </a:cubicBezTo>
                <a:cubicBezTo>
                  <a:pt x="177536" y="77413"/>
                  <a:pt x="159468" y="85429"/>
                  <a:pt x="148281" y="98854"/>
                </a:cubicBezTo>
                <a:cubicBezTo>
                  <a:pt x="138774" y="110263"/>
                  <a:pt x="130209" y="122641"/>
                  <a:pt x="123567" y="135924"/>
                </a:cubicBezTo>
                <a:cubicBezTo>
                  <a:pt x="93723" y="195610"/>
                  <a:pt x="136631" y="156046"/>
                  <a:pt x="74140" y="197708"/>
                </a:cubicBezTo>
                <a:cubicBezTo>
                  <a:pt x="29891" y="264081"/>
                  <a:pt x="28667" y="251829"/>
                  <a:pt x="12356" y="308918"/>
                </a:cubicBezTo>
                <a:cubicBezTo>
                  <a:pt x="7691" y="325248"/>
                  <a:pt x="4119" y="341870"/>
                  <a:pt x="0" y="358346"/>
                </a:cubicBezTo>
                <a:cubicBezTo>
                  <a:pt x="4119" y="416011"/>
                  <a:pt x="-885" y="475065"/>
                  <a:pt x="12356" y="531340"/>
                </a:cubicBezTo>
                <a:cubicBezTo>
                  <a:pt x="15754" y="545781"/>
                  <a:pt x="72428" y="586871"/>
                  <a:pt x="86497" y="593124"/>
                </a:cubicBezTo>
                <a:cubicBezTo>
                  <a:pt x="110302" y="603704"/>
                  <a:pt x="135365" y="611519"/>
                  <a:pt x="160637" y="617837"/>
                </a:cubicBezTo>
                <a:cubicBezTo>
                  <a:pt x="193589" y="626075"/>
                  <a:pt x="226186" y="635890"/>
                  <a:pt x="259492" y="642551"/>
                </a:cubicBezTo>
                <a:cubicBezTo>
                  <a:pt x="301947" y="651042"/>
                  <a:pt x="329995" y="655634"/>
                  <a:pt x="370702" y="667264"/>
                </a:cubicBezTo>
                <a:cubicBezTo>
                  <a:pt x="383226" y="670842"/>
                  <a:pt x="395416" y="675502"/>
                  <a:pt x="407773" y="679621"/>
                </a:cubicBezTo>
                <a:cubicBezTo>
                  <a:pt x="420130" y="675502"/>
                  <a:pt x="433193" y="673089"/>
                  <a:pt x="444843" y="667264"/>
                </a:cubicBezTo>
                <a:cubicBezTo>
                  <a:pt x="540658" y="619356"/>
                  <a:pt x="425806" y="661254"/>
                  <a:pt x="518983" y="630194"/>
                </a:cubicBezTo>
                <a:cubicBezTo>
                  <a:pt x="527221" y="613718"/>
                  <a:pt x="538850" y="598538"/>
                  <a:pt x="543697" y="580767"/>
                </a:cubicBezTo>
                <a:cubicBezTo>
                  <a:pt x="566539" y="497014"/>
                  <a:pt x="556054" y="329575"/>
                  <a:pt x="556054" y="271848"/>
                </a:cubicBezTo>
              </a:path>
            </a:pathLst>
          </a:custGeom>
          <a:noFill/>
          <a:ln>
            <a:solidFill>
              <a:srgbClr val="FF66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Freeform 9"/>
          <p:cNvSpPr/>
          <p:nvPr/>
        </p:nvSpPr>
        <p:spPr>
          <a:xfrm>
            <a:off x="5391665" y="4330594"/>
            <a:ext cx="457200" cy="476185"/>
          </a:xfrm>
          <a:custGeom>
            <a:avLst/>
            <a:gdLst>
              <a:gd name="connsiteX0" fmla="*/ 395416 w 457200"/>
              <a:gd name="connsiteY0" fmla="*/ 68412 h 476185"/>
              <a:gd name="connsiteX1" fmla="*/ 308919 w 457200"/>
              <a:gd name="connsiteY1" fmla="*/ 56056 h 476185"/>
              <a:gd name="connsiteX2" fmla="*/ 271849 w 457200"/>
              <a:gd name="connsiteY2" fmla="*/ 18985 h 476185"/>
              <a:gd name="connsiteX3" fmla="*/ 234778 w 457200"/>
              <a:gd name="connsiteY3" fmla="*/ 6629 h 476185"/>
              <a:gd name="connsiteX4" fmla="*/ 12357 w 457200"/>
              <a:gd name="connsiteY4" fmla="*/ 56056 h 476185"/>
              <a:gd name="connsiteX5" fmla="*/ 0 w 457200"/>
              <a:gd name="connsiteY5" fmla="*/ 105483 h 476185"/>
              <a:gd name="connsiteX6" fmla="*/ 12357 w 457200"/>
              <a:gd name="connsiteY6" fmla="*/ 241407 h 476185"/>
              <a:gd name="connsiteX7" fmla="*/ 24713 w 457200"/>
              <a:gd name="connsiteY7" fmla="*/ 278477 h 476185"/>
              <a:gd name="connsiteX8" fmla="*/ 86497 w 457200"/>
              <a:gd name="connsiteY8" fmla="*/ 414402 h 476185"/>
              <a:gd name="connsiteX9" fmla="*/ 123567 w 457200"/>
              <a:gd name="connsiteY9" fmla="*/ 451472 h 476185"/>
              <a:gd name="connsiteX10" fmla="*/ 197708 w 457200"/>
              <a:gd name="connsiteY10" fmla="*/ 476185 h 476185"/>
              <a:gd name="connsiteX11" fmla="*/ 284205 w 457200"/>
              <a:gd name="connsiteY11" fmla="*/ 439115 h 476185"/>
              <a:gd name="connsiteX12" fmla="*/ 321276 w 457200"/>
              <a:gd name="connsiteY12" fmla="*/ 426758 h 476185"/>
              <a:gd name="connsiteX13" fmla="*/ 395416 w 457200"/>
              <a:gd name="connsiteY13" fmla="*/ 377331 h 476185"/>
              <a:gd name="connsiteX14" fmla="*/ 444843 w 457200"/>
              <a:gd name="connsiteY14" fmla="*/ 266121 h 476185"/>
              <a:gd name="connsiteX15" fmla="*/ 457200 w 457200"/>
              <a:gd name="connsiteY15" fmla="*/ 229050 h 476185"/>
              <a:gd name="connsiteX16" fmla="*/ 444843 w 457200"/>
              <a:gd name="connsiteY16" fmla="*/ 93126 h 476185"/>
              <a:gd name="connsiteX17" fmla="*/ 370703 w 457200"/>
              <a:gd name="connsiteY17" fmla="*/ 43699 h 476185"/>
              <a:gd name="connsiteX18" fmla="*/ 333632 w 457200"/>
              <a:gd name="connsiteY18" fmla="*/ 31342 h 47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7200" h="476185">
                <a:moveTo>
                  <a:pt x="395416" y="68412"/>
                </a:moveTo>
                <a:cubicBezTo>
                  <a:pt x="366584" y="64293"/>
                  <a:pt x="335961" y="66873"/>
                  <a:pt x="308919" y="56056"/>
                </a:cubicBezTo>
                <a:cubicBezTo>
                  <a:pt x="292694" y="49566"/>
                  <a:pt x="286389" y="28678"/>
                  <a:pt x="271849" y="18985"/>
                </a:cubicBezTo>
                <a:cubicBezTo>
                  <a:pt x="261011" y="11760"/>
                  <a:pt x="247135" y="10748"/>
                  <a:pt x="234778" y="6629"/>
                </a:cubicBezTo>
                <a:cubicBezTo>
                  <a:pt x="122327" y="13657"/>
                  <a:pt x="51188" y="-34550"/>
                  <a:pt x="12357" y="56056"/>
                </a:cubicBezTo>
                <a:cubicBezTo>
                  <a:pt x="5667" y="71666"/>
                  <a:pt x="4119" y="89007"/>
                  <a:pt x="0" y="105483"/>
                </a:cubicBezTo>
                <a:cubicBezTo>
                  <a:pt x="4119" y="150791"/>
                  <a:pt x="5923" y="196369"/>
                  <a:pt x="12357" y="241407"/>
                </a:cubicBezTo>
                <a:cubicBezTo>
                  <a:pt x="14199" y="254301"/>
                  <a:pt x="21554" y="265841"/>
                  <a:pt x="24713" y="278477"/>
                </a:cubicBezTo>
                <a:cubicBezTo>
                  <a:pt x="41757" y="346653"/>
                  <a:pt x="27030" y="354935"/>
                  <a:pt x="86497" y="414402"/>
                </a:cubicBezTo>
                <a:cubicBezTo>
                  <a:pt x="98854" y="426759"/>
                  <a:pt x="108291" y="442985"/>
                  <a:pt x="123567" y="451472"/>
                </a:cubicBezTo>
                <a:cubicBezTo>
                  <a:pt x="146339" y="464123"/>
                  <a:pt x="197708" y="476185"/>
                  <a:pt x="197708" y="476185"/>
                </a:cubicBezTo>
                <a:cubicBezTo>
                  <a:pt x="300575" y="450470"/>
                  <a:pt x="198872" y="481782"/>
                  <a:pt x="284205" y="439115"/>
                </a:cubicBezTo>
                <a:cubicBezTo>
                  <a:pt x="295855" y="433290"/>
                  <a:pt x="309890" y="433084"/>
                  <a:pt x="321276" y="426758"/>
                </a:cubicBezTo>
                <a:cubicBezTo>
                  <a:pt x="347240" y="412334"/>
                  <a:pt x="395416" y="377331"/>
                  <a:pt x="395416" y="377331"/>
                </a:cubicBezTo>
                <a:cubicBezTo>
                  <a:pt x="434580" y="318586"/>
                  <a:pt x="415433" y="354350"/>
                  <a:pt x="444843" y="266121"/>
                </a:cubicBezTo>
                <a:lnTo>
                  <a:pt x="457200" y="229050"/>
                </a:lnTo>
                <a:cubicBezTo>
                  <a:pt x="453081" y="183742"/>
                  <a:pt x="464082" y="134353"/>
                  <a:pt x="444843" y="93126"/>
                </a:cubicBezTo>
                <a:cubicBezTo>
                  <a:pt x="432283" y="66211"/>
                  <a:pt x="398881" y="53092"/>
                  <a:pt x="370703" y="43699"/>
                </a:cubicBezTo>
                <a:lnTo>
                  <a:pt x="333632" y="31342"/>
                </a:lnTo>
              </a:path>
            </a:pathLst>
          </a:custGeom>
          <a:solidFill>
            <a:srgbClr val="FF00FF">
              <a:alpha val="10196"/>
            </a:srgbClr>
          </a:solidFill>
          <a:ln>
            <a:solidFill>
              <a:srgbClr val="FF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254616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352594"/>
            <a:ext cx="10515600" cy="1325563"/>
          </a:xfrm>
        </p:spPr>
        <p:txBody>
          <a:bodyPr/>
          <a:lstStyle/>
          <a:p>
            <a:r>
              <a:rPr lang="en-US" dirty="0"/>
              <a:t>Tips &amp; Tricks:  Internal Oblique Knee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889686" y="2000679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400" dirty="0"/>
          </a:p>
          <a:p>
            <a:r>
              <a:rPr lang="en-US" sz="2400" dirty="0"/>
              <a:t>External rotation will demonstrate </a:t>
            </a:r>
            <a:r>
              <a:rPr lang="en-US" sz="2400" dirty="0">
                <a:solidFill>
                  <a:srgbClr val="CC00FF"/>
                </a:solidFill>
              </a:rPr>
              <a:t>superimposition </a:t>
            </a:r>
            <a:r>
              <a:rPr lang="en-US" sz="2400" dirty="0"/>
              <a:t>of the fibular head</a:t>
            </a:r>
            <a:endParaRPr lang="en-US"/>
          </a:p>
          <a:p>
            <a:pPr marL="0" indent="0">
              <a:buNone/>
            </a:pP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59141" y="866416"/>
            <a:ext cx="897789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Look at the overall appearance of the femoral condyles, patella, &amp; the position of the fibular head in relation to the tibia:</a:t>
            </a:r>
          </a:p>
        </p:txBody>
      </p:sp>
      <p:sp>
        <p:nvSpPr>
          <p:cNvPr id="15" name="Text Placeholder 4"/>
          <p:cNvSpPr txBox="1">
            <a:spLocks/>
          </p:cNvSpPr>
          <p:nvPr/>
        </p:nvSpPr>
        <p:spPr>
          <a:xfrm>
            <a:off x="4443095" y="6176111"/>
            <a:ext cx="2581232" cy="1916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MRT Image Critique Handbook</a:t>
            </a:r>
            <a:endParaRPr lang="en-CA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8177" y="3497928"/>
            <a:ext cx="2328253" cy="2839906"/>
          </a:xfrm>
          <a:prstGeom prst="rect">
            <a:avLst/>
          </a:prstGeom>
        </p:spPr>
      </p:pic>
      <p:sp>
        <p:nvSpPr>
          <p:cNvPr id="21" name="Text Placeholder 4"/>
          <p:cNvSpPr txBox="1">
            <a:spLocks/>
          </p:cNvSpPr>
          <p:nvPr/>
        </p:nvSpPr>
        <p:spPr>
          <a:xfrm>
            <a:off x="1869362" y="6319299"/>
            <a:ext cx="2383782" cy="25712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Fig. 6.162</a:t>
            </a:r>
            <a:endParaRPr lang="en-CA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8702" y="3219434"/>
            <a:ext cx="2829063" cy="331419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0805" y="3599308"/>
            <a:ext cx="2243522" cy="255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0978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114D2CF-BB22-4A3C-803A-89886327B5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4B17830-ABED-4340-89A8-F9774E15412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E4FDDCE-58BD-4F99-AD21-E07BF569AD9A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27851</TotalTime>
  <Words>1444</Words>
  <Application>Microsoft Office PowerPoint</Application>
  <PresentationFormat>Widescreen</PresentationFormat>
  <Paragraphs>251</Paragraphs>
  <Slides>29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Arial</vt:lpstr>
      <vt:lpstr>Calibri</vt:lpstr>
      <vt:lpstr>Futura PT Book</vt:lpstr>
      <vt:lpstr>Futura PT Demi</vt:lpstr>
      <vt:lpstr>Impact</vt:lpstr>
      <vt:lpstr>Times New Roman</vt:lpstr>
      <vt:lpstr>Wingdings</vt:lpstr>
      <vt:lpstr>Anderson MRT</vt:lpstr>
      <vt:lpstr>MRAD 204:  Radiographic Technique 1</vt:lpstr>
      <vt:lpstr>Affiliated Readings</vt:lpstr>
      <vt:lpstr>Overview</vt:lpstr>
      <vt:lpstr>Image Critique – Femur</vt:lpstr>
      <vt:lpstr>Image Critique – Femur</vt:lpstr>
      <vt:lpstr>Image Critique – Femur</vt:lpstr>
      <vt:lpstr>Image Critique – AP Distal Femur</vt:lpstr>
      <vt:lpstr>Image Critique – AP Distal Femur</vt:lpstr>
      <vt:lpstr>Image Critique – AP Proximal Femur</vt:lpstr>
      <vt:lpstr>Image Critique – AP Proximal Femur</vt:lpstr>
      <vt:lpstr>Image Critique – Lateral Distal Femur</vt:lpstr>
      <vt:lpstr>Image Critique – Lateral Distal Femur</vt:lpstr>
      <vt:lpstr>Image Critique - Lateral Proximal Femur</vt:lpstr>
      <vt:lpstr>Image Critique - Lateral Proximal Femur</vt:lpstr>
      <vt:lpstr>Image Critique – Routine Knee</vt:lpstr>
      <vt:lpstr>Image Critique – Routine Knee</vt:lpstr>
      <vt:lpstr>Image Critique – Routine Knee</vt:lpstr>
      <vt:lpstr>Image Critique – Routine Knee</vt:lpstr>
      <vt:lpstr>Image Critique – AP Knee</vt:lpstr>
      <vt:lpstr>Image Critique: AP Internal Oblique Knee</vt:lpstr>
      <vt:lpstr>Image Critique: AP External Oblique Knee</vt:lpstr>
      <vt:lpstr>Image Critique – Lateral Knee</vt:lpstr>
      <vt:lpstr>Tips &amp; Tricks – Femur Projections</vt:lpstr>
      <vt:lpstr>Tips &amp; Tricks – Femur Projections</vt:lpstr>
      <vt:lpstr>Tips &amp; Tricks – Femur Projections</vt:lpstr>
      <vt:lpstr>Tips &amp; Tricks: Lateral Knee Projections</vt:lpstr>
      <vt:lpstr>Tips &amp; Tricks: Lateral Knee Projections</vt:lpstr>
      <vt:lpstr>Tips &amp; Tricks:  External Oblique Knee</vt:lpstr>
      <vt:lpstr>Tips &amp; Tricks:  Internal Oblique Knee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1327</cp:revision>
  <cp:lastPrinted>2024-03-14T17:58:09Z</cp:lastPrinted>
  <dcterms:created xsi:type="dcterms:W3CDTF">2009-04-06T17:04:40Z</dcterms:created>
  <dcterms:modified xsi:type="dcterms:W3CDTF">2025-02-07T14:11:03Z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