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4"/>
    <p:sldMasterId id="2147483688" r:id="rId5"/>
  </p:sldMasterIdLst>
  <p:notesMasterIdLst>
    <p:notesMasterId r:id="rId28"/>
  </p:notesMasterIdLst>
  <p:handoutMasterIdLst>
    <p:handoutMasterId r:id="rId29"/>
  </p:handoutMasterIdLst>
  <p:sldIdLst>
    <p:sldId id="269" r:id="rId6"/>
    <p:sldId id="364" r:id="rId7"/>
    <p:sldId id="365" r:id="rId8"/>
    <p:sldId id="366" r:id="rId9"/>
    <p:sldId id="367" r:id="rId10"/>
    <p:sldId id="397" r:id="rId11"/>
    <p:sldId id="396" r:id="rId12"/>
    <p:sldId id="368" r:id="rId13"/>
    <p:sldId id="372" r:id="rId14"/>
    <p:sldId id="374" r:id="rId15"/>
    <p:sldId id="373" r:id="rId16"/>
    <p:sldId id="375" r:id="rId17"/>
    <p:sldId id="394" r:id="rId18"/>
    <p:sldId id="395" r:id="rId19"/>
    <p:sldId id="392" r:id="rId20"/>
    <p:sldId id="393" r:id="rId21"/>
    <p:sldId id="379" r:id="rId22"/>
    <p:sldId id="381" r:id="rId23"/>
    <p:sldId id="382" r:id="rId24"/>
    <p:sldId id="383" r:id="rId25"/>
    <p:sldId id="391" r:id="rId26"/>
    <p:sldId id="384" r:id="rId27"/>
  </p:sldIdLst>
  <p:sldSz cx="12192000" cy="6858000"/>
  <p:notesSz cx="6985000" cy="9283700"/>
  <p:custDataLst>
    <p:tags r:id="rId3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64"/>
            <p14:sldId id="365"/>
            <p14:sldId id="366"/>
            <p14:sldId id="367"/>
            <p14:sldId id="397"/>
            <p14:sldId id="396"/>
            <p14:sldId id="368"/>
            <p14:sldId id="372"/>
            <p14:sldId id="374"/>
            <p14:sldId id="373"/>
            <p14:sldId id="375"/>
            <p14:sldId id="394"/>
            <p14:sldId id="395"/>
            <p14:sldId id="392"/>
            <p14:sldId id="393"/>
            <p14:sldId id="379"/>
            <p14:sldId id="381"/>
            <p14:sldId id="382"/>
            <p14:sldId id="383"/>
            <p14:sldId id="391"/>
            <p14:sldId id="38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4" userDrawn="1">
          <p15:clr>
            <a:srgbClr val="A4A3A4"/>
          </p15:clr>
        </p15:guide>
        <p15:guide id="2" pos="220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EB8"/>
    <a:srgbClr val="EE362C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4" autoAdjust="0"/>
    <p:restoredTop sz="95501" autoAdjust="0"/>
  </p:normalViewPr>
  <p:slideViewPr>
    <p:cSldViewPr snapToGrid="0">
      <p:cViewPr varScale="1">
        <p:scale>
          <a:sx n="59" d="100"/>
          <a:sy n="59" d="100"/>
        </p:scale>
        <p:origin x="236" y="7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24"/>
        <p:guide pos="220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tags" Target="tags/tag1.xml"/><Relationship Id="rId8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56551" y="0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98463" y="696913"/>
            <a:ext cx="6188075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960" tIns="46480" rIns="92960" bIns="4648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8500" y="4409758"/>
            <a:ext cx="5588000" cy="4177665"/>
          </a:xfrm>
          <a:prstGeom prst="rect">
            <a:avLst/>
          </a:prstGeom>
        </p:spPr>
        <p:txBody>
          <a:bodyPr vert="horz" lIns="92960" tIns="46480" rIns="92960" bIns="4648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56551" y="8817904"/>
            <a:ext cx="3026833" cy="464185"/>
          </a:xfrm>
          <a:prstGeom prst="rect">
            <a:avLst/>
          </a:prstGeom>
        </p:spPr>
        <p:txBody>
          <a:bodyPr vert="horz" lIns="92960" tIns="46480" rIns="92960" bIns="46480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9644E3-3EB7-47B5-9016-7272264517C2}" type="slidenum">
              <a:rPr lang="en-CA" smtClean="0"/>
              <a:pPr/>
              <a:t>10</a:t>
            </a:fld>
            <a:endParaRPr lang="en-CA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8463" y="696913"/>
            <a:ext cx="6188075" cy="3481387"/>
          </a:xfrm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>
                <a:cs typeface="Arial" charset="0"/>
              </a:rPr>
              <a:t>Superior orbital fissures= orbits with no petrous ridges</a:t>
            </a:r>
          </a:p>
          <a:p>
            <a:pPr eaLnBrk="1" hangingPunct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17370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36F83-8F7C-147B-B87E-A16DC0A08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85E9C6-A82E-D0FA-703D-F5B9C5844D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6CDE7-DD01-14F3-1AE5-07DE588FF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5C2491-70BB-FE4A-A833-8FB94CD36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E0E907-3DB8-D8CB-D140-9F890589B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112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1E403-884B-896D-2595-FA262CA57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52427-7E46-2FF0-1406-2D0363BAA4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44AF3A-00A1-B2A3-37AA-2E482535A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943FB6-E783-4B96-BB08-80C7DB232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DAAAF-7B94-87CB-1230-58FFE3CD5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6026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D0A05-9222-68D1-6657-8CD61871A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2075BD-CAFA-8EF7-5E72-5A1ACF04B6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8013DB-3C1C-648A-0EBF-13E5A12FA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2AE99-10E0-A52B-A257-280BA3ADC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1627ED-EE89-9E94-C6CB-996A97D92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86398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5B792-3932-A7E9-CA2E-3D7F95135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5B248-60E6-99BF-4600-55B5F18DD7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4C0CCB-1CB1-5431-6156-57DD05C5FF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8742D5-C428-ED99-9996-D884D7E7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986DEE-1AA6-8430-7124-A3D60E389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37A2E6-19F4-20AA-6AB3-5548ACA79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1279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F371E-9C6D-49F5-1A28-50E5F2B6B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FEF860-DF14-4690-3F13-F8B6ACCEF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8BFB11-E145-F98C-56BA-E1EEDA4F10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12442D-D123-A6AE-F52E-E33302825D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984E86-7365-0D95-5DAC-5390F76BCF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832AC9-95E5-2A26-CDE7-068136FE7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F9C7EC-59E1-08C5-71EC-86E2E743B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A93EF9-F436-0CDD-41B7-AD86299A3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3902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B0274-CBDF-2D83-7E69-E9DD6AE12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3501CD-F384-C52E-C8FB-614CCCD58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F25A34-8FA1-3DA2-3234-1FF78B36C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ADFA8E-06F2-90C5-98AC-E1BDEBE4D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51678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DD4CD7-79B9-4C8C-B752-19C27272C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E0CF7F-4A2F-7FF3-E0C9-5C6EC3C95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ACDAB9-D792-6879-3E7E-5BF980683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560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E0FB0-6CF4-D537-7488-40E7B39A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5B6D45-076D-7D4F-9B3E-08CA203CC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B39F89-FC77-ACBC-12A9-B91D603448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225708-3FFE-4D4B-3531-9C6A4136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1BA0EC-D13F-9FBE-C98F-6C48F7475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70730E-0270-0799-4087-E14BBD65F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2240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F2F27-87F1-9FD5-1FF0-C5C33BCC3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FDAE65-EFDC-F361-FC26-F8139AB729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E0903F-B4FE-582A-22A6-064AD43669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180BC9-90FC-A6BF-CDA9-041B373F4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433810-2754-0721-B40F-7A68722B3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0C3CE3-7BB3-3328-C50B-EF505F82D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6549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101D9-D8FA-7827-59D9-69303CF67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7E0686-7B5F-8E4B-A7C0-4AB04ED7A0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E96259-7877-DC26-B644-695F8D070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241B6-BB7C-A636-43A4-1513D28EE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9D2CCE-B595-9B1C-B95A-0E9304E8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7014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E71BB7-400D-A356-0F51-CAB07B9139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4D67BD-93C2-36A6-8FC6-4E9420A7F9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5CB5E-8A24-B073-6650-530812E71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1CD84-C348-30E9-ACE2-2C83392B1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CDA32-18DF-02B2-F510-F0F1A748C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7336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22154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888551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4371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26381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17949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86769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79608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0330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50189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42427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65069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AFC05B-141B-F10A-E094-F376AEFD6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97A9A7-0838-DA9E-C8FB-7E97C1172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34072-31A2-17D4-7AA9-8839DF01AE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9A0839-ECC5-4181-8F11-F08A0B5AA6FE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B9180-1E5D-4AB3-FDE7-FDD3C8FE8F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5A3091-A7AC-2F09-FCC1-47503EB87E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317934-D7BF-454A-B179-63F3348F69C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8152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68779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90527" y="2851589"/>
            <a:ext cx="7327108" cy="1486291"/>
          </a:xfrm>
        </p:spPr>
        <p:txBody>
          <a:bodyPr>
            <a:normAutofit/>
          </a:bodyPr>
          <a:lstStyle/>
          <a:p>
            <a:pPr algn="l"/>
            <a:r>
              <a:rPr lang="en-US" sz="4400" b="1" dirty="0">
                <a:latin typeface="Futura PT Demi" panose="020B0702020204020303" pitchFamily="34" charset="0"/>
              </a:rPr>
              <a:t>MRAD 256</a:t>
            </a:r>
            <a:br>
              <a:rPr lang="en-US" sz="4400" b="1" dirty="0">
                <a:latin typeface="Futura PT Demi" panose="020B0702020204020303" pitchFamily="34" charset="0"/>
              </a:rPr>
            </a:br>
            <a:r>
              <a:rPr lang="en-US" sz="4400" b="1" dirty="0">
                <a:latin typeface="Futura PT Demi" panose="020B0702020204020303" pitchFamily="34" charset="0"/>
              </a:rPr>
              <a:t>Radiographic Technique 2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1379145" y="4443564"/>
            <a:ext cx="9144000" cy="1655762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Futura PT Demi" panose="020B0702020204020303" pitchFamily="34" charset="0"/>
              </a:rPr>
              <a:t>      Positioning of the skull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External Landmarks</a:t>
            </a:r>
          </a:p>
        </p:txBody>
      </p:sp>
      <p:sp>
        <p:nvSpPr>
          <p:cNvPr id="2" name="AutoShape 2" descr="https://evolve.elsevier.com/objects/elr/Bontrager8e/IC/jpg/labeled/Chapter11/011088.jpg"/>
          <p:cNvSpPr>
            <a:spLocks noChangeAspect="1" noChangeArrowheads="1"/>
          </p:cNvSpPr>
          <p:nvPr/>
        </p:nvSpPr>
        <p:spPr bwMode="auto">
          <a:xfrm>
            <a:off x="1587500" y="-136525"/>
            <a:ext cx="3810000" cy="307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2" r="8909"/>
          <a:stretch/>
        </p:blipFill>
        <p:spPr bwMode="auto">
          <a:xfrm>
            <a:off x="1345263" y="1401762"/>
            <a:ext cx="4560861" cy="4616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6" r="7461"/>
          <a:stretch/>
        </p:blipFill>
        <p:spPr bwMode="auto">
          <a:xfrm>
            <a:off x="6285878" y="1401762"/>
            <a:ext cx="5043256" cy="438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117835" y="6158158"/>
            <a:ext cx="275538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/>
              <a:t>Bontrager</a:t>
            </a:r>
            <a:r>
              <a:rPr lang="en-US" dirty="0"/>
              <a:t> 11-88, 11-89</a:t>
            </a:r>
          </a:p>
        </p:txBody>
      </p:sp>
    </p:spTree>
    <p:extLst>
      <p:ext uri="{BB962C8B-B14F-4D97-AF65-F5344CB8AC3E}">
        <p14:creationId xmlns:p14="http://schemas.microsoft.com/office/powerpoint/2010/main" val="1725648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Positioning lines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819" y="1260444"/>
            <a:ext cx="5991412" cy="5047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826079" y="6123543"/>
            <a:ext cx="195018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/>
              <a:t>Bontrager</a:t>
            </a:r>
            <a:r>
              <a:rPr lang="en-US" dirty="0"/>
              <a:t> 11-90</a:t>
            </a:r>
          </a:p>
        </p:txBody>
      </p:sp>
    </p:spTree>
    <p:extLst>
      <p:ext uri="{BB962C8B-B14F-4D97-AF65-F5344CB8AC3E}">
        <p14:creationId xmlns:p14="http://schemas.microsoft.com/office/powerpoint/2010/main" val="349918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Required anatomy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algn="r" eaLnBrk="1" hangingPunct="1">
              <a:defRPr/>
            </a:pPr>
            <a:endParaRPr lang="en-CA" sz="4400" dirty="0">
              <a:solidFill>
                <a:srgbClr val="FF33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defRPr/>
            </a:pPr>
            <a:r>
              <a:rPr lang="en-CA" sz="4400" dirty="0">
                <a:solidFill>
                  <a:srgbClr val="FF33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Skull</a:t>
            </a:r>
          </a:p>
          <a:p>
            <a:pPr eaLnBrk="1" hangingPunct="1">
              <a:defRPr/>
            </a:pPr>
            <a:endParaRPr lang="en-CA" sz="4400" dirty="0">
              <a:solidFill>
                <a:srgbClr val="FF33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026" name="Picture 2" descr="http://coursewareobjects.elsevier.com/objects/elr/Bontrager7e/IC/images/012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383" y="1690688"/>
            <a:ext cx="5133975" cy="427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87954" y="6126956"/>
            <a:ext cx="1718422" cy="3698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/>
              <a:t>Bontrager</a:t>
            </a:r>
            <a:r>
              <a:rPr lang="en-US" dirty="0"/>
              <a:t> 11-4</a:t>
            </a:r>
          </a:p>
        </p:txBody>
      </p:sp>
    </p:spTree>
    <p:extLst>
      <p:ext uri="{BB962C8B-B14F-4D97-AF65-F5344CB8AC3E}">
        <p14:creationId xmlns:p14="http://schemas.microsoft.com/office/powerpoint/2010/main" val="529319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What are some patient care considerations for skull positioning?</a:t>
            </a:r>
          </a:p>
        </p:txBody>
      </p:sp>
      <p:pic>
        <p:nvPicPr>
          <p:cNvPr id="3074" name="Picture 2" descr="Image result for head inju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98" y="2466964"/>
            <a:ext cx="4419619" cy="248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head inju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4661" y="2357436"/>
            <a:ext cx="2527962" cy="252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head inju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289" y="1904999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867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UFC 248: Ultimate Media D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101" y="473292"/>
            <a:ext cx="8867122" cy="591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4475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joanna jedrzejczyk forehe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312" y="1752600"/>
            <a:ext cx="5174689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joanna jedrzejczyk forehea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448" y="1512548"/>
            <a:ext cx="3140822" cy="381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490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/>
              <a:t>Routine skull protocol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Caldwell (PA 15°Axial)</a:t>
            </a:r>
          </a:p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Towne’s (AP 30° Axial)</a:t>
            </a:r>
          </a:p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Lateral (Right or Left) </a:t>
            </a:r>
          </a:p>
          <a:p>
            <a:pPr marL="457200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CA" dirty="0">
              <a:solidFill>
                <a:schemeClr val="tx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Field size is </a:t>
            </a:r>
            <a:r>
              <a:rPr lang="en-CA" b="1" dirty="0">
                <a:solidFill>
                  <a:schemeClr val="tx1"/>
                </a:solidFill>
              </a:rPr>
              <a:t>always</a:t>
            </a:r>
            <a:r>
              <a:rPr lang="en-CA" dirty="0">
                <a:solidFill>
                  <a:schemeClr val="tx1"/>
                </a:solidFill>
              </a:rPr>
              <a:t> 24x30cm to start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SID is </a:t>
            </a:r>
            <a:r>
              <a:rPr lang="en-CA" b="1" dirty="0">
                <a:solidFill>
                  <a:schemeClr val="tx1"/>
                </a:solidFill>
              </a:rPr>
              <a:t>always</a:t>
            </a:r>
            <a:r>
              <a:rPr lang="en-CA" dirty="0">
                <a:solidFill>
                  <a:schemeClr val="tx1"/>
                </a:solidFill>
              </a:rPr>
              <a:t> 110cm</a:t>
            </a:r>
          </a:p>
        </p:txBody>
      </p:sp>
    </p:spTree>
    <p:extLst>
      <p:ext uri="{BB962C8B-B14F-4D97-AF65-F5344CB8AC3E}">
        <p14:creationId xmlns:p14="http://schemas.microsoft.com/office/powerpoint/2010/main" val="1820086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128496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CA" dirty="0">
                <a:solidFill>
                  <a:schemeClr val="tx1"/>
                </a:solidFill>
              </a:rPr>
              <a:t> Caldwell (PA 15 °Axial)</a:t>
            </a:r>
          </a:p>
        </p:txBody>
      </p:sp>
      <p:sp>
        <p:nvSpPr>
          <p:cNvPr id="7171" name="Rectangle 5"/>
          <p:cNvSpPr>
            <a:spLocks noGrp="1" noChangeArrowheads="1"/>
          </p:cNvSpPr>
          <p:nvPr>
            <p:ph idx="1"/>
          </p:nvPr>
        </p:nvSpPr>
        <p:spPr>
          <a:xfrm>
            <a:off x="838200" y="1375920"/>
            <a:ext cx="10515600" cy="4351338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</a:rPr>
              <a:t>Angle CR 15 degrees </a:t>
            </a:r>
            <a:r>
              <a:rPr lang="en-CA" sz="2000" dirty="0" err="1">
                <a:solidFill>
                  <a:schemeClr val="tx1"/>
                </a:solidFill>
              </a:rPr>
              <a:t>caudad</a:t>
            </a:r>
            <a:r>
              <a:rPr lang="en-CA" sz="2000" dirty="0">
                <a:solidFill>
                  <a:schemeClr val="tx1"/>
                </a:solidFill>
              </a:rPr>
              <a:t> (to throw the petrous ridges inferiorly)</a:t>
            </a:r>
            <a:endParaRPr lang="en-CA" sz="2000" b="1" u="sng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</a:rPr>
              <a:t>Ask patient to place forehead and nose on detector, then adjust flexion to place the  </a:t>
            </a:r>
            <a:r>
              <a:rPr lang="en-CA" sz="2000" b="1" dirty="0">
                <a:solidFill>
                  <a:srgbClr val="C00000"/>
                </a:solidFill>
              </a:rPr>
              <a:t>OML ┴ to IR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</a:rPr>
              <a:t>Adjust height of the CR so that it exits at or near the level of the </a:t>
            </a:r>
            <a:r>
              <a:rPr lang="en-CA" sz="2000" dirty="0" err="1">
                <a:solidFill>
                  <a:schemeClr val="tx1"/>
                </a:solidFill>
              </a:rPr>
              <a:t>nasion</a:t>
            </a:r>
            <a:endParaRPr lang="en-CA" sz="20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</a:rPr>
              <a:t>Check for rotation and tilt, and collimate to anatomy of interest (mastoid tip to skull vertex)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754850" y="3967393"/>
            <a:ext cx="2322777" cy="29202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6175" y="6265840"/>
            <a:ext cx="1352501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200" dirty="0" err="1"/>
              <a:t>Bontrager</a:t>
            </a:r>
            <a:r>
              <a:rPr lang="en-US" sz="1200" dirty="0"/>
              <a:t> 11-110</a:t>
            </a:r>
          </a:p>
        </p:txBody>
      </p:sp>
      <p:pic>
        <p:nvPicPr>
          <p:cNvPr id="4098" name="Picture 2" descr="https://coursewareobjects.elsevier.com/objects/elr/MerrillsAtlas14e/IC/jpg/Chapter011/0110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917" y="4089404"/>
            <a:ext cx="3104963" cy="249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421011" y="6251891"/>
            <a:ext cx="1352501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sz="1200" dirty="0"/>
              <a:t>Merrill’s  11-57</a:t>
            </a:r>
          </a:p>
        </p:txBody>
      </p:sp>
    </p:spTree>
    <p:extLst>
      <p:ext uri="{BB962C8B-B14F-4D97-AF65-F5344CB8AC3E}">
        <p14:creationId xmlns:p14="http://schemas.microsoft.com/office/powerpoint/2010/main" val="4173110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Box 6"/>
          <p:cNvSpPr txBox="1">
            <a:spLocks noChangeArrowheads="1"/>
          </p:cNvSpPr>
          <p:nvPr/>
        </p:nvSpPr>
        <p:spPr bwMode="auto">
          <a:xfrm>
            <a:off x="720161" y="385928"/>
            <a:ext cx="79591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200" dirty="0"/>
              <a:t>The 15º </a:t>
            </a:r>
            <a:r>
              <a:rPr lang="en-US" sz="3200" dirty="0" err="1"/>
              <a:t>caudad</a:t>
            </a:r>
            <a:r>
              <a:rPr lang="en-US" sz="3200" dirty="0"/>
              <a:t> angle is used to throw the petrous ridges inferiorly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14354" y="6478973"/>
            <a:ext cx="399297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/>
              <a:t>Bontrager</a:t>
            </a:r>
            <a:r>
              <a:rPr lang="en-US" dirty="0"/>
              <a:t> 11-115 (0º </a:t>
            </a:r>
            <a:r>
              <a:rPr lang="en-US" dirty="0" err="1"/>
              <a:t>caudad</a:t>
            </a:r>
            <a:r>
              <a:rPr lang="en-US" dirty="0"/>
              <a:t> to OML)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366691" y="6400070"/>
            <a:ext cx="400292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/>
              <a:t>Bontrager</a:t>
            </a:r>
            <a:r>
              <a:rPr lang="en-US" dirty="0"/>
              <a:t> 1-111 (15º </a:t>
            </a:r>
            <a:r>
              <a:rPr lang="en-US" dirty="0" err="1"/>
              <a:t>caudad</a:t>
            </a:r>
            <a:r>
              <a:rPr lang="en-US" dirty="0"/>
              <a:t> to OML)</a:t>
            </a:r>
          </a:p>
        </p:txBody>
      </p:sp>
      <p:pic>
        <p:nvPicPr>
          <p:cNvPr id="1026" name="Picture 2" descr="https://coursewareobjects.elsevier.com/objects/elr/Bontrager9e/IC/jpg/Chapter011/0111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112" y="1739861"/>
            <a:ext cx="5265458" cy="4383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coursewareobjects.elsevier.com/objects/elr/Bontrager9e/IC/jpg/Chapter011/0111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882" y="1833932"/>
            <a:ext cx="4681006" cy="4195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75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B19C-78B2-C03D-9DCE-8F77C08E9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Evaluation criteria</a:t>
            </a:r>
            <a:endParaRPr lang="en-CA" dirty="0"/>
          </a:p>
        </p:txBody>
      </p:sp>
      <p:sp>
        <p:nvSpPr>
          <p:cNvPr id="8194" name="Rectangle 9"/>
          <p:cNvSpPr>
            <a:spLocks noGrp="1" noChangeArrowheads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/>
          </a:bodyPr>
          <a:lstStyle/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cs typeface="Arial" charset="0"/>
              </a:rPr>
              <a:t>Entire perimeter of skull is visualized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cs typeface="Arial" charset="0"/>
              </a:rPr>
              <a:t>Petrous ridges in </a:t>
            </a:r>
            <a:r>
              <a:rPr lang="en-US" b="1" dirty="0">
                <a:cs typeface="Arial" charset="0"/>
              </a:rPr>
              <a:t>lower third </a:t>
            </a:r>
            <a:r>
              <a:rPr lang="en-US" dirty="0">
                <a:cs typeface="Arial" charset="0"/>
              </a:rPr>
              <a:t>of the orbits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cs typeface="Arial" charset="0"/>
              </a:rPr>
              <a:t>Anterior </a:t>
            </a:r>
            <a:r>
              <a:rPr lang="en-US" dirty="0" err="1">
                <a:cs typeface="Arial" charset="0"/>
              </a:rPr>
              <a:t>ethmoidal</a:t>
            </a:r>
            <a:r>
              <a:rPr lang="en-US" dirty="0">
                <a:cs typeface="Arial" charset="0"/>
              </a:rPr>
              <a:t> air cells visualized</a:t>
            </a:r>
          </a:p>
          <a:p>
            <a:pPr lvl="1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cs typeface="Arial" charset="0"/>
              </a:rPr>
              <a:t>No rotation or tilt</a:t>
            </a:r>
          </a:p>
          <a:p>
            <a:pPr lvl="1" eaLnBrk="1" hangingPunct="1">
              <a:lnSpc>
                <a:spcPct val="150000"/>
              </a:lnSpc>
            </a:pPr>
            <a:endParaRPr lang="en-US" dirty="0">
              <a:cs typeface="Arial" charset="0"/>
            </a:endParaRPr>
          </a:p>
          <a:p>
            <a:pPr lvl="1" eaLnBrk="1" hangingPunct="1">
              <a:lnSpc>
                <a:spcPct val="150000"/>
              </a:lnSpc>
            </a:pPr>
            <a:endParaRPr lang="en-US" dirty="0">
              <a:cs typeface="Arial" charset="0"/>
            </a:endParaRPr>
          </a:p>
          <a:p>
            <a:pPr eaLnBrk="1" hangingPunct="1"/>
            <a:endParaRPr lang="en-CA" dirty="0"/>
          </a:p>
        </p:txBody>
      </p:sp>
      <p:sp>
        <p:nvSpPr>
          <p:cNvPr id="10" name="TextBox 9"/>
          <p:cNvSpPr txBox="1"/>
          <p:nvPr/>
        </p:nvSpPr>
        <p:spPr>
          <a:xfrm>
            <a:off x="3374781" y="6176963"/>
            <a:ext cx="214708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/>
              <a:t>Bontrager</a:t>
            </a:r>
            <a:r>
              <a:rPr lang="en-US" dirty="0"/>
              <a:t> 11-115</a:t>
            </a:r>
          </a:p>
        </p:txBody>
      </p:sp>
      <p:pic>
        <p:nvPicPr>
          <p:cNvPr id="5122" name="Picture 2" descr="https://coursewareobjects.elsevier.com/objects/elr/Bontrager9e/IC/jpg/Chapter011/0111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403862"/>
            <a:ext cx="5737722" cy="5142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952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dirty="0">
                <a:solidFill>
                  <a:schemeClr val="tx1"/>
                </a:solidFill>
              </a:rPr>
              <a:t> </a:t>
            </a:r>
            <a:r>
              <a:rPr lang="en-CA" sz="3600" dirty="0"/>
              <a:t>Reverse </a:t>
            </a:r>
            <a:r>
              <a:rPr lang="en-CA" sz="3600" dirty="0" err="1"/>
              <a:t>caldwell</a:t>
            </a:r>
            <a:r>
              <a:rPr lang="en-CA" sz="3600" dirty="0"/>
              <a:t> (AP 15 °Axial)</a:t>
            </a:r>
          </a:p>
        </p:txBody>
      </p:sp>
      <p:sp>
        <p:nvSpPr>
          <p:cNvPr id="10243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OML is still placed perpendicular to the IR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CA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CA" dirty="0">
                <a:solidFill>
                  <a:schemeClr val="tx1"/>
                </a:solidFill>
              </a:rPr>
              <a:t>CR angle is </a:t>
            </a:r>
            <a:r>
              <a:rPr lang="en-CA" sz="2400" dirty="0">
                <a:solidFill>
                  <a:schemeClr val="tx1"/>
                </a:solidFill>
              </a:rPr>
              <a:t>15</a:t>
            </a:r>
            <a:r>
              <a:rPr lang="en-US" sz="2400" dirty="0">
                <a:solidFill>
                  <a:schemeClr val="tx1"/>
                </a:solidFill>
              </a:rPr>
              <a:t>° </a:t>
            </a:r>
            <a:r>
              <a:rPr lang="en-US" sz="2400" b="1" u="sng" dirty="0">
                <a:solidFill>
                  <a:schemeClr val="tx1"/>
                </a:solidFill>
              </a:rPr>
              <a:t>cephalad to throw the orbits superiorly </a:t>
            </a:r>
            <a:r>
              <a:rPr lang="en-US" sz="2400" b="1" u="sng">
                <a:solidFill>
                  <a:schemeClr val="tx1"/>
                </a:solidFill>
              </a:rPr>
              <a:t>with respect </a:t>
            </a:r>
            <a:r>
              <a:rPr lang="en-US" sz="2400" b="1" u="sng" dirty="0">
                <a:solidFill>
                  <a:schemeClr val="tx1"/>
                </a:solidFill>
              </a:rPr>
              <a:t>to the petrous ridges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400" b="1" u="sng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</a:rPr>
              <a:t>CR enters at or near the </a:t>
            </a:r>
            <a:r>
              <a:rPr lang="en-US" sz="2400" dirty="0" err="1">
                <a:solidFill>
                  <a:schemeClr val="tx1"/>
                </a:solidFill>
              </a:rPr>
              <a:t>nasion</a:t>
            </a:r>
            <a:endParaRPr lang="en-US" sz="24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90000"/>
              </a:lnSpc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en-CA" sz="2000" dirty="0"/>
          </a:p>
          <a:p>
            <a:pPr eaLnBrk="1" hangingPunct="1">
              <a:lnSpc>
                <a:spcPct val="150000"/>
              </a:lnSpc>
            </a:pPr>
            <a:endParaRPr lang="en-CA" sz="2000" dirty="0"/>
          </a:p>
          <a:p>
            <a:pPr eaLnBrk="1" hangingPunct="1">
              <a:lnSpc>
                <a:spcPct val="90000"/>
              </a:lnSpc>
            </a:pP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066830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Towne (AP 30-37º Axial)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62600" cy="4351338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CR 30º </a:t>
            </a:r>
            <a:r>
              <a:rPr lang="en-CA" sz="2400" dirty="0" err="1">
                <a:solidFill>
                  <a:schemeClr val="tx1"/>
                </a:solidFill>
              </a:rPr>
              <a:t>caudad</a:t>
            </a:r>
            <a:r>
              <a:rPr lang="en-CA" sz="2400" dirty="0">
                <a:solidFill>
                  <a:schemeClr val="tx1"/>
                </a:solidFill>
              </a:rPr>
              <a:t> to OML, </a:t>
            </a:r>
            <a:r>
              <a:rPr lang="en-CA" sz="2400" b="1" u="sng" dirty="0">
                <a:solidFill>
                  <a:schemeClr val="tx1"/>
                </a:solidFill>
              </a:rPr>
              <a:t>or</a:t>
            </a:r>
            <a:r>
              <a:rPr lang="en-CA" sz="2400" dirty="0">
                <a:solidFill>
                  <a:schemeClr val="tx1"/>
                </a:solidFill>
              </a:rPr>
              <a:t> CR 37º </a:t>
            </a:r>
            <a:r>
              <a:rPr lang="en-CA" sz="2400" dirty="0" err="1">
                <a:solidFill>
                  <a:schemeClr val="tx1"/>
                </a:solidFill>
              </a:rPr>
              <a:t>caudad</a:t>
            </a:r>
            <a:r>
              <a:rPr lang="en-CA" sz="2400" dirty="0">
                <a:solidFill>
                  <a:schemeClr val="tx1"/>
                </a:solidFill>
              </a:rPr>
              <a:t> to IOML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CR enters 6-8cm above glabella (near hairline) and exits inion</a:t>
            </a:r>
            <a:endParaRPr lang="en-CA" sz="2400" b="1" u="sng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May need to place a sponge behind the patient’s head to help them maintain enough flexion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400" dirty="0">
                <a:solidFill>
                  <a:schemeClr val="tx1"/>
                </a:solidFill>
              </a:rPr>
              <a:t>Check for rotation and tilt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141" y="1690688"/>
            <a:ext cx="4802187" cy="480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4855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CA" dirty="0">
                <a:solidFill>
                  <a:schemeClr val="tx1"/>
                </a:solidFill>
              </a:rPr>
              <a:t>Both the neck flexion and </a:t>
            </a:r>
            <a:r>
              <a:rPr lang="en-CA" dirty="0" err="1">
                <a:solidFill>
                  <a:schemeClr val="tx1"/>
                </a:solidFill>
              </a:rPr>
              <a:t>caudad</a:t>
            </a:r>
            <a:r>
              <a:rPr lang="en-CA" dirty="0">
                <a:solidFill>
                  <a:schemeClr val="tx1"/>
                </a:solidFill>
              </a:rPr>
              <a:t> tube angle </a:t>
            </a:r>
            <a:r>
              <a:rPr lang="en-CA" b="1" i="1" u="sng" dirty="0">
                <a:solidFill>
                  <a:schemeClr val="tx1"/>
                </a:solidFill>
              </a:rPr>
              <a:t>serve the same purpose: </a:t>
            </a:r>
          </a:p>
          <a:p>
            <a:pPr marL="457200" indent="-457200">
              <a:lnSpc>
                <a:spcPct val="150000"/>
              </a:lnSpc>
              <a:buAutoNum type="arabicParenR"/>
            </a:pPr>
            <a:r>
              <a:rPr lang="en-CA" i="1" dirty="0">
                <a:solidFill>
                  <a:schemeClr val="tx1"/>
                </a:solidFill>
              </a:rPr>
              <a:t>To </a:t>
            </a:r>
            <a:r>
              <a:rPr lang="en-CA" dirty="0">
                <a:solidFill>
                  <a:schemeClr val="tx1"/>
                </a:solidFill>
              </a:rPr>
              <a:t>move the dorsum </a:t>
            </a:r>
            <a:r>
              <a:rPr lang="en-CA" dirty="0" err="1">
                <a:solidFill>
                  <a:schemeClr val="tx1"/>
                </a:solidFill>
              </a:rPr>
              <a:t>sellae</a:t>
            </a:r>
            <a:r>
              <a:rPr lang="en-CA" dirty="0">
                <a:solidFill>
                  <a:schemeClr val="tx1"/>
                </a:solidFill>
              </a:rPr>
              <a:t> more inferiorly within the foramen magnum</a:t>
            </a:r>
          </a:p>
          <a:p>
            <a:pPr marL="457200" indent="-457200">
              <a:lnSpc>
                <a:spcPct val="150000"/>
              </a:lnSpc>
              <a:buAutoNum type="arabicParenR"/>
            </a:pPr>
            <a:r>
              <a:rPr lang="en-CA" dirty="0">
                <a:solidFill>
                  <a:schemeClr val="tx1"/>
                </a:solidFill>
              </a:rPr>
              <a:t>To move the facial bones inferiorly off of the occipital bone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34210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Towne view of skull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100" dirty="0">
                <a:solidFill>
                  <a:schemeClr val="tx1"/>
                </a:solidFill>
              </a:rPr>
              <a:t>Case courtesy of </a:t>
            </a:r>
            <a:r>
              <a:rPr lang="en-US" sz="1100" dirty="0" err="1">
                <a:solidFill>
                  <a:schemeClr val="tx1"/>
                </a:solidFill>
              </a:rPr>
              <a:t>Dr</a:t>
            </a:r>
            <a:r>
              <a:rPr lang="en-US" sz="1100" dirty="0">
                <a:solidFill>
                  <a:schemeClr val="tx1"/>
                </a:solidFill>
              </a:rPr>
              <a:t> Matt A. Morgan, Radiopaedia.org, </a:t>
            </a:r>
            <a:r>
              <a:rPr lang="en-US" sz="1100" dirty="0" err="1">
                <a:solidFill>
                  <a:schemeClr val="tx1"/>
                </a:solidFill>
              </a:rPr>
              <a:t>rID</a:t>
            </a:r>
            <a:r>
              <a:rPr lang="en-US" sz="1100" dirty="0">
                <a:solidFill>
                  <a:schemeClr val="tx1"/>
                </a:solidFill>
              </a:rPr>
              <a:t>: 37238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368" y="1319134"/>
            <a:ext cx="4963878" cy="4963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3666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116" y="464502"/>
            <a:ext cx="7991768" cy="5928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9901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dirty="0"/>
              <a:t>Evaluation criteria</a:t>
            </a:r>
          </a:p>
        </p:txBody>
      </p:sp>
      <p:sp>
        <p:nvSpPr>
          <p:cNvPr id="15364" name="Rectangle 5"/>
          <p:cNvSpPr>
            <a:spLocks noGrp="1" noChangeArrowheads="1"/>
          </p:cNvSpPr>
          <p:nvPr>
            <p:ph idx="1"/>
          </p:nvPr>
        </p:nvSpPr>
        <p:spPr>
          <a:xfrm>
            <a:off x="0" y="1960536"/>
            <a:ext cx="4721902" cy="4140461"/>
          </a:xfrm>
        </p:spPr>
        <p:txBody>
          <a:bodyPr/>
          <a:lstStyle/>
          <a:p>
            <a:pPr lvl="1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CA" dirty="0"/>
              <a:t>Occipital bone and the posterior portion of the parietal bones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CA" dirty="0"/>
              <a:t>Dorsum </a:t>
            </a:r>
            <a:r>
              <a:rPr lang="en-CA" dirty="0" err="1"/>
              <a:t>sellae</a:t>
            </a:r>
            <a:r>
              <a:rPr lang="en-CA" dirty="0"/>
              <a:t>/posterior clinoid processes are in the foramen magnum.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en-CA" dirty="0"/>
              <a:t>Symmetric petrous ridges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Ø"/>
            </a:pPr>
            <a:endParaRPr lang="en-CA" sz="2000" dirty="0"/>
          </a:p>
        </p:txBody>
      </p:sp>
      <p:pic>
        <p:nvPicPr>
          <p:cNvPr id="2050" name="Picture 2" descr="https://coursewareobjects.elsevier.com/objects/elr/MerrillsAtlas14e/IC/jpg/Chapter011/0110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895" y="1690688"/>
            <a:ext cx="7641105" cy="398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3652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Lateral</a:t>
            </a:r>
            <a:endParaRPr lang="en-US" dirty="0"/>
          </a:p>
        </p:txBody>
      </p:sp>
      <p:sp>
        <p:nvSpPr>
          <p:cNvPr id="16386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</a:rPr>
              <a:t>Place midsagittal plane </a:t>
            </a:r>
            <a:r>
              <a:rPr lang="en-CA" sz="2000" b="1" u="sng" dirty="0">
                <a:solidFill>
                  <a:schemeClr val="tx1"/>
                </a:solidFill>
              </a:rPr>
              <a:t>parallel</a:t>
            </a:r>
            <a:r>
              <a:rPr lang="en-CA" sz="2000" dirty="0">
                <a:solidFill>
                  <a:schemeClr val="tx1"/>
                </a:solidFill>
              </a:rPr>
              <a:t> to the </a:t>
            </a:r>
            <a:r>
              <a:rPr lang="en-CA" sz="2000" b="1" u="sng" dirty="0">
                <a:solidFill>
                  <a:schemeClr val="tx1"/>
                </a:solidFill>
              </a:rPr>
              <a:t>plane</a:t>
            </a:r>
            <a:r>
              <a:rPr lang="en-CA" sz="2000" dirty="0">
                <a:solidFill>
                  <a:schemeClr val="tx1"/>
                </a:solidFill>
              </a:rPr>
              <a:t> of IR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</a:rPr>
              <a:t>Place IOML perpendicular to the front edge of the IR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</a:rPr>
              <a:t>Place </a:t>
            </a:r>
            <a:r>
              <a:rPr lang="en-CA" sz="2000" dirty="0" err="1">
                <a:solidFill>
                  <a:schemeClr val="tx1"/>
                </a:solidFill>
              </a:rPr>
              <a:t>interpupillary</a:t>
            </a:r>
            <a:r>
              <a:rPr lang="en-CA" sz="2000" dirty="0">
                <a:solidFill>
                  <a:schemeClr val="tx1"/>
                </a:solidFill>
              </a:rPr>
              <a:t> line perpendicular to the IR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</a:rPr>
              <a:t>Adjust CR to enter approximately 5 cm above EAM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CA" sz="2000" dirty="0">
                <a:solidFill>
                  <a:schemeClr val="tx1"/>
                </a:solidFill>
              </a:rPr>
              <a:t>Cone to include cranium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3" r="10589"/>
          <a:stretch/>
        </p:blipFill>
        <p:spPr bwMode="auto">
          <a:xfrm rot="5400000">
            <a:off x="7812328" y="801717"/>
            <a:ext cx="3119550" cy="2477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4838" y="4065438"/>
            <a:ext cx="5080000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429496" y="5814977"/>
            <a:ext cx="217316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/>
              <a:t>Bontrager</a:t>
            </a:r>
            <a:r>
              <a:rPr lang="en-US" dirty="0"/>
              <a:t> 11-107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428185" y="4577359"/>
            <a:ext cx="2030931" cy="6677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Turned to look like the wall stand </a:t>
            </a:r>
          </a:p>
        </p:txBody>
      </p:sp>
      <p:sp>
        <p:nvSpPr>
          <p:cNvPr id="3" name="Right Arrow 2"/>
          <p:cNvSpPr/>
          <p:nvPr/>
        </p:nvSpPr>
        <p:spPr>
          <a:xfrm rot="16200000">
            <a:off x="9904656" y="3876266"/>
            <a:ext cx="827935" cy="25005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5694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dirty="0"/>
              <a:t>Evaluation criteria</a:t>
            </a:r>
          </a:p>
        </p:txBody>
      </p:sp>
      <p:sp>
        <p:nvSpPr>
          <p:cNvPr id="19460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1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400" dirty="0"/>
              <a:t> </a:t>
            </a:r>
            <a:r>
              <a:rPr lang="en-CA" sz="2000" dirty="0"/>
              <a:t>Sella </a:t>
            </a:r>
            <a:r>
              <a:rPr lang="en-CA" sz="2000" dirty="0" err="1"/>
              <a:t>turcica</a:t>
            </a:r>
            <a:r>
              <a:rPr lang="en-CA" sz="2000" dirty="0"/>
              <a:t> and dorsum </a:t>
            </a:r>
            <a:r>
              <a:rPr lang="en-CA" sz="2000" dirty="0" err="1"/>
              <a:t>sellae</a:t>
            </a:r>
            <a:r>
              <a:rPr lang="en-CA" sz="2000" dirty="0"/>
              <a:t>, anterior and posterior clinoid processes are seen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000" dirty="0"/>
              <a:t>Superimposed orbital roofs 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000" dirty="0"/>
              <a:t>Superimposed mastoids, EAM’s and TMJ’s 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Ø"/>
            </a:pPr>
            <a:r>
              <a:rPr lang="en-CA" sz="2000" dirty="0"/>
              <a:t>No overlap of c-spine, or mandible over skull</a:t>
            </a:r>
          </a:p>
          <a:p>
            <a:pPr lvl="1" eaLnBrk="1" hangingPunct="1">
              <a:lnSpc>
                <a:spcPct val="150000"/>
              </a:lnSpc>
              <a:buFont typeface="Wingdings" pitchFamily="2" charset="2"/>
              <a:buChar char="Ø"/>
            </a:pPr>
            <a:endParaRPr lang="en-CA" sz="2000" dirty="0"/>
          </a:p>
        </p:txBody>
      </p:sp>
      <p:pic>
        <p:nvPicPr>
          <p:cNvPr id="3074" name="Picture 2" descr="https://coursewareobjects.elsevier.com/objects/elr/Bontrager9e/IC/jpg/Chapter011/011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186" y="3139075"/>
            <a:ext cx="4881268" cy="317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coursewareobjects.elsevier.com/objects/elr/Bontrager9e/IC/jpg/Chapter011/0111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996" y="4060124"/>
            <a:ext cx="3151667" cy="2619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4720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How to evaluate “tilt”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52" r="23852"/>
          <a:stretch/>
        </p:blipFill>
        <p:spPr bwMode="auto">
          <a:xfrm>
            <a:off x="3215680" y="2060848"/>
            <a:ext cx="3324150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Flowchart: Magnetic Disk 13"/>
          <p:cNvSpPr/>
          <p:nvPr/>
        </p:nvSpPr>
        <p:spPr bwMode="auto">
          <a:xfrm rot="1520180">
            <a:off x="3583959" y="3582597"/>
            <a:ext cx="864096" cy="280810"/>
          </a:xfrm>
          <a:prstGeom prst="flowChartMagneticDisk">
            <a:avLst/>
          </a:prstGeom>
          <a:noFill/>
          <a:ln w="381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charset="0"/>
            </a:endParaRPr>
          </a:p>
        </p:txBody>
      </p:sp>
      <p:cxnSp>
        <p:nvCxnSpPr>
          <p:cNvPr id="9" name="Straight Connector 8"/>
          <p:cNvCxnSpPr/>
          <p:nvPr/>
        </p:nvCxnSpPr>
        <p:spPr bwMode="auto">
          <a:xfrm>
            <a:off x="2999657" y="3177973"/>
            <a:ext cx="1291963" cy="65215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2228660" y="2882517"/>
            <a:ext cx="864096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TILT</a:t>
            </a:r>
          </a:p>
        </p:txBody>
      </p:sp>
      <p:pic>
        <p:nvPicPr>
          <p:cNvPr id="16" name="Picture 1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52" r="23852"/>
          <a:stretch/>
        </p:blipFill>
        <p:spPr bwMode="auto">
          <a:xfrm>
            <a:off x="6886650" y="2060848"/>
            <a:ext cx="3324150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17"/>
          <p:cNvSpPr/>
          <p:nvPr/>
        </p:nvSpPr>
        <p:spPr bwMode="auto">
          <a:xfrm>
            <a:off x="4930022" y="4034789"/>
            <a:ext cx="216024" cy="204662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4930022" y="4137120"/>
            <a:ext cx="216024" cy="204662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67916" y="5696156"/>
            <a:ext cx="232000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/>
              <a:t>Bontrager</a:t>
            </a:r>
            <a:r>
              <a:rPr lang="en-US" dirty="0"/>
              <a:t> 11-108</a:t>
            </a: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3082956" y="3087179"/>
            <a:ext cx="1296144" cy="64807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8321251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How to correct “tilt”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907" y="1289810"/>
            <a:ext cx="3912883" cy="47758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095" y="1289810"/>
            <a:ext cx="3831639" cy="4694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74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567608" y="1988840"/>
            <a:ext cx="3324150" cy="3456384"/>
            <a:chOff x="3275855" y="1988840"/>
            <a:chExt cx="3324150" cy="3456384"/>
          </a:xfrm>
        </p:grpSpPr>
        <p:pic>
          <p:nvPicPr>
            <p:cNvPr id="3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852" r="23852"/>
            <a:stretch/>
          </p:blipFill>
          <p:spPr bwMode="auto">
            <a:xfrm>
              <a:off x="3275855" y="1988840"/>
              <a:ext cx="3324150" cy="3456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Flowchart: Direct Access Storage 3"/>
            <p:cNvSpPr/>
            <p:nvPr/>
          </p:nvSpPr>
          <p:spPr bwMode="auto">
            <a:xfrm rot="10800000">
              <a:off x="4721907" y="4077072"/>
              <a:ext cx="432048" cy="1008112"/>
            </a:xfrm>
            <a:prstGeom prst="flowChartMagneticDrum">
              <a:avLst/>
            </a:prstGeom>
            <a:noFill/>
            <a:ln w="28575" cap="flat" cmpd="sng" algn="ctr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latin typeface="Arial" charset="0"/>
              </a:endParaRPr>
            </a:p>
          </p:txBody>
        </p:sp>
        <p:cxnSp>
          <p:nvCxnSpPr>
            <p:cNvPr id="6" name="Straight Connector 5"/>
            <p:cNvCxnSpPr/>
            <p:nvPr/>
          </p:nvCxnSpPr>
          <p:spPr bwMode="auto">
            <a:xfrm>
              <a:off x="4860032" y="3617103"/>
              <a:ext cx="0" cy="1584176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" name="Straight Connector 6"/>
            <p:cNvCxnSpPr/>
            <p:nvPr/>
          </p:nvCxnSpPr>
          <p:spPr bwMode="auto">
            <a:xfrm>
              <a:off x="4721906" y="3617103"/>
              <a:ext cx="0" cy="1584176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0" name="TextBox 9"/>
            <p:cNvSpPr txBox="1"/>
            <p:nvPr/>
          </p:nvSpPr>
          <p:spPr>
            <a:xfrm>
              <a:off x="4050061" y="3210173"/>
              <a:ext cx="1043877" cy="369332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dirty="0"/>
                <a:t>Rotation</a:t>
              </a:r>
            </a:p>
          </p:txBody>
        </p:sp>
      </p:grpSp>
      <p:pic>
        <p:nvPicPr>
          <p:cNvPr id="13" name="Picture 1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52" r="23852"/>
          <a:stretch/>
        </p:blipFill>
        <p:spPr bwMode="auto">
          <a:xfrm>
            <a:off x="6886650" y="2060848"/>
            <a:ext cx="3324150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val 13"/>
          <p:cNvSpPr/>
          <p:nvPr/>
        </p:nvSpPr>
        <p:spPr bwMode="auto">
          <a:xfrm>
            <a:off x="8616280" y="4077072"/>
            <a:ext cx="216024" cy="216024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8832304" y="4077072"/>
            <a:ext cx="216024" cy="216024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30021" y="5715781"/>
            <a:ext cx="2353238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dirty="0" err="1"/>
              <a:t>Bontrager</a:t>
            </a:r>
            <a:r>
              <a:rPr lang="en-US" dirty="0"/>
              <a:t> 11-108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5FFBCE-73CA-EB5D-A9B5-FCF7B5495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How to evaluate “rotation” 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33AC59-5ACD-06F7-F848-74F1DE68A5B3}"/>
              </a:ext>
            </a:extLst>
          </p:cNvPr>
          <p:cNvSpPr txBox="1"/>
          <p:nvPr/>
        </p:nvSpPr>
        <p:spPr>
          <a:xfrm>
            <a:off x="3046751" y="3405478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How to evaluate “rotation”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14B9FDA-9547-8FEC-59EA-D44C54DA986B}"/>
              </a:ext>
            </a:extLst>
          </p:cNvPr>
          <p:cNvSpPr txBox="1"/>
          <p:nvPr/>
        </p:nvSpPr>
        <p:spPr>
          <a:xfrm>
            <a:off x="3046751" y="3405478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How to evaluate “rotation” </a:t>
            </a:r>
          </a:p>
        </p:txBody>
      </p:sp>
    </p:spTree>
    <p:extLst>
      <p:ext uri="{BB962C8B-B14F-4D97-AF65-F5344CB8AC3E}">
        <p14:creationId xmlns:p14="http://schemas.microsoft.com/office/powerpoint/2010/main" val="19772466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B41377F-4C3B-4CA2-B87C-BFB633BB281D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B6D164D2-7250-4FB2-81FE-462ADA5B09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D3EBE7-C553-4D45-968C-7CF5E69A8C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4114</TotalTime>
  <Words>510</Words>
  <Application>Microsoft Office PowerPoint</Application>
  <PresentationFormat>Widescreen</PresentationFormat>
  <Paragraphs>83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Aptos</vt:lpstr>
      <vt:lpstr>Aptos Display</vt:lpstr>
      <vt:lpstr>Arial</vt:lpstr>
      <vt:lpstr>Calibri</vt:lpstr>
      <vt:lpstr>Calibri Light</vt:lpstr>
      <vt:lpstr>Futura PT Demi</vt:lpstr>
      <vt:lpstr>Wingdings</vt:lpstr>
      <vt:lpstr>1_Custom Design</vt:lpstr>
      <vt:lpstr>Custom Design</vt:lpstr>
      <vt:lpstr>MRAD 256 Radiographic Technique 2</vt:lpstr>
      <vt:lpstr>External Landmarks</vt:lpstr>
      <vt:lpstr>Positioning lines</vt:lpstr>
      <vt:lpstr>Required anatomy</vt:lpstr>
      <vt:lpstr>What are some patient care considerations for skull positioning?</vt:lpstr>
      <vt:lpstr>PowerPoint Presentation</vt:lpstr>
      <vt:lpstr>PowerPoint Presentation</vt:lpstr>
      <vt:lpstr>Routine skull protocol</vt:lpstr>
      <vt:lpstr> Caldwell (PA 15 °Axial)</vt:lpstr>
      <vt:lpstr>PowerPoint Presentation</vt:lpstr>
      <vt:lpstr>Evaluation criteria</vt:lpstr>
      <vt:lpstr> Reverse caldwell (AP 15 °Axial)</vt:lpstr>
      <vt:lpstr>Towne (AP 30-37º Axial)</vt:lpstr>
      <vt:lpstr>PowerPoint Presentation</vt:lpstr>
      <vt:lpstr>Towne view of skull</vt:lpstr>
      <vt:lpstr>PowerPoint Presentation</vt:lpstr>
      <vt:lpstr>Evaluation criteria</vt:lpstr>
      <vt:lpstr>Lateral</vt:lpstr>
      <vt:lpstr>Evaluation criteria</vt:lpstr>
      <vt:lpstr>How to evaluate “tilt” </vt:lpstr>
      <vt:lpstr>How to correct “tilt” </vt:lpstr>
      <vt:lpstr>How to evaluate “rotation” 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373</cp:revision>
  <cp:lastPrinted>2024-03-13T16:19:05Z</cp:lastPrinted>
  <dcterms:created xsi:type="dcterms:W3CDTF">2009-04-06T17:04:40Z</dcterms:created>
  <dcterms:modified xsi:type="dcterms:W3CDTF">2025-02-12T17:53:01Z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