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681" r:id="rId5"/>
  </p:sldMasterIdLst>
  <p:notesMasterIdLst>
    <p:notesMasterId r:id="rId41"/>
  </p:notesMasterIdLst>
  <p:handoutMasterIdLst>
    <p:handoutMasterId r:id="rId42"/>
  </p:handoutMasterIdLst>
  <p:sldIdLst>
    <p:sldId id="269" r:id="rId6"/>
    <p:sldId id="286" r:id="rId7"/>
    <p:sldId id="287" r:id="rId8"/>
    <p:sldId id="288" r:id="rId9"/>
    <p:sldId id="289" r:id="rId10"/>
    <p:sldId id="283" r:id="rId11"/>
    <p:sldId id="284" r:id="rId12"/>
    <p:sldId id="285" r:id="rId13"/>
    <p:sldId id="326" r:id="rId14"/>
    <p:sldId id="328" r:id="rId15"/>
    <p:sldId id="327" r:id="rId16"/>
    <p:sldId id="291" r:id="rId17"/>
    <p:sldId id="292" r:id="rId18"/>
    <p:sldId id="323" r:id="rId19"/>
    <p:sldId id="297" r:id="rId20"/>
    <p:sldId id="298" r:id="rId21"/>
    <p:sldId id="299" r:id="rId22"/>
    <p:sldId id="300" r:id="rId23"/>
    <p:sldId id="301" r:id="rId24"/>
    <p:sldId id="324" r:id="rId25"/>
    <p:sldId id="325" r:id="rId26"/>
    <p:sldId id="305" r:id="rId27"/>
    <p:sldId id="306" r:id="rId28"/>
    <p:sldId id="307" r:id="rId29"/>
    <p:sldId id="308" r:id="rId30"/>
    <p:sldId id="309" r:id="rId31"/>
    <p:sldId id="311" r:id="rId32"/>
    <p:sldId id="312" r:id="rId33"/>
    <p:sldId id="313" r:id="rId34"/>
    <p:sldId id="315" r:id="rId35"/>
    <p:sldId id="316" r:id="rId36"/>
    <p:sldId id="317" r:id="rId37"/>
    <p:sldId id="318" r:id="rId38"/>
    <p:sldId id="319" r:id="rId39"/>
    <p:sldId id="320" r:id="rId40"/>
  </p:sldIdLst>
  <p:sldSz cx="12192000" cy="6858000"/>
  <p:notesSz cx="7023100" cy="93091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6"/>
            <p14:sldId id="287"/>
            <p14:sldId id="288"/>
            <p14:sldId id="289"/>
            <p14:sldId id="283"/>
            <p14:sldId id="284"/>
            <p14:sldId id="285"/>
            <p14:sldId id="326"/>
            <p14:sldId id="328"/>
            <p14:sldId id="327"/>
            <p14:sldId id="291"/>
            <p14:sldId id="292"/>
            <p14:sldId id="323"/>
            <p14:sldId id="297"/>
            <p14:sldId id="298"/>
            <p14:sldId id="299"/>
            <p14:sldId id="300"/>
            <p14:sldId id="301"/>
            <p14:sldId id="324"/>
            <p14:sldId id="325"/>
            <p14:sldId id="305"/>
            <p14:sldId id="306"/>
            <p14:sldId id="307"/>
            <p14:sldId id="308"/>
            <p14:sldId id="309"/>
            <p14:sldId id="311"/>
            <p14:sldId id="312"/>
            <p14:sldId id="313"/>
            <p14:sldId id="315"/>
            <p14:sldId id="316"/>
            <p14:sldId id="317"/>
            <p14:sldId id="318"/>
            <p14:sldId id="319"/>
            <p14:sldId id="32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6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14" autoAdjust="0"/>
    <p:restoredTop sz="94280" autoAdjust="0"/>
  </p:normalViewPr>
  <p:slideViewPr>
    <p:cSldViewPr snapToGrid="0">
      <p:cViewPr varScale="1">
        <p:scale>
          <a:sx n="112" d="100"/>
          <a:sy n="112" d="100"/>
        </p:scale>
        <p:origin x="504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handoutMaster" Target="handoutMasters/handoutMaster1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EA1852-F0B9-4492-BCB6-453B294C2C85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37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4A3F90E-6D82-42B7-B3BE-E4FDC46E0969}" type="slidenum">
              <a:rPr lang="en-US" altLang="en-US" smtClean="0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472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171450" indent="-171450"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E70A9A-1214-473D-8934-8F60B27E90C6}" type="slidenum">
              <a:rPr lang="en-US" altLang="en-US" smtClean="0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254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171450" indent="-171450"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6404F67-C93A-4278-B475-A9C03473C2D0}" type="slidenum">
              <a:rPr lang="en-US" altLang="en-US" smtClean="0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6231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13711EC-A053-424B-ADEE-2528A41CDF9B}" type="slidenum">
              <a:rPr lang="en-US" altLang="en-US" smtClean="0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2568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D5E7C37-6A9E-4AD8-83DA-A91A0FF1D36E}" type="slidenum">
              <a:rPr lang="en-US" altLang="en-US" smtClean="0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257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26883D8-8C61-44D9-A4EF-79BB3566A787}" type="slidenum">
              <a:rPr lang="en-US" altLang="en-US" smtClean="0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55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23825" y="138113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Placeholder 3"/>
          <p:cNvSpPr>
            <a:spLocks noGrp="1"/>
          </p:cNvSpPr>
          <p:nvPr>
            <p:ph type="body" idx="1"/>
          </p:nvPr>
        </p:nvSpPr>
        <p:spPr bwMode="auto">
          <a:xfrm>
            <a:off x="86469" y="3883199"/>
            <a:ext cx="6624735" cy="583264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72458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92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23825" y="138113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Placeholder 3"/>
          <p:cNvSpPr>
            <a:spLocks noGrp="1"/>
          </p:cNvSpPr>
          <p:nvPr>
            <p:ph type="body" idx="1"/>
          </p:nvPr>
        </p:nvSpPr>
        <p:spPr bwMode="auto">
          <a:xfrm>
            <a:off x="302492" y="4243239"/>
            <a:ext cx="6192689" cy="4968552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0">
              <a:spcBef>
                <a:spcPts val="600"/>
              </a:spcBef>
              <a:buSzPct val="70000"/>
              <a:tabLst>
                <a:tab pos="119063" algn="l"/>
                <a:tab pos="173038" algn="l"/>
              </a:tabLst>
            </a:pP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437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0FF4C7A-C316-447E-A367-FE0EE4653967}" type="slidenum">
              <a:rPr lang="en-US" altLang="en-US" smtClean="0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181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47938E-D983-4F01-85BB-1D3577E2EC15}" type="slidenum">
              <a:rPr lang="en-US" altLang="en-US" smtClean="0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41070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3ACF255-25F6-4E26-A1C4-2A99BCC0F990}" type="slidenum">
              <a:rPr lang="en-US" altLang="en-US" smtClean="0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7547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F9E0397-B485-417F-BE21-DF6DC44E202E}" type="slidenum">
              <a:rPr lang="en-US" altLang="en-US" smtClean="0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226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24B6C61-3F28-4C65-8519-C233BD37E014}" type="slidenum">
              <a:rPr lang="en-US" altLang="en-US" smtClean="0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CA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6975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6EC7A0F-330A-4FFF-BAE3-C97C8F3F0EA7}" type="slidenum">
              <a:rPr lang="en-US" altLang="en-US" smtClean="0"/>
              <a:pPr>
                <a:spcBef>
                  <a:spcPct val="0"/>
                </a:spcBef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8564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63E14C4-4D86-44BE-BD01-111BBE363707}" type="slidenum">
              <a:rPr lang="en-US" altLang="en-US" smtClean="0"/>
              <a:pPr>
                <a:spcBef>
                  <a:spcPct val="0"/>
                </a:spcBef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77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74ACC0-3471-4B6D-8FE2-D0DB09C9742C}" type="slidenum">
              <a:rPr lang="en-US" altLang="en-US" smtClean="0"/>
              <a:pPr>
                <a:spcBef>
                  <a:spcPct val="0"/>
                </a:spcBef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082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171450" indent="-171450"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733202-88DB-4503-9737-22FDA6BF5880}" type="slidenum">
              <a:rPr lang="en-US" altLang="en-US" smtClean="0"/>
              <a:pPr>
                <a:spcBef>
                  <a:spcPct val="0"/>
                </a:spcBef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72938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03F778-2FA7-4A6F-8CFA-A786106A3B73}" type="slidenum">
              <a:rPr lang="en-US" altLang="en-US" smtClean="0"/>
              <a:pPr>
                <a:spcBef>
                  <a:spcPct val="0"/>
                </a:spcBef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33629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E14EFE7-7E4A-4F06-9D54-F7096DE514DF}" type="slidenum">
              <a:rPr lang="en-US" altLang="en-US" smtClean="0"/>
              <a:pPr>
                <a:spcBef>
                  <a:spcPct val="0"/>
                </a:spcBef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27802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CCB86C-E48F-4D8A-BC94-FF8EFEEE621C}" type="slidenum">
              <a:rPr lang="en-US" altLang="en-US" smtClean="0"/>
              <a:pPr>
                <a:spcBef>
                  <a:spcPct val="0"/>
                </a:spcBef>
              </a:pPr>
              <a:t>24</a:t>
            </a:fld>
            <a:endParaRPr lang="en-US" alt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5478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B500F21-AE2C-4D73-8EF3-EFFAA94B0283}" type="slidenum">
              <a:rPr lang="en-US" altLang="en-US" smtClean="0"/>
              <a:pPr>
                <a:spcBef>
                  <a:spcPct val="0"/>
                </a:spcBef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6624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C1EFB4-DE5C-4845-866F-2071CA226AA4}" type="slidenum">
              <a:rPr lang="en-US" altLang="en-US" smtClean="0"/>
              <a:pPr>
                <a:spcBef>
                  <a:spcPct val="0"/>
                </a:spcBef>
              </a:pPr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16147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293EDDB-63B0-42BB-B7ED-B75DBED3F6B5}" type="slidenum">
              <a:rPr lang="en-US" altLang="en-US" smtClean="0"/>
              <a:pPr>
                <a:spcBef>
                  <a:spcPct val="0"/>
                </a:spcBef>
              </a:pPr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80985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165F787-0E74-43E3-9A22-567946DC6264}" type="slidenum">
              <a:rPr lang="en-US" altLang="en-US" smtClean="0"/>
              <a:pPr>
                <a:spcBef>
                  <a:spcPct val="0"/>
                </a:spcBef>
              </a:pPr>
              <a:t>28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03502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46E37A-6559-43FE-A643-47DD60DC5F2C}" type="slidenum">
              <a:rPr lang="en-US" altLang="en-US" smtClean="0"/>
              <a:pPr>
                <a:spcBef>
                  <a:spcPct val="0"/>
                </a:spcBef>
              </a:pPr>
              <a:t>29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0063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4C5E437-EF77-4AE4-968E-C5ED37591B45}" type="slidenum">
              <a:rPr lang="en-US" altLang="en-US" smtClean="0"/>
              <a:pPr>
                <a:spcBef>
                  <a:spcPct val="0"/>
                </a:spcBef>
              </a:pPr>
              <a:t>30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90681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4373D0-7A4F-42F7-A2C6-13A8D1A316F5}" type="slidenum">
              <a:rPr lang="en-US" altLang="en-US" smtClean="0"/>
              <a:pPr>
                <a:spcBef>
                  <a:spcPct val="0"/>
                </a:spcBef>
              </a:pPr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23409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8FF4D3-F4A3-431D-B871-DE92C409E352}" type="slidenum">
              <a:rPr lang="en-US" altLang="en-US" smtClean="0"/>
              <a:pPr>
                <a:spcBef>
                  <a:spcPct val="0"/>
                </a:spcBef>
              </a:pPr>
              <a:t>32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06831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A1607A-4870-4E9B-86DD-5772E3DB4347}" type="slidenum">
              <a:rPr lang="en-US" altLang="en-US" smtClean="0"/>
              <a:pPr>
                <a:spcBef>
                  <a:spcPct val="0"/>
                </a:spcBef>
              </a:pPr>
              <a:t>33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8689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5FDF99-4E11-45B6-892C-072DEE172BD2}" type="slidenum">
              <a:rPr lang="en-US" altLang="en-US" smtClean="0"/>
              <a:pPr>
                <a:spcBef>
                  <a:spcPct val="0"/>
                </a:spcBef>
              </a:pPr>
              <a:t>34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08139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7C666D5-841B-41AD-9A3F-4727DB7A6858}" type="slidenum">
              <a:rPr lang="en-US" altLang="en-US" smtClean="0"/>
              <a:pPr>
                <a:spcBef>
                  <a:spcPct val="0"/>
                </a:spcBef>
              </a:pPr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657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4"/>
            <a:ext cx="7244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24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24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962366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21ED6B-EBAD-417E-A844-39145563FE2D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4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213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12E65F-165D-4160-9897-E58D47B63CF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8786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4097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959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397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6727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628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628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8402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 rtl="0" eaLnBrk="1" latinLnBrk="0" hangingPunct="1">
              <a:spcBef>
                <a:spcPct val="50000"/>
              </a:spcBef>
              <a:defRPr lang="en-US" sz="105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9693632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512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FBA90F8-49D0-A70C-83AC-2E113302367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140004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+mj-lt"/>
              <a:buAutoNum type="alphaLcParenR"/>
              <a:defRPr sz="1800"/>
            </a:lvl2pPr>
            <a:lvl3pPr marL="685800" indent="-171450">
              <a:buFont typeface="+mj-lt"/>
              <a:buAutoNum type="romanLcPeriod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17D9F2F-CD38-5112-986A-1B314BE8D6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108730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4CCB119-9DDC-CC59-8956-FBAF73E010C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669867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11"/>
            <a:ext cx="10454217" cy="2517157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2D446FA0-5EFD-B543-B9C2-D6020198B1D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32007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514350" indent="-257175">
              <a:defRPr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2D2905C-E1E9-AB23-1841-99E760BFFC4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304256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9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8"/>
            <a:ext cx="5055000" cy="5085781"/>
          </a:xfrm>
          <a:prstGeom prst="rect">
            <a:avLst/>
          </a:prstGeom>
        </p:spPr>
        <p:txBody>
          <a:bodyPr/>
          <a:lstStyle>
            <a:lvl1pPr marL="257175" indent="-257175">
              <a:buFont typeface="Arial" panose="020B0604020202020204" pitchFamily="34" charset="0"/>
              <a:buChar char="•"/>
              <a:defRPr sz="210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 b="0"/>
            </a:lvl2pPr>
            <a:lvl3pPr marL="685800" indent="-171450">
              <a:buFont typeface="Wingdings" panose="05000000000000000000" pitchFamily="2" charset="2"/>
              <a:buChar char="§"/>
              <a:defRPr sz="1500" b="0"/>
            </a:lvl3pPr>
            <a:lvl4pPr marL="857250" indent="-171450">
              <a:defRPr sz="1350" b="0"/>
            </a:lvl4pPr>
            <a:lvl5pPr marL="1028700" indent="-171450">
              <a:defRPr sz="1200" b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39718"/>
            <a:ext cx="5108655" cy="5085781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1AFD731-554B-8D32-E1DC-071713E9B42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354180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10674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95612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38544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51154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17938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52874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3369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67791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73508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87406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9348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0101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3327"/>
            <a:ext cx="170560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90675" algn="r"/>
                <a:tab pos="2228850" algn="ctr"/>
                <a:tab pos="4457700" algn="r"/>
              </a:tabLst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35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D311C87E-9719-181E-106B-A5927EAEEA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9967AD8C-98A1-0549-5FCB-99171E35C20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C087A961-D046-7FB4-4998-DC77A46829B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3906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10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04824" y="1547837"/>
            <a:ext cx="7380850" cy="2387600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04823" y="4108475"/>
            <a:ext cx="6203853" cy="1655762"/>
          </a:xfrm>
        </p:spPr>
        <p:txBody>
          <a:bodyPr/>
          <a:lstStyle/>
          <a:p>
            <a:pPr algn="l"/>
            <a:r>
              <a:rPr lang="en-US" dirty="0"/>
              <a:t>X-ray Interaction with Matter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Primary Beam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High-speed electrons hit a positively charged target in a vacuum tube</a:t>
            </a:r>
          </a:p>
          <a:p>
            <a:r>
              <a:rPr lang="en-US" altLang="en-US" sz="2800" dirty="0"/>
              <a:t>As the electrons interact with the atoms of the target, photons emerge</a:t>
            </a:r>
          </a:p>
          <a:p>
            <a:r>
              <a:rPr lang="en-US" altLang="en-US" sz="2800" dirty="0"/>
              <a:t>X-ray photons have a broad range of energies  </a:t>
            </a:r>
          </a:p>
          <a:p>
            <a:r>
              <a:rPr lang="en-US" altLang="en-US" sz="2800" dirty="0"/>
              <a:t>Emerging x-ray photon beam is referred to as primary radiation</a:t>
            </a:r>
          </a:p>
        </p:txBody>
      </p:sp>
    </p:spTree>
    <p:extLst>
      <p:ext uri="{BB962C8B-B14F-4D97-AF65-F5344CB8AC3E}">
        <p14:creationId xmlns:p14="http://schemas.microsoft.com/office/powerpoint/2010/main" val="2525009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Primary Beam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Two types of interactions in the anode can produce x-ray photons</a:t>
            </a:r>
          </a:p>
          <a:p>
            <a:pPr marL="0" indent="0">
              <a:buNone/>
            </a:pPr>
            <a:endParaRPr lang="en-US" altLang="en-US" sz="2800" dirty="0"/>
          </a:p>
          <a:p>
            <a:pPr lvl="1"/>
            <a:r>
              <a:rPr lang="en-US" altLang="en-US" sz="2800" dirty="0"/>
              <a:t>________________</a:t>
            </a:r>
          </a:p>
          <a:p>
            <a:pPr lvl="2"/>
            <a:r>
              <a:rPr lang="en-US" altLang="en-US" sz="2800" dirty="0"/>
              <a:t>Narrow range of energies </a:t>
            </a:r>
          </a:p>
          <a:p>
            <a:pPr lvl="2" indent="0">
              <a:buNone/>
            </a:pPr>
            <a:endParaRPr lang="en-US" altLang="en-US" sz="2800" dirty="0"/>
          </a:p>
          <a:p>
            <a:pPr lvl="2" indent="0">
              <a:buNone/>
            </a:pPr>
            <a:endParaRPr lang="en-US" altLang="en-US" sz="2800" dirty="0"/>
          </a:p>
          <a:p>
            <a:pPr lvl="1"/>
            <a:r>
              <a:rPr lang="en-US" altLang="en-US" sz="2800" dirty="0"/>
              <a:t>________________</a:t>
            </a:r>
          </a:p>
          <a:p>
            <a:pPr lvl="2"/>
            <a:r>
              <a:rPr lang="en-US" altLang="en-US" sz="2800" dirty="0"/>
              <a:t>Most x-ray interactions in diagnostic range</a:t>
            </a:r>
          </a:p>
        </p:txBody>
      </p:sp>
    </p:spTree>
    <p:extLst>
      <p:ext uri="{BB962C8B-B14F-4D97-AF65-F5344CB8AC3E}">
        <p14:creationId xmlns:p14="http://schemas.microsoft.com/office/powerpoint/2010/main" val="323485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800" dirty="0"/>
              <a:t>Characteristic Radiation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Characteristic x-rays are produced after ionization of a K-shell electron.</a:t>
            </a:r>
          </a:p>
          <a:p>
            <a:r>
              <a:rPr lang="en-US" altLang="en-US" sz="2800" dirty="0"/>
              <a:t>When an outer-shell electron fills the vacancy in the K shell, an x-ray is emitted.</a:t>
            </a:r>
            <a:br>
              <a:rPr lang="en-US" altLang="en-US" sz="2800" dirty="0"/>
            </a:b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00426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Bremsstrahlung Radiation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Results from the interaction between a projectile electron and a target nucleus.</a:t>
            </a:r>
          </a:p>
          <a:p>
            <a:r>
              <a:rPr lang="en-US" altLang="en-US" sz="2800" dirty="0"/>
              <a:t>Electron is slowed and its direction is changed.</a:t>
            </a:r>
            <a:br>
              <a:rPr lang="en-US" altLang="en-US" sz="2800" dirty="0"/>
            </a:b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3169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Technical Factors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Selection of optimal technical factors is critical in minimizing patient dose while producing high quality x-ray imaging. </a:t>
            </a:r>
          </a:p>
          <a:p>
            <a:endParaRPr lang="en-US" altLang="en-US" sz="2800" dirty="0"/>
          </a:p>
          <a:p>
            <a:r>
              <a:rPr lang="en-US" altLang="en-US" sz="2800" dirty="0"/>
              <a:t>It is our job to understand how radiation interacts with matter so that we can select optimal techniques.</a:t>
            </a:r>
          </a:p>
        </p:txBody>
      </p:sp>
    </p:spTree>
    <p:extLst>
      <p:ext uri="{BB962C8B-B14F-4D97-AF65-F5344CB8AC3E}">
        <p14:creationId xmlns:p14="http://schemas.microsoft.com/office/powerpoint/2010/main" val="3600768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Peak </a:t>
            </a:r>
            <a:r>
              <a:rPr lang="en-US" altLang="en-US" sz="4400" dirty="0" err="1"/>
              <a:t>Kilovoltage</a:t>
            </a:r>
            <a:r>
              <a:rPr lang="en-US" altLang="en-US" sz="4400" dirty="0"/>
              <a:t> (</a:t>
            </a:r>
            <a:r>
              <a:rPr lang="en-US" altLang="en-US" sz="4400" dirty="0" err="1"/>
              <a:t>kVp</a:t>
            </a:r>
            <a:r>
              <a:rPr lang="en-US" altLang="en-US" sz="4400" dirty="0"/>
              <a:t>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Highest energy level of photons in the x-ray beam</a:t>
            </a:r>
          </a:p>
          <a:p>
            <a:r>
              <a:rPr lang="en-US" altLang="en-US" sz="2800" dirty="0" err="1"/>
              <a:t>kVp</a:t>
            </a:r>
            <a:r>
              <a:rPr lang="en-US" altLang="en-US" sz="2800" dirty="0"/>
              <a:t> controls the  _________ or penetrating power, of the photons in the beam</a:t>
            </a:r>
          </a:p>
          <a:p>
            <a:r>
              <a:rPr lang="en-US" altLang="en-US" sz="2800" dirty="0"/>
              <a:t>Low </a:t>
            </a:r>
            <a:r>
              <a:rPr lang="en-US" altLang="en-US" sz="2800" dirty="0" err="1"/>
              <a:t>kVp</a:t>
            </a:r>
            <a:r>
              <a:rPr lang="en-US" altLang="en-US" sz="2800" dirty="0"/>
              <a:t> won’t make it out of the body</a:t>
            </a:r>
          </a:p>
          <a:p>
            <a:r>
              <a:rPr lang="en-US" altLang="en-US" sz="2800" dirty="0"/>
              <a:t>High </a:t>
            </a:r>
            <a:r>
              <a:rPr lang="en-US" altLang="en-US" sz="2800" dirty="0" err="1"/>
              <a:t>kVp</a:t>
            </a:r>
            <a:r>
              <a:rPr lang="en-US" altLang="en-US" sz="2800" dirty="0"/>
              <a:t> will go straight through and provide no information</a:t>
            </a:r>
          </a:p>
          <a:p>
            <a:r>
              <a:rPr lang="en-US" altLang="en-US" sz="2800" dirty="0"/>
              <a:t>Determining the optimum </a:t>
            </a:r>
            <a:r>
              <a:rPr lang="en-US" altLang="en-US" sz="2800" dirty="0" err="1"/>
              <a:t>kVp</a:t>
            </a:r>
            <a:r>
              <a:rPr lang="en-US" altLang="en-US" sz="2800" dirty="0"/>
              <a:t> for the patient size and body part will reduce the patient dose</a:t>
            </a:r>
          </a:p>
        </p:txBody>
      </p:sp>
    </p:spTree>
    <p:extLst>
      <p:ext uri="{BB962C8B-B14F-4D97-AF65-F5344CB8AC3E}">
        <p14:creationId xmlns:p14="http://schemas.microsoft.com/office/powerpoint/2010/main" val="334966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 err="1"/>
              <a:t>Milliampere</a:t>
            </a:r>
            <a:r>
              <a:rPr lang="en-US" altLang="en-US" sz="4400" dirty="0"/>
              <a:t>-Seconds (mAs)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Product of electron tube current and time (in seconds) when the x-ray tube is activated</a:t>
            </a:r>
          </a:p>
          <a:p>
            <a:r>
              <a:rPr lang="en-US" altLang="en-US" sz="2800" dirty="0"/>
              <a:t>mAs is the main determinant of how much radiation is directed toward a patient</a:t>
            </a:r>
          </a:p>
          <a:p>
            <a:r>
              <a:rPr lang="en-US" altLang="en-US" sz="2800" dirty="0"/>
              <a:t>mAs controls the </a:t>
            </a:r>
            <a:r>
              <a:rPr lang="en-US" altLang="en-US" sz="2800" b="1" dirty="0"/>
              <a:t>_________</a:t>
            </a:r>
            <a:r>
              <a:rPr lang="en-US" altLang="en-US" sz="2800" dirty="0"/>
              <a:t> of photons</a:t>
            </a:r>
          </a:p>
        </p:txBody>
      </p:sp>
    </p:spTree>
    <p:extLst>
      <p:ext uri="{BB962C8B-B14F-4D97-AF65-F5344CB8AC3E}">
        <p14:creationId xmlns:p14="http://schemas.microsoft.com/office/powerpoint/2010/main" val="26394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Distance</a:t>
            </a:r>
          </a:p>
          <a:p>
            <a:pPr lvl="1"/>
            <a:r>
              <a:rPr lang="en-US" sz="2800" dirty="0"/>
              <a:t>Most effective means of protection from ionizing radiation</a:t>
            </a:r>
          </a:p>
          <a:p>
            <a:pPr lvl="1"/>
            <a:r>
              <a:rPr lang="en-US" sz="2800" dirty="0"/>
              <a:t>More distance, less radiation intensity</a:t>
            </a:r>
          </a:p>
          <a:p>
            <a:pPr lvl="2"/>
            <a:r>
              <a:rPr lang="en-US" sz="2000" dirty="0"/>
              <a:t>Spreads out like a flashlight beam</a:t>
            </a:r>
          </a:p>
          <a:p>
            <a:pPr lvl="1"/>
            <a:r>
              <a:rPr lang="en-US" sz="2800" dirty="0"/>
              <a:t>Source to Image Distance (SID) affects the density on an image</a:t>
            </a:r>
          </a:p>
          <a:p>
            <a:pPr lvl="1"/>
            <a:r>
              <a:rPr lang="en-US" sz="2800" dirty="0"/>
              <a:t>Beam divergence and radiation intensity varies at different distances</a:t>
            </a:r>
          </a:p>
          <a:p>
            <a:pPr lvl="1"/>
            <a:r>
              <a:rPr lang="en-US" sz="2800" dirty="0"/>
              <a:t>ISL states beam intensity is inversely proportional to square of the distance</a:t>
            </a:r>
          </a:p>
        </p:txBody>
      </p:sp>
    </p:spTree>
    <p:extLst>
      <p:ext uri="{BB962C8B-B14F-4D97-AF65-F5344CB8AC3E}">
        <p14:creationId xmlns:p14="http://schemas.microsoft.com/office/powerpoint/2010/main" val="342083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Inverse Square Law (cont’d)</a:t>
            </a:r>
          </a:p>
        </p:txBody>
      </p:sp>
      <p:sp>
        <p:nvSpPr>
          <p:cNvPr id="829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  </a:t>
            </a:r>
          </a:p>
        </p:txBody>
      </p:sp>
      <p:sp>
        <p:nvSpPr>
          <p:cNvPr id="82947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3157538"/>
            <a:ext cx="8045450" cy="24892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2"/>
                </a:solidFill>
              </a:rPr>
              <a:t>I</a:t>
            </a:r>
            <a:r>
              <a:rPr lang="en-US" sz="2800" baseline="-25000" dirty="0">
                <a:solidFill>
                  <a:schemeClr val="tx2"/>
                </a:solidFill>
              </a:rPr>
              <a:t>1</a:t>
            </a:r>
            <a:r>
              <a:rPr lang="en-US" sz="2800" dirty="0">
                <a:solidFill>
                  <a:schemeClr val="tx2"/>
                </a:solidFill>
              </a:rPr>
              <a:t> = Exposure (intensity) at original distance</a:t>
            </a:r>
          </a:p>
          <a:p>
            <a:r>
              <a:rPr lang="en-US" sz="2800" dirty="0">
                <a:solidFill>
                  <a:schemeClr val="tx2"/>
                </a:solidFill>
              </a:rPr>
              <a:t>I</a:t>
            </a:r>
            <a:r>
              <a:rPr lang="en-US" sz="2800" baseline="-25000" dirty="0">
                <a:solidFill>
                  <a:schemeClr val="tx2"/>
                </a:solidFill>
              </a:rPr>
              <a:t>2</a:t>
            </a:r>
            <a:r>
              <a:rPr lang="en-US" sz="2800" dirty="0">
                <a:solidFill>
                  <a:schemeClr val="tx2"/>
                </a:solidFill>
              </a:rPr>
              <a:t> = Exposure (intensity) at new distance</a:t>
            </a:r>
          </a:p>
          <a:p>
            <a:r>
              <a:rPr lang="en-US" sz="2800" dirty="0">
                <a:solidFill>
                  <a:schemeClr val="tx2"/>
                </a:solidFill>
              </a:rPr>
              <a:t>d</a:t>
            </a:r>
            <a:r>
              <a:rPr lang="en-US" sz="2800" baseline="-25000" dirty="0">
                <a:solidFill>
                  <a:schemeClr val="tx2"/>
                </a:solidFill>
              </a:rPr>
              <a:t>1 </a:t>
            </a:r>
            <a:r>
              <a:rPr lang="en-US" sz="2800" dirty="0">
                <a:solidFill>
                  <a:schemeClr val="tx2"/>
                </a:solidFill>
              </a:rPr>
              <a:t>= Original distance from source of radiation</a:t>
            </a:r>
          </a:p>
          <a:p>
            <a:r>
              <a:rPr lang="en-US" sz="2800" dirty="0">
                <a:solidFill>
                  <a:schemeClr val="tx2"/>
                </a:solidFill>
              </a:rPr>
              <a:t>d</a:t>
            </a:r>
            <a:r>
              <a:rPr lang="en-US" sz="2800" baseline="-25000" dirty="0">
                <a:solidFill>
                  <a:schemeClr val="tx2"/>
                </a:solidFill>
              </a:rPr>
              <a:t>2 </a:t>
            </a:r>
            <a:r>
              <a:rPr lang="en-US" sz="2800" dirty="0">
                <a:solidFill>
                  <a:schemeClr val="tx2"/>
                </a:solidFill>
              </a:rPr>
              <a:t>= New distance from source of radiation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959516" y="1559218"/>
            <a:ext cx="2344976" cy="1335729"/>
            <a:chOff x="-1983997" y="2039532"/>
            <a:chExt cx="1361174" cy="825688"/>
          </a:xfrm>
        </p:grpSpPr>
        <p:sp>
          <p:nvSpPr>
            <p:cNvPr id="3" name="TextBox 2"/>
            <p:cNvSpPr txBox="1"/>
            <p:nvPr/>
          </p:nvSpPr>
          <p:spPr>
            <a:xfrm>
              <a:off x="-1584221" y="2265980"/>
              <a:ext cx="245943" cy="36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>
                  <a:latin typeface="Arial" pitchFamily="34" charset="0"/>
                  <a:cs typeface="Arial" pitchFamily="34" charset="0"/>
                </a:rPr>
                <a:t>=</a:t>
              </a:r>
              <a:endParaRPr lang="en-US" sz="3200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-1312707" y="2059355"/>
              <a:ext cx="689884" cy="36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Wingdings" pitchFamily="-72" charset="2"/>
                <a:buNone/>
              </a:pPr>
              <a:r>
                <a:rPr lang="en-US" sz="3200" dirty="0">
                  <a:latin typeface="Arial" pitchFamily="34" charset="0"/>
                  <a:cs typeface="Arial" pitchFamily="34" charset="0"/>
                </a:rPr>
                <a:t>(d</a:t>
              </a:r>
              <a:r>
                <a:rPr lang="en-US" sz="3200" baseline="-25000" dirty="0"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3200" dirty="0">
                  <a:latin typeface="Arial" pitchFamily="34" charset="0"/>
                  <a:cs typeface="Arial" pitchFamily="34" charset="0"/>
                </a:rPr>
                <a:t>)</a:t>
              </a:r>
              <a:r>
                <a:rPr lang="en-US" sz="3200" baseline="30000" dirty="0"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-1935976" y="2039532"/>
              <a:ext cx="282289" cy="36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>
                  <a:latin typeface="Arial" pitchFamily="34" charset="0"/>
                  <a:cs typeface="Arial" pitchFamily="34" charset="0"/>
                </a:rPr>
                <a:t>I</a:t>
              </a:r>
              <a:r>
                <a:rPr lang="en-US" sz="3200" baseline="-25000" dirty="0">
                  <a:latin typeface="Arial" pitchFamily="34" charset="0"/>
                  <a:cs typeface="Arial" pitchFamily="34" charset="0"/>
                </a:rPr>
                <a:t>1</a:t>
              </a:r>
              <a:r>
                <a:rPr lang="en-US" sz="3200" dirty="0">
                  <a:latin typeface="Arial" pitchFamily="34" charset="0"/>
                  <a:cs typeface="Arial" pitchFamily="34" charset="0"/>
                </a:rPr>
                <a:t> </a:t>
              </a:r>
              <a:endParaRPr lang="en-US" sz="32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1338278" y="2503738"/>
              <a:ext cx="644297" cy="36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Wingdings" pitchFamily="-72" charset="2"/>
                <a:buNone/>
              </a:pPr>
              <a:r>
                <a:rPr lang="en-US" sz="3200" dirty="0">
                  <a:latin typeface="Arial" pitchFamily="34" charset="0"/>
                  <a:cs typeface="Arial" pitchFamily="34" charset="0"/>
                </a:rPr>
                <a:t>(d</a:t>
              </a:r>
              <a:r>
                <a:rPr lang="en-US" sz="3200" baseline="-25000" dirty="0">
                  <a:latin typeface="Arial" pitchFamily="34" charset="0"/>
                  <a:cs typeface="Arial" pitchFamily="34" charset="0"/>
                </a:rPr>
                <a:t>1</a:t>
              </a:r>
              <a:r>
                <a:rPr lang="en-US" sz="3200" dirty="0">
                  <a:latin typeface="Arial" pitchFamily="34" charset="0"/>
                  <a:cs typeface="Arial" pitchFamily="34" charset="0"/>
                </a:rPr>
                <a:t>)</a:t>
              </a:r>
              <a:r>
                <a:rPr lang="en-US" sz="3200" baseline="30000" dirty="0"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935976" y="2420837"/>
              <a:ext cx="315720" cy="361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>
                <a:buFont typeface="Wingdings" pitchFamily="-72" charset="2"/>
                <a:buNone/>
              </a:pPr>
              <a:r>
                <a:rPr lang="en-US" sz="3200" dirty="0">
                  <a:latin typeface="Arial" pitchFamily="34" charset="0"/>
                  <a:cs typeface="Arial" pitchFamily="34" charset="0"/>
                </a:rPr>
                <a:t>I</a:t>
              </a:r>
              <a:r>
                <a:rPr lang="en-US" sz="3200" baseline="-25000" dirty="0">
                  <a:latin typeface="Arial" pitchFamily="34" charset="0"/>
                  <a:cs typeface="Arial" pitchFamily="34" charset="0"/>
                </a:rPr>
                <a:t>2</a:t>
              </a:r>
              <a:endParaRPr lang="en-US" sz="3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1983997" y="2440140"/>
              <a:ext cx="378332" cy="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-1342053" y="2440141"/>
              <a:ext cx="64807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0316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Inverse Square Law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SID and Radiation Intensity</a:t>
            </a:r>
          </a:p>
          <a:p>
            <a:pPr lvl="1"/>
            <a:r>
              <a:rPr lang="en-US" sz="2800" dirty="0"/>
              <a:t>2 x SID = 1/4th of radiation intensity</a:t>
            </a:r>
          </a:p>
          <a:p>
            <a:pPr lvl="1"/>
            <a:r>
              <a:rPr lang="en-US" sz="2800" dirty="0"/>
              <a:t>3 x SID = 1/9th of radiation intensity</a:t>
            </a:r>
          </a:p>
          <a:p>
            <a:pPr lvl="1"/>
            <a:r>
              <a:rPr lang="en-US" sz="2800" dirty="0"/>
              <a:t>4 x SID = 1/16th of radiation intensity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645923" y="872797"/>
            <a:ext cx="3456384" cy="5000511"/>
            <a:chOff x="2539309" y="1928492"/>
            <a:chExt cx="2808312" cy="5284380"/>
          </a:xfrm>
        </p:grpSpPr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4343400" y="2971800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0" name="Group 9"/>
            <p:cNvGrpSpPr/>
            <p:nvPr/>
          </p:nvGrpSpPr>
          <p:grpSpPr>
            <a:xfrm rot="5400000">
              <a:off x="1301275" y="3166526"/>
              <a:ext cx="5284380" cy="2808312"/>
              <a:chOff x="1315961" y="3478401"/>
              <a:chExt cx="5284380" cy="2808312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1315961" y="3478401"/>
                <a:ext cx="5284380" cy="2808312"/>
                <a:chOff x="1338359" y="3759790"/>
                <a:chExt cx="5284380" cy="2808312"/>
              </a:xfrm>
            </p:grpSpPr>
            <p:sp>
              <p:nvSpPr>
                <p:cNvPr id="14" name="Flowchart: Connector 13"/>
                <p:cNvSpPr/>
                <p:nvPr/>
              </p:nvSpPr>
              <p:spPr>
                <a:xfrm>
                  <a:off x="6500999" y="3759790"/>
                  <a:ext cx="121740" cy="2808312"/>
                </a:xfrm>
                <a:prstGeom prst="flowChartConnector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" name="Straight Connector 14"/>
                <p:cNvCxnSpPr>
                  <a:stCxn id="17" idx="0"/>
                  <a:endCxn id="14" idx="0"/>
                </p:cNvCxnSpPr>
                <p:nvPr/>
              </p:nvCxnSpPr>
              <p:spPr>
                <a:xfrm rot="16200000">
                  <a:off x="3305637" y="1845524"/>
                  <a:ext cx="1341966" cy="517049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>
                  <a:stCxn id="17" idx="4"/>
                  <a:endCxn id="14" idx="4"/>
                </p:cNvCxnSpPr>
                <p:nvPr/>
              </p:nvCxnSpPr>
              <p:spPr>
                <a:xfrm rot="16200000" flipH="1">
                  <a:off x="3280595" y="3286827"/>
                  <a:ext cx="1392051" cy="517049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Flowchart: Connector 16"/>
                <p:cNvSpPr/>
                <p:nvPr/>
              </p:nvSpPr>
              <p:spPr>
                <a:xfrm>
                  <a:off x="1338359" y="5101756"/>
                  <a:ext cx="106025" cy="74295"/>
                </a:xfrm>
                <a:prstGeom prst="flowChartConnector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2" name="Flowchart: Connector 11"/>
              <p:cNvSpPr/>
              <p:nvPr/>
            </p:nvSpPr>
            <p:spPr>
              <a:xfrm flipH="1">
                <a:off x="4714304" y="3943082"/>
                <a:ext cx="103832" cy="1892961"/>
              </a:xfrm>
              <a:prstGeom prst="flowChartConnector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Flowchart: Connector 12"/>
              <p:cNvSpPr/>
              <p:nvPr/>
            </p:nvSpPr>
            <p:spPr>
              <a:xfrm flipH="1">
                <a:off x="3067049" y="4385251"/>
                <a:ext cx="53012" cy="994611"/>
              </a:xfrm>
              <a:prstGeom prst="flowChartConnector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30237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What Happens in the Patient ?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altLang="en-US" sz="2800" dirty="0"/>
              <a:t>When radiation enters matter it can be:</a:t>
            </a:r>
          </a:p>
          <a:p>
            <a:pPr marL="0" indent="0">
              <a:buNone/>
            </a:pPr>
            <a:endParaRPr lang="en-CA" altLang="en-US" sz="2800" dirty="0"/>
          </a:p>
          <a:p>
            <a:pPr marL="514350" indent="-514350">
              <a:buAutoNum type="arabicPeriod"/>
            </a:pPr>
            <a:r>
              <a:rPr lang="en-CA" altLang="en-US" sz="2800" dirty="0"/>
              <a:t>_____________ - interact with atoms in the patient</a:t>
            </a:r>
          </a:p>
          <a:p>
            <a:pPr marL="514350" indent="-514350">
              <a:buAutoNum type="arabicPeriod"/>
            </a:pPr>
            <a:r>
              <a:rPr lang="en-CA" altLang="en-US" sz="2800" dirty="0"/>
              <a:t>_____________ – pass through without interaction</a:t>
            </a:r>
          </a:p>
          <a:p>
            <a:pPr marL="0" indent="0">
              <a:buNone/>
            </a:pPr>
            <a:endParaRPr lang="en-CA" altLang="en-US" sz="2800" dirty="0"/>
          </a:p>
          <a:p>
            <a:r>
              <a:rPr lang="en-CA" altLang="en-US" sz="2800" dirty="0"/>
              <a:t>Factors affecting photon interactions include:</a:t>
            </a:r>
          </a:p>
          <a:p>
            <a:pPr lvl="1"/>
            <a:r>
              <a:rPr lang="en-CA" altLang="en-US" sz="2400" dirty="0"/>
              <a:t>______________________________________</a:t>
            </a:r>
          </a:p>
          <a:p>
            <a:pPr lvl="1"/>
            <a:r>
              <a:rPr lang="en-CA" altLang="en-US" sz="2400" dirty="0"/>
              <a:t>______________________________________</a:t>
            </a:r>
          </a:p>
          <a:p>
            <a:pPr marL="342900" lvl="1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210051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X-ray Photons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b="1" dirty="0"/>
              <a:t>__________</a:t>
            </a:r>
            <a:r>
              <a:rPr lang="en-CA" altLang="en-US" sz="2800" dirty="0"/>
              <a:t> and </a:t>
            </a:r>
            <a:r>
              <a:rPr lang="en-CA" altLang="en-US" sz="2800" b="1" dirty="0"/>
              <a:t>__________</a:t>
            </a:r>
            <a:r>
              <a:rPr lang="en-CA" altLang="en-US" sz="2800" dirty="0"/>
              <a:t> both contribute to attenuation </a:t>
            </a:r>
          </a:p>
          <a:p>
            <a:pPr marL="0" indent="0">
              <a:buNone/>
            </a:pPr>
            <a:endParaRPr lang="en-CA" altLang="en-US" sz="2800" dirty="0"/>
          </a:p>
          <a:p>
            <a:r>
              <a:rPr lang="en-CA" altLang="en-US" sz="2800" dirty="0"/>
              <a:t>May be absorbed and transfer their energy to the tissue</a:t>
            </a:r>
          </a:p>
          <a:p>
            <a:r>
              <a:rPr lang="en-CA" altLang="en-US" sz="2800" dirty="0"/>
              <a:t>May be scattered, change direction and possibly lose energy</a:t>
            </a:r>
          </a:p>
        </p:txBody>
      </p:sp>
    </p:spTree>
    <p:extLst>
      <p:ext uri="{BB962C8B-B14F-4D97-AF65-F5344CB8AC3E}">
        <p14:creationId xmlns:p14="http://schemas.microsoft.com/office/powerpoint/2010/main" val="27706865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Radiation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Absorption: 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Scatter:</a:t>
            </a:r>
          </a:p>
        </p:txBody>
      </p:sp>
    </p:spTree>
    <p:extLst>
      <p:ext uri="{BB962C8B-B14F-4D97-AF65-F5344CB8AC3E}">
        <p14:creationId xmlns:p14="http://schemas.microsoft.com/office/powerpoint/2010/main" val="29355692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000" dirty="0"/>
              <a:t>Interactions that Attenuate the Primary Beam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Photoelectric absorption</a:t>
            </a:r>
          </a:p>
          <a:p>
            <a:r>
              <a:rPr lang="en-CA" altLang="en-US" sz="2800" dirty="0"/>
              <a:t>Compton scattering</a:t>
            </a:r>
          </a:p>
          <a:p>
            <a:r>
              <a:rPr lang="en-CA" altLang="en-US" sz="2800" dirty="0"/>
              <a:t>Coherent, Classical, Elastic and Unmodified scattering (all the same) </a:t>
            </a:r>
          </a:p>
          <a:p>
            <a:r>
              <a:rPr lang="en-CA" altLang="en-US" sz="2800" dirty="0"/>
              <a:t>Pair Production</a:t>
            </a:r>
          </a:p>
          <a:p>
            <a:r>
              <a:rPr lang="en-CA" altLang="en-US" sz="2800" dirty="0"/>
              <a:t>Photodisintegration</a:t>
            </a:r>
          </a:p>
          <a:p>
            <a:pPr marL="0" indent="0">
              <a:buNone/>
            </a:pPr>
            <a:endParaRPr lang="en-CA" altLang="en-US" sz="2800" dirty="0"/>
          </a:p>
          <a:p>
            <a:pPr marL="0" indent="0">
              <a:buNone/>
            </a:pPr>
            <a:r>
              <a:rPr lang="en-CA" altLang="en-US" sz="2800" dirty="0"/>
              <a:t>Two most important to us are </a:t>
            </a:r>
            <a:r>
              <a:rPr lang="en-CA" altLang="en-US" sz="2800" b="1" dirty="0"/>
              <a:t>___________</a:t>
            </a:r>
            <a:r>
              <a:rPr lang="en-CA" altLang="en-US" sz="2800" dirty="0"/>
              <a:t> and  </a:t>
            </a:r>
            <a:r>
              <a:rPr lang="en-CA" altLang="en-US" sz="2800" b="1" dirty="0"/>
              <a:t>____________</a:t>
            </a:r>
          </a:p>
        </p:txBody>
      </p:sp>
    </p:spTree>
    <p:extLst>
      <p:ext uri="{BB962C8B-B14F-4D97-AF65-F5344CB8AC3E}">
        <p14:creationId xmlns:p14="http://schemas.microsoft.com/office/powerpoint/2010/main" val="289540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Compton and Photoelectric Interactions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3200" dirty="0"/>
              <a:t>In these interactions incident photons either: </a:t>
            </a:r>
          </a:p>
          <a:p>
            <a:pPr lvl="1"/>
            <a:r>
              <a:rPr lang="en-CA" altLang="en-US" sz="2800" dirty="0"/>
              <a:t>Interact and are absorbed by the atom (Photoelectric Interaction) </a:t>
            </a:r>
          </a:p>
          <a:p>
            <a:pPr lvl="1"/>
            <a:r>
              <a:rPr lang="en-CA" altLang="en-US" sz="2800" dirty="0"/>
              <a:t>Interact and change direction, called “Scattering” (Compton Interaction) </a:t>
            </a:r>
          </a:p>
        </p:txBody>
      </p:sp>
    </p:spTree>
    <p:extLst>
      <p:ext uri="{BB962C8B-B14F-4D97-AF65-F5344CB8AC3E}">
        <p14:creationId xmlns:p14="http://schemas.microsoft.com/office/powerpoint/2010/main" val="1189556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Photoelectric Absorption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Photoelectric absorption or effect</a:t>
            </a:r>
          </a:p>
          <a:p>
            <a:r>
              <a:rPr lang="en-CA" altLang="en-US" sz="2800" dirty="0"/>
              <a:t>Responsible for ___________and _____________</a:t>
            </a:r>
          </a:p>
          <a:p>
            <a:r>
              <a:rPr lang="en-CA" altLang="en-US" sz="2800" dirty="0"/>
              <a:t>Results when a photon interacts with a  ______________   electron</a:t>
            </a:r>
          </a:p>
          <a:p>
            <a:r>
              <a:rPr lang="en-CA" altLang="en-US" sz="2800" dirty="0"/>
              <a:t>Total absorption of the incident photon</a:t>
            </a:r>
          </a:p>
          <a:p>
            <a:r>
              <a:rPr lang="en-CA" altLang="en-US" sz="2800" dirty="0"/>
              <a:t>Occurs if the energy is equal to or slightly greater than the binding energy of the atom</a:t>
            </a:r>
          </a:p>
          <a:p>
            <a:pPr marL="0" indent="0">
              <a:buNone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9620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Photoelectron	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Negative ion</a:t>
            </a:r>
          </a:p>
          <a:p>
            <a:r>
              <a:rPr lang="en-CA" altLang="en-US" sz="2800" dirty="0"/>
              <a:t>Quickly absorbed, micrometres in tissue </a:t>
            </a:r>
          </a:p>
          <a:p>
            <a:r>
              <a:rPr lang="en-CA" altLang="en-US" sz="2800" dirty="0"/>
              <a:t>Photoelectron’s kinetic energy is equal to the energy of the incident photon, less the binding energy of the electron shell</a:t>
            </a:r>
          </a:p>
          <a:p>
            <a:r>
              <a:rPr lang="en-CA" altLang="en-US" sz="2800" dirty="0"/>
              <a:t>May interact with other atoms until all the energy is gone</a:t>
            </a:r>
          </a:p>
        </p:txBody>
      </p:sp>
    </p:spTree>
    <p:extLst>
      <p:ext uri="{BB962C8B-B14F-4D97-AF65-F5344CB8AC3E}">
        <p14:creationId xmlns:p14="http://schemas.microsoft.com/office/powerpoint/2010/main" val="3527340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Reaction in the Atom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Atom is ____________, unstable energy </a:t>
            </a:r>
          </a:p>
          <a:p>
            <a:r>
              <a:rPr lang="en-CA" altLang="en-US" sz="2800" dirty="0"/>
              <a:t>Electron will drop from an outer shell to fill the void left by the photoelectron</a:t>
            </a:r>
          </a:p>
          <a:p>
            <a:r>
              <a:rPr lang="en-CA" altLang="en-US" sz="2800" dirty="0"/>
              <a:t>Radiation is produced when an electron from the “L” shell jumps into the “K” shell and releases energy</a:t>
            </a:r>
          </a:p>
          <a:p>
            <a:r>
              <a:rPr lang="en-CA" altLang="en-US" sz="2800" dirty="0"/>
              <a:t>Radiation given off is __________________with energy equal to the difference in binding energy</a:t>
            </a:r>
          </a:p>
        </p:txBody>
      </p:sp>
    </p:spTree>
    <p:extLst>
      <p:ext uri="{BB962C8B-B14F-4D97-AF65-F5344CB8AC3E}">
        <p14:creationId xmlns:p14="http://schemas.microsoft.com/office/powerpoint/2010/main" val="17712121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 Photoelectric Effect Facts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3200" dirty="0"/>
              <a:t>Increase probability of PE effect :</a:t>
            </a:r>
          </a:p>
          <a:p>
            <a:pPr lvl="1"/>
            <a:r>
              <a:rPr lang="en-CA" altLang="en-US" sz="2800" dirty="0"/>
              <a:t>Decrease of energy of incident photon</a:t>
            </a:r>
          </a:p>
          <a:p>
            <a:pPr lvl="1"/>
            <a:r>
              <a:rPr lang="en-CA" altLang="en-US" sz="2800" dirty="0"/>
              <a:t>Higher atomic number of irradiated tissue</a:t>
            </a:r>
          </a:p>
          <a:p>
            <a:pPr marL="342900" lvl="1" indent="0">
              <a:buNone/>
            </a:pPr>
            <a:endParaRPr lang="en-CA" altLang="en-US" sz="2800" dirty="0"/>
          </a:p>
          <a:p>
            <a:r>
              <a:rPr lang="en-CA" altLang="en-US" sz="3200" dirty="0"/>
              <a:t>Good for image quality, increased contrast</a:t>
            </a:r>
          </a:p>
        </p:txBody>
      </p:sp>
    </p:spTree>
    <p:extLst>
      <p:ext uri="{BB962C8B-B14F-4D97-AF65-F5344CB8AC3E}">
        <p14:creationId xmlns:p14="http://schemas.microsoft.com/office/powerpoint/2010/main" val="17444807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Patient dose factors 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Lower </a:t>
            </a:r>
            <a:r>
              <a:rPr lang="en-US" altLang="en-US" sz="2800" dirty="0" err="1"/>
              <a:t>kVp</a:t>
            </a:r>
            <a:r>
              <a:rPr lang="en-US" altLang="en-US" sz="2800" dirty="0"/>
              <a:t> = more photoelectric interaction</a:t>
            </a:r>
          </a:p>
          <a:p>
            <a:pPr marL="0" indent="0">
              <a:buNone/>
            </a:pPr>
            <a:r>
              <a:rPr lang="en-US" altLang="en-US" sz="2800" dirty="0"/>
              <a:t> </a:t>
            </a:r>
          </a:p>
          <a:p>
            <a:r>
              <a:rPr lang="en-US" altLang="en-US" sz="2800" dirty="0"/>
              <a:t>Higher atomic number =  more PE absorption</a:t>
            </a:r>
          </a:p>
          <a:p>
            <a:pPr marL="0" indent="0">
              <a:buNone/>
            </a:pPr>
            <a:endParaRPr lang="en-US" altLang="en-US" sz="2800" dirty="0"/>
          </a:p>
          <a:p>
            <a:pPr marL="0" indent="0">
              <a:buNone/>
            </a:pPr>
            <a:r>
              <a:rPr lang="en-US" altLang="en-US" sz="2800" dirty="0"/>
              <a:t>Low </a:t>
            </a:r>
            <a:r>
              <a:rPr lang="en-US" altLang="en-US" sz="2800" dirty="0" err="1"/>
              <a:t>kVp</a:t>
            </a:r>
            <a:r>
              <a:rPr lang="en-US" altLang="en-US" sz="2800" dirty="0"/>
              <a:t> and high atomic numbers = increase patient dose</a:t>
            </a:r>
          </a:p>
          <a:p>
            <a:pPr marL="0" indent="0">
              <a:buNone/>
            </a:pPr>
            <a:endParaRPr lang="en-US" altLang="en-US" sz="2800" dirty="0"/>
          </a:p>
          <a:p>
            <a:pPr marL="0" indent="0">
              <a:buNone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89164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Products of the Photoelectric Effect  Interaction in the Body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altLang="en-US" dirty="0"/>
              <a:t>1. </a:t>
            </a:r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r>
              <a:rPr lang="en-CA" altLang="en-US" dirty="0"/>
              <a:t>2. </a:t>
            </a:r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r>
              <a:rPr lang="en-CA" altLang="en-US" dirty="0"/>
              <a:t>3. </a:t>
            </a:r>
          </a:p>
          <a:p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15840025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Three Rules of PE Interaction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altLang="en-US" dirty="0"/>
              <a:t>1. </a:t>
            </a:r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r>
              <a:rPr lang="en-CA" altLang="en-US" dirty="0"/>
              <a:t>2.</a:t>
            </a:r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endParaRPr lang="en-CA" altLang="en-US" dirty="0"/>
          </a:p>
          <a:p>
            <a:pPr marL="0" indent="0">
              <a:buNone/>
            </a:pPr>
            <a:r>
              <a:rPr lang="en-CA" altLang="en-US" dirty="0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1698615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PE conclusion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Increased photoelectric effect provides increased contrast </a:t>
            </a:r>
          </a:p>
          <a:p>
            <a:pPr marL="0" indent="0">
              <a:buNone/>
            </a:pPr>
            <a:endParaRPr lang="en-CA" altLang="en-US" sz="2800" dirty="0"/>
          </a:p>
          <a:p>
            <a:pPr marL="0" indent="0">
              <a:buNone/>
            </a:pPr>
            <a:endParaRPr lang="en-CA" altLang="en-US" sz="2800" dirty="0"/>
          </a:p>
          <a:p>
            <a:r>
              <a:rPr lang="en-CA" altLang="en-US" sz="2800" dirty="0"/>
              <a:t>Increased photoelectric effect increases patient dose</a:t>
            </a:r>
          </a:p>
          <a:p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5115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Compton Interaction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Compton scattering is also known as:</a:t>
            </a:r>
          </a:p>
          <a:p>
            <a:pPr lvl="1"/>
            <a:r>
              <a:rPr lang="en-CA" altLang="en-US" sz="2400" dirty="0"/>
              <a:t>_____________ scattering </a:t>
            </a:r>
          </a:p>
          <a:p>
            <a:pPr lvl="1"/>
            <a:r>
              <a:rPr lang="en-CA" altLang="en-US" sz="2400" dirty="0"/>
              <a:t>_____________ scattering </a:t>
            </a:r>
          </a:p>
          <a:p>
            <a:pPr lvl="1"/>
            <a:r>
              <a:rPr lang="en-CA" altLang="en-US" sz="2400" dirty="0"/>
              <a:t>_____________ scattering </a:t>
            </a:r>
          </a:p>
          <a:p>
            <a:pPr marL="342900" lvl="1" indent="0">
              <a:buNone/>
            </a:pPr>
            <a:endParaRPr lang="en-CA" altLang="en-US" sz="2400" dirty="0"/>
          </a:p>
          <a:p>
            <a:r>
              <a:rPr lang="en-CA" altLang="en-US" sz="2800" dirty="0"/>
              <a:t>Responsible for most of the scattered radiation during radiographic procedures </a:t>
            </a:r>
          </a:p>
        </p:txBody>
      </p:sp>
    </p:spTree>
    <p:extLst>
      <p:ext uri="{BB962C8B-B14F-4D97-AF65-F5344CB8AC3E}">
        <p14:creationId xmlns:p14="http://schemas.microsoft.com/office/powerpoint/2010/main" val="3677641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Compton Interaction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Interaction between _______ photon and ___________________________ electron</a:t>
            </a:r>
          </a:p>
          <a:p>
            <a:r>
              <a:rPr lang="en-CA" altLang="en-US" sz="2800" dirty="0"/>
              <a:t>Incident photon ejects the electron from its shell, giving up some of its energy and resulting in ______________ of the atom  </a:t>
            </a:r>
          </a:p>
          <a:p>
            <a:r>
              <a:rPr lang="en-CA" altLang="en-US" sz="2800" dirty="0"/>
              <a:t>Incident photon is scattered in a different direction</a:t>
            </a:r>
          </a:p>
          <a:p>
            <a:r>
              <a:rPr lang="en-CA" altLang="en-US" sz="2800" dirty="0"/>
              <a:t>Ejected electron can be called a 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8893208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Characteristics of Compton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Energy and direction of scatter depends on ___________ of incident photon</a:t>
            </a:r>
          </a:p>
          <a:p>
            <a:r>
              <a:rPr lang="en-CA" sz="2800" dirty="0"/>
              <a:t>As ________________of tissue being irradiated increases, so does the increase of Compton Scatter</a:t>
            </a:r>
          </a:p>
          <a:p>
            <a:r>
              <a:rPr lang="en-CA" altLang="en-US" sz="2800" dirty="0"/>
              <a:t>Not always totally absorbed and can leave the body, causing</a:t>
            </a:r>
            <a:r>
              <a:rPr lang="en-CA" sz="2800" dirty="0"/>
              <a:t> less patient dose</a:t>
            </a:r>
            <a:r>
              <a:rPr lang="en-CA" altLang="en-US" sz="2800" dirty="0"/>
              <a:t> </a:t>
            </a:r>
            <a:endParaRPr lang="en-CA" sz="2800" dirty="0"/>
          </a:p>
          <a:p>
            <a:r>
              <a:rPr lang="en-CA" sz="2800" dirty="0"/>
              <a:t>Image quality is ____________ if it </a:t>
            </a:r>
            <a:r>
              <a:rPr lang="en-CA" altLang="en-US" sz="2800" dirty="0"/>
              <a:t>hits the IR, adds no useful information</a:t>
            </a:r>
          </a:p>
        </p:txBody>
      </p:sp>
    </p:spTree>
    <p:extLst>
      <p:ext uri="{BB962C8B-B14F-4D97-AF65-F5344CB8AC3E}">
        <p14:creationId xmlns:p14="http://schemas.microsoft.com/office/powerpoint/2010/main" val="23890717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Characteristics of Compton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Scatter provides the biggest safety hazard for us! </a:t>
            </a:r>
          </a:p>
          <a:p>
            <a:r>
              <a:rPr lang="en-CA" altLang="en-US" sz="2800" dirty="0"/>
              <a:t>Increased Compton scattering relative to photoelectric effect as x-ray energy increases</a:t>
            </a:r>
          </a:p>
          <a:p>
            <a:r>
              <a:rPr lang="en-CA" altLang="en-US" sz="2800" dirty="0"/>
              <a:t>Free electrons from Compton scatters can cause biological damage</a:t>
            </a:r>
          </a:p>
          <a:p>
            <a:r>
              <a:rPr lang="en-CA" altLang="en-US" sz="2800" dirty="0"/>
              <a:t>Scattered radiation in a diagnostic exam consists mainly of the Compton effect</a:t>
            </a:r>
          </a:p>
        </p:txBody>
      </p:sp>
    </p:spTree>
    <p:extLst>
      <p:ext uri="{BB962C8B-B14F-4D97-AF65-F5344CB8AC3E}">
        <p14:creationId xmlns:p14="http://schemas.microsoft.com/office/powerpoint/2010/main" val="9416655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Energy Dispersion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After collision, the energy of the incident photon is distributed between energy of scattered photon and ejected electron that may be capable of ionizing other atoms </a:t>
            </a:r>
          </a:p>
          <a:p>
            <a:r>
              <a:rPr lang="en-CA" altLang="en-US" sz="2800" dirty="0"/>
              <a:t>Incident photon will lose energy</a:t>
            </a:r>
          </a:p>
          <a:p>
            <a:r>
              <a:rPr lang="en-CA" altLang="en-US" sz="2800" dirty="0"/>
              <a:t>The Compton Electron may recombine with an atom needing an electron  </a:t>
            </a:r>
          </a:p>
          <a:p>
            <a:r>
              <a:rPr lang="en-CA" altLang="en-US" sz="2800" dirty="0"/>
              <a:t>Two factors determine the energy the photon retains:</a:t>
            </a:r>
          </a:p>
          <a:p>
            <a:pPr lvl="1"/>
            <a:r>
              <a:rPr lang="en-CA" altLang="en-US" sz="2400" dirty="0"/>
              <a:t>Initial energy of the incoming photon </a:t>
            </a:r>
          </a:p>
          <a:p>
            <a:pPr lvl="1"/>
            <a:r>
              <a:rPr lang="en-CA" altLang="en-US" sz="2400" dirty="0"/>
              <a:t>Angle of deflection</a:t>
            </a:r>
          </a:p>
        </p:txBody>
      </p:sp>
    </p:spTree>
    <p:extLst>
      <p:ext uri="{BB962C8B-B14F-4D97-AF65-F5344CB8AC3E}">
        <p14:creationId xmlns:p14="http://schemas.microsoft.com/office/powerpoint/2010/main" val="3886530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000" dirty="0"/>
              <a:t>Products of Compton Interaction in the Body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altLang="en-US" sz="2400" dirty="0"/>
              <a:t>1. </a:t>
            </a:r>
          </a:p>
          <a:p>
            <a:pPr marL="0" indent="0">
              <a:buNone/>
            </a:pPr>
            <a:endParaRPr lang="en-CA" altLang="en-US" sz="2400" dirty="0"/>
          </a:p>
          <a:p>
            <a:pPr marL="0" indent="0">
              <a:buNone/>
            </a:pPr>
            <a:r>
              <a:rPr lang="en-CA" altLang="en-US" sz="2400" dirty="0"/>
              <a:t>2.</a:t>
            </a:r>
          </a:p>
          <a:p>
            <a:pPr marL="0" indent="0">
              <a:buNone/>
            </a:pPr>
            <a:endParaRPr lang="en-CA" altLang="en-US" sz="2400" dirty="0"/>
          </a:p>
          <a:p>
            <a:pPr marL="0" indent="0">
              <a:buNone/>
            </a:pPr>
            <a:r>
              <a:rPr lang="en-CA" altLang="en-US" sz="2400" dirty="0"/>
              <a:t>3.</a:t>
            </a:r>
          </a:p>
          <a:p>
            <a:pPr marL="0" indent="0">
              <a:buNone/>
            </a:pPr>
            <a:endParaRPr lang="en-CA" altLang="en-US" sz="2400" dirty="0"/>
          </a:p>
          <a:p>
            <a:pPr marL="0" indent="0">
              <a:buNone/>
            </a:pPr>
            <a:r>
              <a:rPr lang="en-CA" altLang="en-US" sz="2400" dirty="0"/>
              <a:t>Principle factors of Compton scatter</a:t>
            </a:r>
          </a:p>
          <a:p>
            <a:pPr marL="0" indent="0">
              <a:buNone/>
            </a:pPr>
            <a:r>
              <a:rPr lang="en-CA" altLang="en-US" sz="2400" dirty="0"/>
              <a:t>1. </a:t>
            </a:r>
          </a:p>
          <a:p>
            <a:pPr marL="0" indent="0">
              <a:buNone/>
            </a:pPr>
            <a:endParaRPr lang="en-CA" altLang="en-US" sz="2400" dirty="0"/>
          </a:p>
          <a:p>
            <a:pPr marL="0" indent="0">
              <a:buNone/>
            </a:pPr>
            <a:r>
              <a:rPr lang="en-CA" altLang="en-US" sz="2400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8829386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Coherent, Classical, Elastic and Unmodified Scatters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altLang="en-US" sz="2800" dirty="0"/>
              <a:t>All mean the same thing</a:t>
            </a:r>
          </a:p>
          <a:p>
            <a:r>
              <a:rPr lang="en-CA" altLang="en-US" sz="2800" dirty="0"/>
              <a:t>Interaction that occurs between very low energy photons and whole atom</a:t>
            </a:r>
          </a:p>
          <a:p>
            <a:r>
              <a:rPr lang="en-CA" altLang="en-US" sz="2800" dirty="0"/>
              <a:t>Occurs with photons at 10 </a:t>
            </a:r>
            <a:r>
              <a:rPr lang="en-CA" altLang="en-US" sz="2800" dirty="0" err="1"/>
              <a:t>keV</a:t>
            </a:r>
            <a:r>
              <a:rPr lang="en-CA" altLang="en-US" sz="2800" dirty="0"/>
              <a:t> or less</a:t>
            </a:r>
          </a:p>
          <a:p>
            <a:r>
              <a:rPr lang="en-CA" altLang="en-US" sz="2800" dirty="0"/>
              <a:t>Photon changes direction less than 20° with </a:t>
            </a:r>
            <a:r>
              <a:rPr lang="en-CA" altLang="en-US" sz="2800" b="1" dirty="0"/>
              <a:t>no change in energy</a:t>
            </a:r>
          </a:p>
          <a:p>
            <a:r>
              <a:rPr lang="en-CA" altLang="en-US" sz="2800" b="1" dirty="0"/>
              <a:t>Insignificant in diagnostic imaging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211434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400" dirty="0"/>
              <a:t>Pair Production  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Interaction between a very high energy incident photon (1.02 MeV) and the nucleus</a:t>
            </a:r>
          </a:p>
          <a:p>
            <a:r>
              <a:rPr lang="en-US" altLang="en-US" sz="2800" dirty="0"/>
              <a:t>Photon gives up all its energy</a:t>
            </a:r>
          </a:p>
          <a:p>
            <a:r>
              <a:rPr lang="en-US" altLang="en-US" sz="2800" dirty="0"/>
              <a:t>Does not occur in the diagnostic range</a:t>
            </a:r>
          </a:p>
          <a:p>
            <a:r>
              <a:rPr lang="en-US" altLang="en-US" sz="2800" dirty="0"/>
              <a:t>Two particles are formed:</a:t>
            </a:r>
          </a:p>
          <a:p>
            <a:pPr lvl="1"/>
            <a:r>
              <a:rPr lang="en-US" altLang="en-US" sz="2400" dirty="0"/>
              <a:t>Negatron</a:t>
            </a:r>
          </a:p>
          <a:p>
            <a:pPr lvl="1"/>
            <a:r>
              <a:rPr lang="en-US" altLang="en-US" sz="2400" dirty="0"/>
              <a:t>Positron </a:t>
            </a:r>
          </a:p>
          <a:p>
            <a:r>
              <a:rPr lang="en-US" altLang="en-US" sz="2800" dirty="0"/>
              <a:t>Annihilation—mass totally disappears</a:t>
            </a:r>
          </a:p>
          <a:p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874634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Photodisintegration</a:t>
            </a:r>
            <a:endParaRPr lang="en-CA" altLang="en-US" sz="4400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Interaction is between extremely high energy photon (10 MeV) and the nucleus</a:t>
            </a:r>
          </a:p>
          <a:p>
            <a:r>
              <a:rPr lang="en-US" altLang="en-US" sz="2800" dirty="0"/>
              <a:t>All energy of the photon is absorbed by nucleus, exciting the nucleus </a:t>
            </a:r>
          </a:p>
          <a:p>
            <a:r>
              <a:rPr lang="en-US" altLang="en-US" sz="2800" dirty="0"/>
              <a:t>Excited nucleus emits a nuclear fragment</a:t>
            </a:r>
          </a:p>
          <a:p>
            <a:r>
              <a:rPr lang="en-US" altLang="en-US" sz="2800" dirty="0"/>
              <a:t>Part of the nucleus ejected may be in the form of a neutron, proton or alpha particles</a:t>
            </a:r>
          </a:p>
        </p:txBody>
      </p:sp>
    </p:spTree>
    <p:extLst>
      <p:ext uri="{BB962C8B-B14F-4D97-AF65-F5344CB8AC3E}">
        <p14:creationId xmlns:p14="http://schemas.microsoft.com/office/powerpoint/2010/main" val="1755261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/>
              <a:t>Attenuation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Attenuation will be greater with: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CA" sz="2800" dirty="0"/>
              <a:t> </a:t>
            </a:r>
          </a:p>
          <a:p>
            <a:r>
              <a:rPr lang="en-CA" sz="2800" dirty="0"/>
              <a:t> </a:t>
            </a:r>
          </a:p>
          <a:p>
            <a:r>
              <a:rPr lang="en-CA" sz="2800" dirty="0"/>
              <a:t> </a:t>
            </a:r>
          </a:p>
          <a:p>
            <a:r>
              <a:rPr lang="en-CA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84405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4000" dirty="0"/>
              <a:t>Human Body</a:t>
            </a:r>
          </a:p>
        </p:txBody>
      </p:sp>
      <p:graphicFrame>
        <p:nvGraphicFramePr>
          <p:cNvPr id="3485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652626"/>
              </p:ext>
            </p:extLst>
          </p:nvPr>
        </p:nvGraphicFramePr>
        <p:xfrm>
          <a:off x="838201" y="2321835"/>
          <a:ext cx="10515599" cy="3200400"/>
        </p:xfrm>
        <a:graphic>
          <a:graphicData uri="http://schemas.openxmlformats.org/drawingml/2006/table">
            <a:tbl>
              <a:tblPr/>
              <a:tblGrid>
                <a:gridCol w="256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1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Matter </a:t>
                      </a:r>
                    </a:p>
                  </a:txBody>
                  <a:tcPr marL="81816" marR="81816"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Effective Atomic #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Mass Density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Lung</a:t>
                      </a:r>
                    </a:p>
                  </a:txBody>
                  <a:tcPr marL="81816" marR="81816"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7.4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 kg/m³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Fat</a:t>
                      </a:r>
                    </a:p>
                  </a:txBody>
                  <a:tcPr marL="81816" marR="81816"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6.3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910 kg/m³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Muscle</a:t>
                      </a:r>
                    </a:p>
                  </a:txBody>
                  <a:tcPr marL="81816" marR="81816"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7.4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 kg/m³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Bone</a:t>
                      </a:r>
                    </a:p>
                  </a:txBody>
                  <a:tcPr marL="81816" marR="81816"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13.8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1850 kg/m³ </a:t>
                      </a:r>
                    </a:p>
                  </a:txBody>
                  <a:tcPr marL="81816" marR="81816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58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273324" y="1371600"/>
            <a:ext cx="8915400" cy="2057400"/>
          </a:xfrm>
          <a:prstGeom prst="rect">
            <a:avLst/>
          </a:prstGeom>
        </p:spPr>
        <p:txBody>
          <a:bodyPr/>
          <a:lstStyle/>
          <a:p>
            <a:pPr marL="457200" indent="-457200"/>
            <a:r>
              <a:rPr lang="en-CA" altLang="en-US" dirty="0">
                <a:solidFill>
                  <a:schemeClr val="tx1"/>
                </a:solidFill>
              </a:rPr>
              <a:t>V</a:t>
            </a:r>
            <a:r>
              <a:rPr lang="en-CA" altLang="en-US" dirty="0">
                <a:solidFill>
                  <a:schemeClr val="tx1"/>
                </a:solidFill>
                <a:cs typeface="Arial" panose="020B0604020202020204" pitchFamily="34" charset="0"/>
              </a:rPr>
              <a:t>ariable thickness and density throughout the body</a:t>
            </a:r>
          </a:p>
          <a:p>
            <a:pPr marL="457200" indent="-457200"/>
            <a:r>
              <a:rPr lang="en-CA" altLang="en-US" dirty="0">
                <a:solidFill>
                  <a:schemeClr val="tx1"/>
                </a:solidFill>
                <a:cs typeface="Arial" panose="020B0604020202020204" pitchFamily="34" charset="0"/>
              </a:rPr>
              <a:t>Air, fat, muscle and bone all have different atomic </a:t>
            </a:r>
            <a:r>
              <a:rPr lang="en-CA" altLang="en-US" dirty="0">
                <a:solidFill>
                  <a:schemeClr val="tx1"/>
                </a:solidFill>
              </a:rPr>
              <a:t>numbers</a:t>
            </a:r>
            <a:r>
              <a:rPr lang="en-CA" altLang="en-US" dirty="0">
                <a:solidFill>
                  <a:schemeClr val="tx1"/>
                </a:solidFill>
                <a:cs typeface="Arial" panose="020B0604020202020204" pitchFamily="34" charset="0"/>
              </a:rPr>
              <a:t> and densities</a:t>
            </a:r>
          </a:p>
        </p:txBody>
      </p:sp>
      <p:sp>
        <p:nvSpPr>
          <p:cNvPr id="35870" name="TextBox 1"/>
          <p:cNvSpPr txBox="1">
            <a:spLocks noChangeArrowheads="1"/>
          </p:cNvSpPr>
          <p:nvPr/>
        </p:nvSpPr>
        <p:spPr bwMode="auto">
          <a:xfrm>
            <a:off x="3993776" y="5822204"/>
            <a:ext cx="58943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969696"/>
              </a:buClr>
              <a:buSzPct val="90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08080"/>
              </a:buClr>
              <a:buSzPct val="100000"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100000"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100000"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100000"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100000"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Bushong</a:t>
            </a:r>
            <a:r>
              <a:rPr lang="en-US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2013, pp. 152, 157; </a:t>
            </a:r>
            <a:r>
              <a:rPr lang="en-US" alt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Statkiewicz</a:t>
            </a:r>
            <a:r>
              <a:rPr lang="en-US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Sherer</a:t>
            </a:r>
            <a:r>
              <a:rPr lang="en-US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et al., 2013, pp. 50–51</a:t>
            </a:r>
          </a:p>
        </p:txBody>
      </p:sp>
    </p:spTree>
    <p:extLst>
      <p:ext uri="{BB962C8B-B14F-4D97-AF65-F5344CB8AC3E}">
        <p14:creationId xmlns:p14="http://schemas.microsoft.com/office/powerpoint/2010/main" val="28471479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C4FD4A-80DC-45F6-B605-C62C2A87B497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45A40878-AC8A-4E14-B270-4AD4FA919D6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871D07-977A-49FB-B69D-37E795BD6E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4202</TotalTime>
  <Words>1312</Words>
  <Application>Microsoft Office PowerPoint</Application>
  <PresentationFormat>Widescreen</PresentationFormat>
  <Paragraphs>259</Paragraphs>
  <Slides>35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Primary Beam</vt:lpstr>
      <vt:lpstr>Primary Beam</vt:lpstr>
      <vt:lpstr>Characteristic Radiation</vt:lpstr>
      <vt:lpstr>Bremsstrahlung Radiation</vt:lpstr>
      <vt:lpstr>Technical Factors</vt:lpstr>
      <vt:lpstr>Peak Kilovoltage (kVp)</vt:lpstr>
      <vt:lpstr>Milliampere-Seconds (mAs)</vt:lpstr>
      <vt:lpstr>Distance</vt:lpstr>
      <vt:lpstr>Inverse Square Law (cont’d)</vt:lpstr>
      <vt:lpstr>Inverse Square Law (cont’d)</vt:lpstr>
      <vt:lpstr>What Happens in the Patient ?</vt:lpstr>
      <vt:lpstr>X-ray Photons</vt:lpstr>
      <vt:lpstr>Radiation Protection</vt:lpstr>
      <vt:lpstr>Interactions that Attenuate the Primary Beam</vt:lpstr>
      <vt:lpstr>Compton and Photoelectric Interactions</vt:lpstr>
      <vt:lpstr>Photoelectric Absorption</vt:lpstr>
      <vt:lpstr>Photoelectron </vt:lpstr>
      <vt:lpstr>Reaction in the Atom </vt:lpstr>
      <vt:lpstr> Photoelectric Effect Facts</vt:lpstr>
      <vt:lpstr>Patient dose factors </vt:lpstr>
      <vt:lpstr>Products of the Photoelectric Effect  Interaction in the Body</vt:lpstr>
      <vt:lpstr>Three Rules of PE Interaction</vt:lpstr>
      <vt:lpstr>PE conclusion</vt:lpstr>
      <vt:lpstr>Compton Interaction</vt:lpstr>
      <vt:lpstr>Compton Interaction</vt:lpstr>
      <vt:lpstr>Characteristics of Compton</vt:lpstr>
      <vt:lpstr>Characteristics of Compton</vt:lpstr>
      <vt:lpstr>Energy Dispersion</vt:lpstr>
      <vt:lpstr>Products of Compton Interaction in the Body</vt:lpstr>
      <vt:lpstr>Coherent, Classical, Elastic and Unmodified Scatters</vt:lpstr>
      <vt:lpstr>Pair Production  </vt:lpstr>
      <vt:lpstr>Photodisintegration</vt:lpstr>
      <vt:lpstr>Attenuation</vt:lpstr>
      <vt:lpstr>Human Body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336</cp:revision>
  <cp:lastPrinted>2024-03-13T20:58:03Z</cp:lastPrinted>
  <dcterms:created xsi:type="dcterms:W3CDTF">2009-04-06T17:04:40Z</dcterms:created>
  <dcterms:modified xsi:type="dcterms:W3CDTF">2025-02-04T20:53:03Z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