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</p:sldMasterIdLst>
  <p:notesMasterIdLst>
    <p:notesMasterId r:id="rId21"/>
  </p:notesMasterIdLst>
  <p:handoutMasterIdLst>
    <p:handoutMasterId r:id="rId22"/>
  </p:handoutMasterIdLst>
  <p:sldIdLst>
    <p:sldId id="269" r:id="rId5"/>
    <p:sldId id="309" r:id="rId6"/>
    <p:sldId id="310" r:id="rId7"/>
    <p:sldId id="311" r:id="rId8"/>
    <p:sldId id="312" r:id="rId9"/>
    <p:sldId id="314" r:id="rId10"/>
    <p:sldId id="319" r:id="rId11"/>
    <p:sldId id="320" r:id="rId12"/>
    <p:sldId id="313" r:id="rId13"/>
    <p:sldId id="321" r:id="rId14"/>
    <p:sldId id="322" r:id="rId15"/>
    <p:sldId id="316" r:id="rId16"/>
    <p:sldId id="315" r:id="rId17"/>
    <p:sldId id="317" r:id="rId18"/>
    <p:sldId id="318" r:id="rId19"/>
    <p:sldId id="303" r:id="rId20"/>
  </p:sldIdLst>
  <p:sldSz cx="12192000" cy="6858000"/>
  <p:notesSz cx="7023100" cy="9309100"/>
  <p:custDataLst>
    <p:tags r:id="rId2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09"/>
            <p14:sldId id="310"/>
            <p14:sldId id="311"/>
            <p14:sldId id="312"/>
            <p14:sldId id="314"/>
            <p14:sldId id="319"/>
            <p14:sldId id="320"/>
            <p14:sldId id="313"/>
            <p14:sldId id="321"/>
            <p14:sldId id="322"/>
            <p14:sldId id="316"/>
            <p14:sldId id="315"/>
            <p14:sldId id="317"/>
            <p14:sldId id="318"/>
            <p14:sldId id="30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9" autoAdjust="0"/>
    <p:restoredTop sz="78483" autoAdjust="0"/>
  </p:normalViewPr>
  <p:slideViewPr>
    <p:cSldViewPr snapToGrid="0">
      <p:cViewPr varScale="1">
        <p:scale>
          <a:sx n="86" d="100"/>
          <a:sy n="86" d="100"/>
        </p:scale>
        <p:origin x="1584" y="19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Pg. 19- Therapeutic Communication for Healthcare</a:t>
            </a:r>
            <a:r>
              <a:rPr lang="en-US" baseline="0" dirty="0"/>
              <a:t> Professionals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767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Pg. 19- Therapeutic Communication for Healthcare</a:t>
            </a:r>
            <a:r>
              <a:rPr lang="en-US" baseline="0" dirty="0"/>
              <a:t> Professionals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813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Cell phone bill example – how frustrating is it to be talking to one person, and passed onto another, and have to repeat whole</a:t>
            </a:r>
            <a:r>
              <a:rPr lang="en-US" baseline="0" dirty="0"/>
              <a:t> story again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82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0578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589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760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4407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1969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390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4153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6755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5171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0602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3027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806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D09DFB-0220-99E0-56DE-F1182EBDA948}"/>
              </a:ext>
            </a:extLst>
          </p:cNvPr>
          <p:cNvSpPr txBox="1"/>
          <p:nvPr/>
        </p:nvSpPr>
        <p:spPr>
          <a:xfrm>
            <a:off x="4572000" y="2663406"/>
            <a:ext cx="7205030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+mj-lt"/>
              </a:rPr>
              <a:t>MRAD 285:  </a:t>
            </a:r>
            <a:br>
              <a:rPr lang="en-US" sz="3600" b="1" dirty="0">
                <a:latin typeface="+mj-lt"/>
              </a:rPr>
            </a:br>
            <a:r>
              <a:rPr lang="en-US" sz="3600" b="1" dirty="0">
                <a:latin typeface="+mj-lt"/>
              </a:rPr>
              <a:t>Radiographic Applied Skills</a:t>
            </a:r>
            <a:br>
              <a:rPr lang="en-US" sz="3600" b="1" dirty="0"/>
            </a:br>
            <a:br>
              <a:rPr lang="en-US" sz="1100" b="1" dirty="0"/>
            </a:br>
            <a:r>
              <a:rPr lang="en-US" sz="2800" b="1" dirty="0"/>
              <a:t>Critical Thinking and Collaboration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Care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930" y="1517015"/>
            <a:ext cx="10515600" cy="4351338"/>
          </a:xfrm>
        </p:spPr>
        <p:txBody>
          <a:bodyPr/>
          <a:lstStyle/>
          <a:p>
            <a:r>
              <a:rPr lang="en-US" dirty="0"/>
              <a:t>Patients are priority</a:t>
            </a:r>
          </a:p>
          <a:p>
            <a:r>
              <a:rPr lang="en-US" dirty="0"/>
              <a:t>Anyone involved in their care is part of the health care team</a:t>
            </a:r>
          </a:p>
          <a:p>
            <a:pPr lvl="1"/>
            <a:r>
              <a:rPr lang="en-US" dirty="0"/>
              <a:t>Physicians</a:t>
            </a:r>
          </a:p>
          <a:p>
            <a:pPr lvl="1"/>
            <a:r>
              <a:rPr lang="en-US" dirty="0"/>
              <a:t>Unit Clerks</a:t>
            </a:r>
          </a:p>
          <a:p>
            <a:pPr lvl="1"/>
            <a:r>
              <a:rPr lang="en-US" dirty="0"/>
              <a:t>Nurses</a:t>
            </a:r>
          </a:p>
          <a:p>
            <a:pPr lvl="1"/>
            <a:r>
              <a:rPr lang="en-US" dirty="0"/>
              <a:t>Aides/LPNs</a:t>
            </a:r>
          </a:p>
          <a:p>
            <a:pPr lvl="1"/>
            <a:r>
              <a:rPr lang="en-US" dirty="0"/>
              <a:t>Technologists – NMT, MRI, U/S, Mammography, BMD, QA, CT, MRT</a:t>
            </a:r>
          </a:p>
          <a:p>
            <a:pPr lvl="1"/>
            <a:r>
              <a:rPr lang="en-US" dirty="0"/>
              <a:t>Paramedical staff</a:t>
            </a:r>
          </a:p>
          <a:p>
            <a:pPr lvl="1"/>
            <a:r>
              <a:rPr lang="en-US" dirty="0"/>
              <a:t>RTs, Lab technologists</a:t>
            </a:r>
          </a:p>
          <a:p>
            <a:pPr lvl="1"/>
            <a:r>
              <a:rPr lang="en-US" dirty="0"/>
              <a:t>Other hospital staff – custodial, </a:t>
            </a:r>
            <a:r>
              <a:rPr lang="en-US" dirty="0" err="1"/>
              <a:t>pt</a:t>
            </a:r>
            <a:r>
              <a:rPr lang="en-US" dirty="0"/>
              <a:t> transport, </a:t>
            </a:r>
          </a:p>
        </p:txBody>
      </p:sp>
    </p:spTree>
    <p:extLst>
      <p:ext uri="{BB962C8B-B14F-4D97-AF65-F5344CB8AC3E}">
        <p14:creationId xmlns:p14="http://schemas.microsoft.com/office/powerpoint/2010/main" val="3715876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 all Doctors are the same….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4165"/>
            <a:ext cx="10515600" cy="4351338"/>
          </a:xfrm>
        </p:spPr>
        <p:txBody>
          <a:bodyPr/>
          <a:lstStyle/>
          <a:p>
            <a:r>
              <a:rPr lang="en-US" dirty="0"/>
              <a:t>Physicians</a:t>
            </a:r>
          </a:p>
          <a:p>
            <a:pPr lvl="2"/>
            <a:r>
              <a:rPr lang="en-US" dirty="0"/>
              <a:t>Referring</a:t>
            </a:r>
          </a:p>
          <a:p>
            <a:pPr lvl="2"/>
            <a:r>
              <a:rPr lang="en-US" dirty="0"/>
              <a:t>Attending- assesses patients needs and prescribes treatment</a:t>
            </a:r>
          </a:p>
          <a:p>
            <a:pPr lvl="2"/>
            <a:r>
              <a:rPr lang="en-US" dirty="0"/>
              <a:t>Specialist</a:t>
            </a:r>
          </a:p>
          <a:p>
            <a:pPr lvl="3"/>
            <a:r>
              <a:rPr lang="en-US" dirty="0"/>
              <a:t>Radiologist</a:t>
            </a:r>
          </a:p>
          <a:p>
            <a:pPr lvl="3"/>
            <a:r>
              <a:rPr lang="en-US" dirty="0"/>
              <a:t>Surgeons </a:t>
            </a:r>
          </a:p>
          <a:p>
            <a:pPr lvl="3"/>
            <a:r>
              <a:rPr lang="en-US" dirty="0"/>
              <a:t>Trauma</a:t>
            </a:r>
          </a:p>
          <a:p>
            <a:pPr lvl="3"/>
            <a:r>
              <a:rPr lang="en-US" dirty="0"/>
              <a:t>Orthopedic</a:t>
            </a:r>
          </a:p>
          <a:p>
            <a:pPr lvl="3"/>
            <a:r>
              <a:rPr lang="en-US" dirty="0"/>
              <a:t>Neurology</a:t>
            </a:r>
          </a:p>
          <a:p>
            <a:pPr lvl="2"/>
            <a:r>
              <a:rPr lang="en-US" dirty="0"/>
              <a:t>Fellows </a:t>
            </a:r>
          </a:p>
          <a:p>
            <a:pPr lvl="2"/>
            <a:r>
              <a:rPr lang="en-US" dirty="0"/>
              <a:t>Residents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876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we work together?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Interprofessional</a:t>
            </a:r>
            <a:r>
              <a:rPr lang="en-US" dirty="0"/>
              <a:t> collaboration</a:t>
            </a:r>
          </a:p>
          <a:p>
            <a:pPr lvl="1"/>
            <a:r>
              <a:rPr lang="en-US" dirty="0"/>
              <a:t>Transfer of care</a:t>
            </a:r>
          </a:p>
          <a:p>
            <a:pPr lvl="2"/>
            <a:r>
              <a:rPr lang="en-US" dirty="0"/>
              <a:t>Multiple tests ordered</a:t>
            </a:r>
          </a:p>
          <a:p>
            <a:pPr lvl="2"/>
            <a:r>
              <a:rPr lang="en-US" u="sng" dirty="0"/>
              <a:t>Communication regarding patient status</a:t>
            </a:r>
          </a:p>
          <a:p>
            <a:pPr lvl="3"/>
            <a:r>
              <a:rPr lang="en-US" dirty="0"/>
              <a:t>Written and verbal communication</a:t>
            </a:r>
          </a:p>
          <a:p>
            <a:pPr lvl="3"/>
            <a:r>
              <a:rPr lang="en-US" dirty="0"/>
              <a:t>Paperless </a:t>
            </a:r>
            <a:r>
              <a:rPr lang="en-US"/>
              <a:t>system </a:t>
            </a:r>
            <a:endParaRPr lang="en-US" dirty="0"/>
          </a:p>
          <a:p>
            <a:pPr lvl="1"/>
            <a:r>
              <a:rPr lang="en-US" dirty="0"/>
              <a:t>Emergency situations</a:t>
            </a:r>
          </a:p>
          <a:p>
            <a:pPr lvl="2"/>
            <a:r>
              <a:rPr lang="en-US" dirty="0"/>
              <a:t>Roles </a:t>
            </a:r>
          </a:p>
          <a:p>
            <a:pPr lvl="1"/>
            <a:r>
              <a:rPr lang="en-US" dirty="0"/>
              <a:t>Procedures</a:t>
            </a:r>
          </a:p>
          <a:p>
            <a:pPr lvl="2"/>
            <a:r>
              <a:rPr lang="en-US" dirty="0"/>
              <a:t>Takes a team to perform a procedure</a:t>
            </a:r>
          </a:p>
          <a:p>
            <a:pPr lvl="2"/>
            <a:r>
              <a:rPr lang="en-US" dirty="0"/>
              <a:t>i.e. OR </a:t>
            </a:r>
          </a:p>
          <a:p>
            <a:pPr lvl="1"/>
            <a:r>
              <a:rPr lang="en-US" dirty="0"/>
              <a:t>Patient transfers</a:t>
            </a:r>
          </a:p>
        </p:txBody>
      </p:sp>
    </p:spTree>
    <p:extLst>
      <p:ext uri="{BB962C8B-B14F-4D97-AF65-F5344CB8AC3E}">
        <p14:creationId xmlns:p14="http://schemas.microsoft.com/office/powerpoint/2010/main" val="54830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Pressures of time and patient load can compound conflicts</a:t>
            </a:r>
          </a:p>
          <a:p>
            <a:pPr lvl="1"/>
            <a:r>
              <a:rPr lang="en-US" dirty="0"/>
              <a:t>Equipment</a:t>
            </a:r>
          </a:p>
          <a:p>
            <a:pPr lvl="1"/>
            <a:r>
              <a:rPr lang="en-US" dirty="0"/>
              <a:t>Patients</a:t>
            </a:r>
          </a:p>
          <a:p>
            <a:pPr lvl="2"/>
            <a:r>
              <a:rPr lang="en-US" dirty="0"/>
              <a:t>Routine vs non routine, adaptive</a:t>
            </a:r>
          </a:p>
          <a:p>
            <a:pPr lvl="1"/>
            <a:r>
              <a:rPr lang="en-US" dirty="0"/>
              <a:t>Communication barriers</a:t>
            </a:r>
          </a:p>
          <a:p>
            <a:pPr lvl="1"/>
            <a:r>
              <a:rPr lang="en-US" dirty="0"/>
              <a:t>Misunderstandings</a:t>
            </a:r>
          </a:p>
          <a:p>
            <a:pPr lvl="1"/>
            <a:r>
              <a:rPr lang="en-US" dirty="0"/>
              <a:t>Prioritizing</a:t>
            </a:r>
          </a:p>
          <a:p>
            <a:pPr lvl="2"/>
            <a:r>
              <a:rPr lang="en-US" dirty="0"/>
              <a:t>Who gets to go first? </a:t>
            </a:r>
          </a:p>
          <a:p>
            <a:pPr lvl="2"/>
            <a:r>
              <a:rPr lang="en-US" dirty="0"/>
              <a:t>i.e., Trauma Bay – x-ray vs lab vs ECG?</a:t>
            </a:r>
          </a:p>
        </p:txBody>
      </p:sp>
    </p:spTree>
    <p:extLst>
      <p:ext uri="{BB962C8B-B14F-4D97-AF65-F5344CB8AC3E}">
        <p14:creationId xmlns:p14="http://schemas.microsoft.com/office/powerpoint/2010/main" val="2705340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Helpful hints for being a good team </a:t>
            </a:r>
            <a:br>
              <a:rPr lang="en-US" sz="3200" dirty="0"/>
            </a:br>
            <a:r>
              <a:rPr lang="en-US" sz="3200" dirty="0"/>
              <a:t>member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Non-verbal : also effective with team members</a:t>
            </a:r>
          </a:p>
          <a:p>
            <a:r>
              <a:rPr lang="en-US" dirty="0"/>
              <a:t>Positive reinforcement</a:t>
            </a:r>
          </a:p>
          <a:p>
            <a:pPr lvl="1"/>
            <a:r>
              <a:rPr lang="en-US" dirty="0"/>
              <a:t>Praise and show appreciation for good work and offers of assistance</a:t>
            </a:r>
          </a:p>
          <a:p>
            <a:r>
              <a:rPr lang="en-US" dirty="0"/>
              <a:t>Listen well</a:t>
            </a:r>
          </a:p>
          <a:p>
            <a:r>
              <a:rPr lang="en-US" dirty="0"/>
              <a:t>Demonstrate respect by avoiding gossip</a:t>
            </a:r>
          </a:p>
          <a:p>
            <a:r>
              <a:rPr lang="en-US" dirty="0"/>
              <a:t>Share workload</a:t>
            </a:r>
          </a:p>
          <a:p>
            <a:r>
              <a:rPr lang="en-US" dirty="0"/>
              <a:t>Avoid assumptions </a:t>
            </a:r>
          </a:p>
          <a:p>
            <a:r>
              <a:rPr lang="en-US" dirty="0"/>
              <a:t>Be patient and considerate</a:t>
            </a:r>
          </a:p>
          <a:p>
            <a:r>
              <a:rPr lang="en-US" dirty="0"/>
              <a:t>Be open minded </a:t>
            </a:r>
          </a:p>
        </p:txBody>
      </p:sp>
    </p:spTree>
    <p:extLst>
      <p:ext uri="{BB962C8B-B14F-4D97-AF65-F5344CB8AC3E}">
        <p14:creationId xmlns:p14="http://schemas.microsoft.com/office/powerpoint/2010/main" val="3220477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Listening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Typically thought of as passive, but when done properly, is very active</a:t>
            </a:r>
          </a:p>
          <a:p>
            <a:r>
              <a:rPr lang="en-US" dirty="0"/>
              <a:t>Effective listening requires:</a:t>
            </a:r>
          </a:p>
          <a:p>
            <a:pPr lvl="1"/>
            <a:r>
              <a:rPr lang="en-US" dirty="0"/>
              <a:t>Concentration</a:t>
            </a:r>
          </a:p>
          <a:p>
            <a:pPr lvl="1"/>
            <a:r>
              <a:rPr lang="en-US" dirty="0"/>
              <a:t>Awareness of non-verbal messages in addition to verbal information</a:t>
            </a:r>
          </a:p>
          <a:p>
            <a:pPr lvl="1"/>
            <a:r>
              <a:rPr lang="en-US" dirty="0"/>
              <a:t>Picking up on what isn’t being said</a:t>
            </a:r>
          </a:p>
          <a:p>
            <a:r>
              <a:rPr lang="en-US" dirty="0"/>
              <a:t>Listening goals:</a:t>
            </a:r>
          </a:p>
          <a:p>
            <a:pPr lvl="1"/>
            <a:r>
              <a:rPr lang="en-US" dirty="0"/>
              <a:t>Hear information accurately</a:t>
            </a:r>
          </a:p>
          <a:p>
            <a:pPr lvl="1"/>
            <a:r>
              <a:rPr lang="en-US" dirty="0"/>
              <a:t>Listen for information being transmitted by hints (not said)</a:t>
            </a:r>
          </a:p>
          <a:p>
            <a:pPr lvl="1"/>
            <a:r>
              <a:rPr lang="en-US" dirty="0"/>
              <a:t>Determine how accurately the message has been received</a:t>
            </a:r>
          </a:p>
        </p:txBody>
      </p:sp>
    </p:spTree>
    <p:extLst>
      <p:ext uri="{BB962C8B-B14F-4D97-AF65-F5344CB8AC3E}">
        <p14:creationId xmlns:p14="http://schemas.microsoft.com/office/powerpoint/2010/main" val="1615900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Listening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Common technique used is paraphrasing</a:t>
            </a:r>
          </a:p>
          <a:p>
            <a:pPr lvl="1"/>
            <a:r>
              <a:rPr lang="en-US" dirty="0"/>
              <a:t>Allows receiver of the message to confirm information with sender</a:t>
            </a:r>
          </a:p>
          <a:p>
            <a:pPr lvl="1"/>
            <a:r>
              <a:rPr lang="en-US" dirty="0"/>
              <a:t>Gives sender an opportunity to check information for accuracy</a:t>
            </a:r>
          </a:p>
          <a:p>
            <a:pPr lvl="1"/>
            <a:r>
              <a:rPr lang="en-US" dirty="0"/>
              <a:t>Not appropriate to paraphrase everything</a:t>
            </a:r>
          </a:p>
          <a:p>
            <a:pPr lvl="2"/>
            <a:r>
              <a:rPr lang="en-US" dirty="0"/>
              <a:t>This can come across as insulting or the person may believe you have some hearing problems</a:t>
            </a:r>
          </a:p>
        </p:txBody>
      </p:sp>
    </p:spTree>
    <p:extLst>
      <p:ext uri="{BB962C8B-B14F-4D97-AF65-F5344CB8AC3E}">
        <p14:creationId xmlns:p14="http://schemas.microsoft.com/office/powerpoint/2010/main" val="10922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Defined as: the cooperative effort by the members in a group to achieve a common goal</a:t>
            </a:r>
          </a:p>
          <a:p>
            <a:r>
              <a:rPr lang="en-US" dirty="0"/>
              <a:t>Goal is the best patient care possible</a:t>
            </a:r>
          </a:p>
          <a:p>
            <a:pPr lvl="1"/>
            <a:r>
              <a:rPr lang="en-US" dirty="0"/>
              <a:t>Much easier to accomplish this with a cooperative health care team and positive environment</a:t>
            </a:r>
          </a:p>
        </p:txBody>
      </p:sp>
    </p:spTree>
    <p:extLst>
      <p:ext uri="{BB962C8B-B14F-4D97-AF65-F5344CB8AC3E}">
        <p14:creationId xmlns:p14="http://schemas.microsoft.com/office/powerpoint/2010/main" val="3614260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Team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Essential to effective team interactions</a:t>
            </a:r>
          </a:p>
          <a:p>
            <a:r>
              <a:rPr lang="en-US" dirty="0"/>
              <a:t>Suggestions:</a:t>
            </a:r>
          </a:p>
          <a:p>
            <a:pPr lvl="1"/>
            <a:r>
              <a:rPr lang="en-US" dirty="0"/>
              <a:t>Listen carefully to others</a:t>
            </a:r>
          </a:p>
          <a:p>
            <a:pPr lvl="1"/>
            <a:r>
              <a:rPr lang="en-US" dirty="0"/>
              <a:t>Explain their ideas clearly</a:t>
            </a:r>
          </a:p>
          <a:p>
            <a:pPr lvl="1"/>
            <a:r>
              <a:rPr lang="en-US" dirty="0"/>
              <a:t>Clarify ideas as necessary</a:t>
            </a:r>
          </a:p>
          <a:p>
            <a:pPr lvl="1"/>
            <a:r>
              <a:rPr lang="en-US" dirty="0"/>
              <a:t>Express feelings in a nonthreatening manner</a:t>
            </a:r>
          </a:p>
          <a:p>
            <a:pPr lvl="1"/>
            <a:r>
              <a:rPr lang="en-US" dirty="0"/>
              <a:t>Check for feelings based on non-verbal cues</a:t>
            </a:r>
          </a:p>
          <a:p>
            <a:pPr lvl="1"/>
            <a:r>
              <a:rPr lang="en-US" dirty="0"/>
              <a:t>Initiate conversations if there appears to be tensions</a:t>
            </a:r>
          </a:p>
          <a:p>
            <a:pPr lvl="1"/>
            <a:r>
              <a:rPr lang="en-US" dirty="0"/>
              <a:t>Encourage others to be effective communicators</a:t>
            </a:r>
          </a:p>
        </p:txBody>
      </p:sp>
    </p:spTree>
    <p:extLst>
      <p:ext uri="{BB962C8B-B14F-4D97-AF65-F5344CB8AC3E}">
        <p14:creationId xmlns:p14="http://schemas.microsoft.com/office/powerpoint/2010/main" val="114788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Team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US" dirty="0"/>
              <a:t>Collaboration is needed for effective team communication</a:t>
            </a:r>
          </a:p>
          <a:p>
            <a:pPr lvl="1"/>
            <a:r>
              <a:rPr lang="en-US" dirty="0"/>
              <a:t>Develop skills that will ensure trust </a:t>
            </a:r>
          </a:p>
          <a:p>
            <a:pPr lvl="1"/>
            <a:r>
              <a:rPr lang="en-US" dirty="0"/>
              <a:t>Responsibilities are shared</a:t>
            </a:r>
          </a:p>
          <a:p>
            <a:pPr lvl="1"/>
            <a:r>
              <a:rPr lang="en-US" dirty="0"/>
              <a:t>Awareness of each other’s knowledge, skills, education and training</a:t>
            </a:r>
          </a:p>
          <a:p>
            <a:pPr lvl="1"/>
            <a:r>
              <a:rPr lang="en-US" dirty="0"/>
              <a:t>Shared goal – patient</a:t>
            </a:r>
          </a:p>
          <a:p>
            <a:pPr lvl="2"/>
            <a:r>
              <a:rPr lang="en-US" dirty="0"/>
              <a:t>Patients feel more comfortable to be working with a cohesive team</a:t>
            </a:r>
          </a:p>
          <a:p>
            <a:pPr marL="914400" lvl="3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AutoShape 2" descr="Image result for cell phone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cell phone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Cell Phone Clip Art in the Era of Nokia and Sony Ericsson | Techy To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97970">
            <a:off x="9058308" y="4179867"/>
            <a:ext cx="1806391" cy="211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884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Teamwork in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US" dirty="0"/>
              <a:t>Communication!</a:t>
            </a:r>
          </a:p>
          <a:p>
            <a:pPr lvl="1"/>
            <a:r>
              <a:rPr lang="en-US" dirty="0"/>
              <a:t>Listen – what has occurred, or what is happening</a:t>
            </a:r>
          </a:p>
          <a:p>
            <a:pPr lvl="1"/>
            <a:r>
              <a:rPr lang="en-US" dirty="0"/>
              <a:t>Ask!</a:t>
            </a:r>
          </a:p>
          <a:p>
            <a:pPr lvl="2"/>
            <a:r>
              <a:rPr lang="en-US" dirty="0"/>
              <a:t>What technique to set</a:t>
            </a:r>
          </a:p>
          <a:p>
            <a:pPr lvl="2"/>
            <a:r>
              <a:rPr lang="en-US" dirty="0"/>
              <a:t>What else needs to be done?</a:t>
            </a:r>
          </a:p>
          <a:p>
            <a:pPr lvl="2"/>
            <a:r>
              <a:rPr lang="en-US" dirty="0"/>
              <a:t>Is the porter called?</a:t>
            </a:r>
          </a:p>
          <a:p>
            <a:pPr lvl="2"/>
            <a:r>
              <a:rPr lang="en-US" dirty="0"/>
              <a:t>Is the paperwork done?</a:t>
            </a:r>
          </a:p>
          <a:p>
            <a:pPr lvl="2"/>
            <a:r>
              <a:rPr lang="en-US" dirty="0"/>
              <a:t>How do they want to do the exam? Standing, table, stretcher, </a:t>
            </a:r>
            <a:r>
              <a:rPr lang="en-US" dirty="0" err="1"/>
              <a:t>etc</a:t>
            </a:r>
            <a:endParaRPr lang="en-US" dirty="0"/>
          </a:p>
          <a:p>
            <a:pPr lvl="3"/>
            <a:r>
              <a:rPr lang="en-US" dirty="0"/>
              <a:t>This allows you to anticipate needs</a:t>
            </a:r>
          </a:p>
          <a:p>
            <a:pPr lvl="1"/>
            <a:r>
              <a:rPr lang="en-US" dirty="0"/>
              <a:t>Anticipate</a:t>
            </a:r>
          </a:p>
          <a:p>
            <a:pPr lvl="2"/>
            <a:r>
              <a:rPr lang="en-US" dirty="0"/>
              <a:t>What needs to be done?  </a:t>
            </a:r>
          </a:p>
          <a:p>
            <a:pPr lvl="2"/>
            <a:r>
              <a:rPr lang="en-US" dirty="0"/>
              <a:t>Watch all aspects of the situation and make yourself useful</a:t>
            </a:r>
          </a:p>
        </p:txBody>
      </p:sp>
    </p:spTree>
    <p:extLst>
      <p:ext uri="{BB962C8B-B14F-4D97-AF65-F5344CB8AC3E}">
        <p14:creationId xmlns:p14="http://schemas.microsoft.com/office/powerpoint/2010/main" val="3248492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 Solving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844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Patient Assessment is critical</a:t>
            </a:r>
          </a:p>
          <a:p>
            <a:pPr lvl="1"/>
            <a:r>
              <a:rPr lang="en-US" dirty="0"/>
              <a:t>Requisition</a:t>
            </a:r>
          </a:p>
          <a:p>
            <a:pPr lvl="1"/>
            <a:r>
              <a:rPr lang="en-US" dirty="0"/>
              <a:t>Appearance of patient (how did they arrive, accessory equipment)</a:t>
            </a:r>
          </a:p>
          <a:p>
            <a:pPr lvl="1"/>
            <a:r>
              <a:rPr lang="en-US" dirty="0"/>
              <a:t>Chart</a:t>
            </a:r>
          </a:p>
          <a:p>
            <a:pPr lvl="1"/>
            <a:r>
              <a:rPr lang="en-US" dirty="0"/>
              <a:t>Observe the patient and ask questions</a:t>
            </a:r>
          </a:p>
          <a:p>
            <a:pPr lvl="2"/>
            <a:r>
              <a:rPr lang="en-US" dirty="0"/>
              <a:t>When </a:t>
            </a:r>
            <a:r>
              <a:rPr lang="en-US" dirty="0" err="1"/>
              <a:t>ID’ing</a:t>
            </a:r>
            <a:r>
              <a:rPr lang="en-US" dirty="0"/>
              <a:t> </a:t>
            </a:r>
            <a:r>
              <a:rPr lang="en-US" dirty="0" err="1"/>
              <a:t>pt</a:t>
            </a:r>
            <a:r>
              <a:rPr lang="en-US" dirty="0"/>
              <a:t>, and asking what happened, gauge response.. Are they alert?</a:t>
            </a:r>
          </a:p>
          <a:p>
            <a:pPr lvl="2"/>
            <a:r>
              <a:rPr lang="en-US" dirty="0"/>
              <a:t>Can they stand? Probe further… how did they arrive at hospital, have they been up to the washroom?</a:t>
            </a:r>
          </a:p>
          <a:p>
            <a:pPr lvl="2"/>
            <a:r>
              <a:rPr lang="en-US" dirty="0"/>
              <a:t>Pain factor – ask how much? What helps, what makes it worse? Have they been given meds?</a:t>
            </a:r>
          </a:p>
          <a:p>
            <a:pPr lvl="3"/>
            <a:r>
              <a:rPr lang="en-US" dirty="0"/>
              <a:t>Do NOT promise meds – Instead, let them know you will pass it along to the nurse/unit that they are in pain, and hopefully they can help with that</a:t>
            </a:r>
          </a:p>
        </p:txBody>
      </p:sp>
    </p:spTree>
    <p:extLst>
      <p:ext uri="{BB962C8B-B14F-4D97-AF65-F5344CB8AC3E}">
        <p14:creationId xmlns:p14="http://schemas.microsoft.com/office/powerpoint/2010/main" val="3535148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 all patient decisions are easy to make</a:t>
            </a:r>
          </a:p>
          <a:p>
            <a:r>
              <a:rPr lang="en-US" dirty="0"/>
              <a:t>Consider all factors</a:t>
            </a:r>
          </a:p>
          <a:p>
            <a:pPr lvl="1"/>
            <a:r>
              <a:rPr lang="en-US" dirty="0"/>
              <a:t>Time, effort and outcome</a:t>
            </a:r>
          </a:p>
          <a:p>
            <a:pPr lvl="1"/>
            <a:r>
              <a:rPr lang="en-US" dirty="0"/>
              <a:t>If taking the exposure will not be beneficial for the patient, consider if it should be taken or not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Review the Best Practice Guidelines and Code of Ethics</a:t>
            </a:r>
          </a:p>
        </p:txBody>
      </p:sp>
    </p:spTree>
    <p:extLst>
      <p:ext uri="{BB962C8B-B14F-4D97-AF65-F5344CB8AC3E}">
        <p14:creationId xmlns:p14="http://schemas.microsoft.com/office/powerpoint/2010/main" val="3556584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way to improve</a:t>
            </a:r>
          </a:p>
          <a:p>
            <a:r>
              <a:rPr lang="en-US" dirty="0"/>
              <a:t>Reflect on any exam – the great ones and the not so great – all have value in reflection</a:t>
            </a:r>
          </a:p>
          <a:p>
            <a:pPr lvl="1"/>
            <a:r>
              <a:rPr lang="en-US" dirty="0"/>
              <a:t>What went well?  What didn’t work?</a:t>
            </a:r>
          </a:p>
          <a:p>
            <a:pPr lvl="1"/>
            <a:r>
              <a:rPr lang="en-US" dirty="0"/>
              <a:t>What would I do differently next time?</a:t>
            </a:r>
          </a:p>
          <a:p>
            <a:pPr lvl="1"/>
            <a:r>
              <a:rPr lang="en-US" dirty="0"/>
              <a:t>Evaluate the end product (images) and identify any possible improvements</a:t>
            </a:r>
          </a:p>
          <a:p>
            <a:pPr lvl="2"/>
            <a:r>
              <a:rPr lang="en-US" dirty="0"/>
              <a:t>Positioning and technical aspects</a:t>
            </a:r>
          </a:p>
          <a:p>
            <a:pPr lvl="2"/>
            <a:r>
              <a:rPr lang="en-US" dirty="0"/>
              <a:t>This is how you will become a great tech!</a:t>
            </a:r>
          </a:p>
        </p:txBody>
      </p:sp>
    </p:spTree>
    <p:extLst>
      <p:ext uri="{BB962C8B-B14F-4D97-AF65-F5344CB8AC3E}">
        <p14:creationId xmlns:p14="http://schemas.microsoft.com/office/powerpoint/2010/main" val="1387736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Ehrlich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49-53, 114-115, 189</a:t>
            </a:r>
          </a:p>
        </p:txBody>
      </p:sp>
    </p:spTree>
    <p:extLst>
      <p:ext uri="{BB962C8B-B14F-4D97-AF65-F5344CB8AC3E}">
        <p14:creationId xmlns:p14="http://schemas.microsoft.com/office/powerpoint/2010/main" val="22940292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3178F4-7BEE-4C05-A659-7D406987EA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887230-D3FD-4D0F-8D3E-58FAB026572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4105CC0F-99B4-4D4A-8DC2-39CCB40E9A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15015</TotalTime>
  <Words>832</Words>
  <Application>Microsoft Macintosh PowerPoint</Application>
  <PresentationFormat>Widescreen</PresentationFormat>
  <Paragraphs>142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Custom Design</vt:lpstr>
      <vt:lpstr>PowerPoint Presentation</vt:lpstr>
      <vt:lpstr>Health Care Team</vt:lpstr>
      <vt:lpstr>Not all Doctors are the same….</vt:lpstr>
      <vt:lpstr>How do we work together?</vt:lpstr>
      <vt:lpstr>Key Challenges</vt:lpstr>
      <vt:lpstr>Helpful hints for being a good team  member</vt:lpstr>
      <vt:lpstr>Listening Skills</vt:lpstr>
      <vt:lpstr>Listening Skills</vt:lpstr>
      <vt:lpstr>Teamwork</vt:lpstr>
      <vt:lpstr>Effective Team Communication</vt:lpstr>
      <vt:lpstr>Effective Team Communication</vt:lpstr>
      <vt:lpstr>Teamwork in Radiography</vt:lpstr>
      <vt:lpstr>Problem Solving </vt:lpstr>
      <vt:lpstr>Ethics</vt:lpstr>
      <vt:lpstr>Reflection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342</cp:revision>
  <cp:lastPrinted>2024-03-15T17:00:35Z</cp:lastPrinted>
  <dcterms:created xsi:type="dcterms:W3CDTF">2009-04-06T17:04:40Z</dcterms:created>
  <dcterms:modified xsi:type="dcterms:W3CDTF">2025-02-04T21:33:13Z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