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4" r:id="rId5"/>
    <p:sldMasterId id="2147483696" r:id="rId6"/>
  </p:sldMasterIdLst>
  <p:notesMasterIdLst>
    <p:notesMasterId r:id="rId20"/>
  </p:notesMasterIdLst>
  <p:sldIdLst>
    <p:sldId id="256" r:id="rId7"/>
    <p:sldId id="438" r:id="rId8"/>
    <p:sldId id="266" r:id="rId9"/>
    <p:sldId id="437" r:id="rId10"/>
    <p:sldId id="439" r:id="rId11"/>
    <p:sldId id="440" r:id="rId12"/>
    <p:sldId id="441" r:id="rId13"/>
    <p:sldId id="442" r:id="rId14"/>
    <p:sldId id="443" r:id="rId15"/>
    <p:sldId id="444" r:id="rId16"/>
    <p:sldId id="445" r:id="rId17"/>
    <p:sldId id="446" r:id="rId18"/>
    <p:sldId id="43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0103565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pic>
        <p:nvPicPr>
          <p:cNvPr id="7" name="Picture 6">
            <a:extLst>
              <a:ext uri="{FF2B5EF4-FFF2-40B4-BE49-F238E27FC236}">
                <a16:creationId xmlns:a16="http://schemas.microsoft.com/office/drawing/2014/main" id="{F95C3426-612C-3586-1956-DA36771059F0}"/>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10" name="Picture 9">
            <a:extLst>
              <a:ext uri="{FF2B5EF4-FFF2-40B4-BE49-F238E27FC236}">
                <a16:creationId xmlns:a16="http://schemas.microsoft.com/office/drawing/2014/main" id="{61B77F24-BDBF-8511-5B62-517C52E24CB4}"/>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2" name="Picture 11" descr="Logo&#10;&#10;Description automatically generated">
            <a:extLst>
              <a:ext uri="{FF2B5EF4-FFF2-40B4-BE49-F238E27FC236}">
                <a16:creationId xmlns:a16="http://schemas.microsoft.com/office/drawing/2014/main" id="{12746A45-6FED-7DBC-03F2-ABB95A0238B8}"/>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28890489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9944507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6071111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518145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6207366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pic>
        <p:nvPicPr>
          <p:cNvPr id="7" name="Picture 6">
            <a:extLst>
              <a:ext uri="{FF2B5EF4-FFF2-40B4-BE49-F238E27FC236}">
                <a16:creationId xmlns:a16="http://schemas.microsoft.com/office/drawing/2014/main" id="{6DDE6EF8-293A-A48C-44C0-8B8652F963F5}"/>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8" name="Picture 7">
            <a:extLst>
              <a:ext uri="{FF2B5EF4-FFF2-40B4-BE49-F238E27FC236}">
                <a16:creationId xmlns:a16="http://schemas.microsoft.com/office/drawing/2014/main" id="{9A32BA99-0D20-1A0F-AA97-D154C3D38E1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19308627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9759784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664449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925845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621181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1161464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5590276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3927032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7227130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324022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456477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641924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7129483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2639050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0784917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68698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62665259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82090728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44B0ms3XPKU&amp;t=164s&amp;ab_channel=CTESkills.com" TargetMode="External"/><Relationship Id="rId2" Type="http://schemas.openxmlformats.org/officeDocument/2006/relationships/image" Target="../media/image7.jpeg"/><Relationship Id="rId1" Type="http://schemas.openxmlformats.org/officeDocument/2006/relationships/slideLayout" Target="../slideLayouts/slideLayout13.xml"/><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VAEmxt78bBI&amp;ab_channel=BRIGHTSIDE" TargetMode="Externa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8" Type="http://schemas.openxmlformats.org/officeDocument/2006/relationships/hyperlink" Target="https://www.youtube.com/watch?v=PpSOteaxvso&amp;ab_channel=NeuroscientificallyChallenged" TargetMode="External"/><Relationship Id="rId13" Type="http://schemas.openxmlformats.org/officeDocument/2006/relationships/hyperlink" Target="https://www.youtube.com/watch?v=GVSR2dDOKh8&amp;ab_channel=NeuroscientificallyChallenged" TargetMode="External"/><Relationship Id="rId3" Type="http://schemas.openxmlformats.org/officeDocument/2006/relationships/hyperlink" Target="https://www.youtube.com/watch?v=ai7QnHS7C7g&amp;ab_channel=NeuroscientificallyChallenged" TargetMode="External"/><Relationship Id="rId7" Type="http://schemas.openxmlformats.org/officeDocument/2006/relationships/hyperlink" Target="https://www.youtube.com/watch?v=FhbQBrX3Kq0&amp;ab_channel=NeuroscientificallyChallenged" TargetMode="External"/><Relationship Id="rId12" Type="http://schemas.openxmlformats.org/officeDocument/2006/relationships/hyperlink" Target="https://www.youtube.com/watch?v=e4IgAGuP_Hk&amp;ab_channel=NeuroscientificallyChallenged" TargetMode="External"/><Relationship Id="rId2" Type="http://schemas.openxmlformats.org/officeDocument/2006/relationships/image" Target="../media/image13.png"/><Relationship Id="rId1" Type="http://schemas.openxmlformats.org/officeDocument/2006/relationships/slideLayout" Target="../slideLayouts/slideLayout13.xml"/><Relationship Id="rId6" Type="http://schemas.openxmlformats.org/officeDocument/2006/relationships/hyperlink" Target="https://www.youtube.com/watch?v=yAbyyd8Uo2g&amp;ab_channel=NeuroscientificallyChallenged" TargetMode="External"/><Relationship Id="rId11" Type="http://schemas.openxmlformats.org/officeDocument/2006/relationships/hyperlink" Target="https://www.youtube.com/watch?v=a-NCs1lOU5w&amp;ab_channel=NeuroscientificallyChallenged" TargetMode="External"/><Relationship Id="rId5" Type="http://schemas.openxmlformats.org/officeDocument/2006/relationships/image" Target="../media/image9.svg"/><Relationship Id="rId10" Type="http://schemas.openxmlformats.org/officeDocument/2006/relationships/hyperlink" Target="https://www.youtube.com/watch?v=3JRODlOMaWo&amp;ab_channel=Kenhub-LearnHumanAnatomy" TargetMode="External"/><Relationship Id="rId4" Type="http://schemas.openxmlformats.org/officeDocument/2006/relationships/image" Target="../media/image8.png"/><Relationship Id="rId9" Type="http://schemas.openxmlformats.org/officeDocument/2006/relationships/hyperlink" Target="https://www.youtube.com/watch?v=OZvIk76cSAI&amp;ab_channel=NeuroscientificallyChallenged" TargetMode="External"/><Relationship Id="rId14" Type="http://schemas.openxmlformats.org/officeDocument/2006/relationships/hyperlink" Target="https://www.youtube.com/watch?v=cWGf2tz0D90&amp;ab_channel=NeuroscientificallyChallenged"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3979911" y="375644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The Nervous System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8F4D8C-3479-8C43-89B2-445D640E43E2}"/>
              </a:ext>
            </a:extLst>
          </p:cNvPr>
          <p:cNvSpPr>
            <a:spLocks noGrp="1"/>
          </p:cNvSpPr>
          <p:nvPr>
            <p:ph idx="1"/>
          </p:nvPr>
        </p:nvSpPr>
        <p:spPr>
          <a:xfrm>
            <a:off x="4754779" y="2438400"/>
            <a:ext cx="6586489" cy="3785419"/>
          </a:xfrm>
        </p:spPr>
        <p:txBody>
          <a:bodyPr>
            <a:normAutofit/>
          </a:bodyPr>
          <a:lstStyle/>
          <a:p>
            <a:pPr marL="0" indent="0">
              <a:buNone/>
            </a:pPr>
            <a:r>
              <a:rPr lang="en-US" sz="2000"/>
              <a:t>The scientific study of the structure, function, and pathology of the nervous system is known as neurology. </a:t>
            </a:r>
          </a:p>
        </p:txBody>
      </p:sp>
      <p:pic>
        <p:nvPicPr>
          <p:cNvPr id="5" name="Picture 4" descr="Scan of a human brain in a neurology clinic">
            <a:extLst>
              <a:ext uri="{FF2B5EF4-FFF2-40B4-BE49-F238E27FC236}">
                <a16:creationId xmlns:a16="http://schemas.microsoft.com/office/drawing/2014/main" id="{EBB7B9F0-F4FE-35C6-6459-78B44C16C520}"/>
              </a:ext>
            </a:extLst>
          </p:cNvPr>
          <p:cNvPicPr>
            <a:picLocks noChangeAspect="1"/>
          </p:cNvPicPr>
          <p:nvPr/>
        </p:nvPicPr>
        <p:blipFill rotWithShape="1">
          <a:blip r:embed="rId2"/>
          <a:srcRect l="49305"/>
          <a:stretch/>
        </p:blipFill>
        <p:spPr>
          <a:xfrm>
            <a:off x="791076" y="1263445"/>
            <a:ext cx="3352902" cy="4960374"/>
          </a:xfrm>
          <a:prstGeom prst="rect">
            <a:avLst/>
          </a:prstGeom>
          <a:effectLst/>
        </p:spPr>
      </p:pic>
      <p:pic>
        <p:nvPicPr>
          <p:cNvPr id="6" name="Graphic 5" descr="3d Glasses with solid fill">
            <a:hlinkClick r:id="rId3"/>
            <a:extLst>
              <a:ext uri="{FF2B5EF4-FFF2-40B4-BE49-F238E27FC236}">
                <a16:creationId xmlns:a16="http://schemas.microsoft.com/office/drawing/2014/main" id="{3D21E075-4E68-86AB-D45E-0E8ED0058B5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892979" y="2747343"/>
            <a:ext cx="681657" cy="681657"/>
          </a:xfrm>
          <a:prstGeom prst="rect">
            <a:avLst/>
          </a:prstGeom>
        </p:spPr>
      </p:pic>
    </p:spTree>
    <p:extLst>
      <p:ext uri="{BB962C8B-B14F-4D97-AF65-F5344CB8AC3E}">
        <p14:creationId xmlns:p14="http://schemas.microsoft.com/office/powerpoint/2010/main" val="3989638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83CACAE-4970-35F8-9EF5-251128994A57}"/>
              </a:ext>
            </a:extLst>
          </p:cNvPr>
          <p:cNvPicPr>
            <a:picLocks noChangeAspect="1"/>
          </p:cNvPicPr>
          <p:nvPr/>
        </p:nvPicPr>
        <p:blipFill>
          <a:blip r:embed="rId2"/>
          <a:stretch>
            <a:fillRect/>
          </a:stretch>
        </p:blipFill>
        <p:spPr>
          <a:xfrm>
            <a:off x="368164" y="1484671"/>
            <a:ext cx="10328176" cy="4389474"/>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601407" y="-801739"/>
            <a:ext cx="8650748" cy="2183042"/>
          </a:xfrm>
          <a:prstGeom prst="rect">
            <a:avLst/>
          </a:prstGeom>
        </p:spPr>
        <p:txBody>
          <a:bodyPr vert="horz" lIns="91440" tIns="45720" rIns="91440" bIns="45720" rtlCol="0" anchor="b">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b="0" dirty="0">
                <a:solidFill>
                  <a:schemeClr val="tx1"/>
                </a:solidFill>
                <a:latin typeface="+mj-lt"/>
                <a:ea typeface="+mj-ea"/>
                <a:cs typeface="+mj-cs"/>
              </a:rPr>
              <a:t>Nerve Cell Structure and Function</a:t>
            </a:r>
          </a:p>
        </p:txBody>
      </p:sp>
      <p:sp>
        <p:nvSpPr>
          <p:cNvPr id="2" name="TextBox 1">
            <a:extLst>
              <a:ext uri="{FF2B5EF4-FFF2-40B4-BE49-F238E27FC236}">
                <a16:creationId xmlns:a16="http://schemas.microsoft.com/office/drawing/2014/main" id="{030FD659-8B2C-DB47-F1D5-323D0BB7B4F6}"/>
              </a:ext>
            </a:extLst>
          </p:cNvPr>
          <p:cNvSpPr txBox="1"/>
          <p:nvPr/>
        </p:nvSpPr>
        <p:spPr>
          <a:xfrm>
            <a:off x="601407" y="1684051"/>
            <a:ext cx="5690043" cy="2277321"/>
          </a:xfrm>
          <a:prstGeom prst="rect">
            <a:avLst/>
          </a:prstGeom>
        </p:spPr>
        <p:txBody>
          <a:bodyPr vert="horz" lIns="91440" tIns="45720" rIns="91440" bIns="45720" rtlCol="0">
            <a:normAutofit/>
          </a:bodyPr>
          <a:lstStyle/>
          <a:p>
            <a:pPr indent="-228600">
              <a:lnSpc>
                <a:spcPct val="90000"/>
              </a:lnSpc>
              <a:spcBef>
                <a:spcPts val="1000"/>
              </a:spcBef>
              <a:spcAft>
                <a:spcPts val="600"/>
              </a:spcAft>
              <a:buFont typeface="Arial" panose="020B0604020202020204" pitchFamily="34" charset="0"/>
              <a:buChar char="•"/>
            </a:pPr>
            <a:r>
              <a:rPr lang="en-US" sz="2400"/>
              <a:t>What are nerves ?</a:t>
            </a:r>
          </a:p>
        </p:txBody>
      </p:sp>
      <p:sp>
        <p:nvSpPr>
          <p:cNvPr id="9" name="TextBox 8">
            <a:extLst>
              <a:ext uri="{FF2B5EF4-FFF2-40B4-BE49-F238E27FC236}">
                <a16:creationId xmlns:a16="http://schemas.microsoft.com/office/drawing/2014/main" id="{80814F8E-E313-4E52-3AED-3630D5341A13}"/>
              </a:ext>
            </a:extLst>
          </p:cNvPr>
          <p:cNvSpPr txBox="1"/>
          <p:nvPr/>
        </p:nvSpPr>
        <p:spPr>
          <a:xfrm>
            <a:off x="623906" y="2486474"/>
            <a:ext cx="9339006" cy="1015663"/>
          </a:xfrm>
          <a:prstGeom prst="rect">
            <a:avLst/>
          </a:prstGeom>
          <a:noFill/>
        </p:spPr>
        <p:txBody>
          <a:bodyPr wrap="square">
            <a:spAutoFit/>
          </a:bodyPr>
          <a:lstStyle/>
          <a:p>
            <a:r>
              <a:rPr lang="en-US" sz="2000" dirty="0"/>
              <a:t>Nerves are whitish cords, made up of bundles of nerve fibers held together by connective tissue, through which impulses are trans-mitted. Nerves originate in the brain and spinal cord, and their branches extend to all parts of the body.</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F7D7B-099E-0316-D62D-21A0165B796B}"/>
              </a:ext>
            </a:extLst>
          </p:cNvPr>
          <p:cNvSpPr>
            <a:spLocks noGrp="1"/>
          </p:cNvSpPr>
          <p:nvPr>
            <p:ph type="title"/>
          </p:nvPr>
        </p:nvSpPr>
        <p:spPr>
          <a:xfrm>
            <a:off x="612058" y="335629"/>
            <a:ext cx="10515600" cy="1325563"/>
          </a:xfrm>
        </p:spPr>
        <p:txBody>
          <a:bodyPr>
            <a:normAutofit/>
          </a:bodyPr>
          <a:lstStyle/>
          <a:p>
            <a:r>
              <a:rPr lang="en-US" sz="4000" dirty="0"/>
              <a:t>A Journey  </a:t>
            </a:r>
          </a:p>
        </p:txBody>
      </p:sp>
      <p:sp>
        <p:nvSpPr>
          <p:cNvPr id="8" name="Rectangle: Beveled 7">
            <a:hlinkClick r:id="rId2"/>
            <a:extLst>
              <a:ext uri="{FF2B5EF4-FFF2-40B4-BE49-F238E27FC236}">
                <a16:creationId xmlns:a16="http://schemas.microsoft.com/office/drawing/2014/main" id="{0002F2F0-F039-C50E-36FF-31998FA71C88}"/>
              </a:ext>
            </a:extLst>
          </p:cNvPr>
          <p:cNvSpPr/>
          <p:nvPr/>
        </p:nvSpPr>
        <p:spPr>
          <a:xfrm>
            <a:off x="4252404" y="2290439"/>
            <a:ext cx="3888419" cy="949911"/>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bg1"/>
                </a:solidFill>
              </a:rPr>
              <a:t>Let’s See  </a:t>
            </a:r>
          </a:p>
        </p:txBody>
      </p:sp>
    </p:spTree>
    <p:extLst>
      <p:ext uri="{BB962C8B-B14F-4D97-AF65-F5344CB8AC3E}">
        <p14:creationId xmlns:p14="http://schemas.microsoft.com/office/powerpoint/2010/main" val="2925998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descr="Red Triangles">
            <a:extLst>
              <a:ext uri="{FF2B5EF4-FFF2-40B4-BE49-F238E27FC236}">
                <a16:creationId xmlns:a16="http://schemas.microsoft.com/office/drawing/2014/main" id="{76F780CA-21D2-1635-563E-3EF010B0FB1C}"/>
              </a:ext>
            </a:extLst>
          </p:cNvPr>
          <p:cNvPicPr>
            <a:picLocks noChangeAspect="1"/>
          </p:cNvPicPr>
          <p:nvPr/>
        </p:nvPicPr>
        <p:blipFill rotWithShape="1">
          <a:blip r:embed="rId2"/>
          <a:srcRect r="13099" b="-1"/>
          <a:stretch/>
        </p:blipFill>
        <p:spPr>
          <a:xfrm>
            <a:off x="2753032" y="1648460"/>
            <a:ext cx="5273301" cy="4171909"/>
          </a:xfrm>
          <a:prstGeom prst="rect">
            <a:avLst/>
          </a:prstGeom>
        </p:spPr>
      </p:pic>
      <p:sp>
        <p:nvSpPr>
          <p:cNvPr id="2" name="Title 1">
            <a:extLst>
              <a:ext uri="{FF2B5EF4-FFF2-40B4-BE49-F238E27FC236}">
                <a16:creationId xmlns:a16="http://schemas.microsoft.com/office/drawing/2014/main" id="{F7344D10-ECF0-0990-AB18-E9631510D9F1}"/>
              </a:ext>
            </a:extLst>
          </p:cNvPr>
          <p:cNvSpPr>
            <a:spLocks noGrp="1"/>
          </p:cNvSpPr>
          <p:nvPr>
            <p:ph type="title"/>
          </p:nvPr>
        </p:nvSpPr>
        <p:spPr>
          <a:xfrm>
            <a:off x="527142" y="-1866643"/>
            <a:ext cx="8931490" cy="3204134"/>
          </a:xfrm>
        </p:spPr>
        <p:txBody>
          <a:bodyPr vert="horz" lIns="91440" tIns="45720" rIns="91440" bIns="45720" rtlCol="0" anchor="b">
            <a:normAutofit/>
          </a:bodyPr>
          <a:lstStyle/>
          <a:p>
            <a:r>
              <a:rPr lang="en-US" sz="4000" dirty="0">
                <a:solidFill>
                  <a:schemeClr val="bg1"/>
                </a:solidFill>
              </a:rPr>
              <a:t>Nerves of the Head, Face, and Neck</a:t>
            </a:r>
          </a:p>
        </p:txBody>
      </p:sp>
    </p:spTree>
    <p:extLst>
      <p:ext uri="{BB962C8B-B14F-4D97-AF65-F5344CB8AC3E}">
        <p14:creationId xmlns:p14="http://schemas.microsoft.com/office/powerpoint/2010/main" val="207406750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Computer Generated Lights">
            <a:extLst>
              <a:ext uri="{FF2B5EF4-FFF2-40B4-BE49-F238E27FC236}">
                <a16:creationId xmlns:a16="http://schemas.microsoft.com/office/drawing/2014/main" id="{66BE9317-698C-4A79-D995-5FC906310369}"/>
              </a:ext>
            </a:extLst>
          </p:cNvPr>
          <p:cNvPicPr>
            <a:picLocks noChangeAspect="1"/>
          </p:cNvPicPr>
          <p:nvPr/>
        </p:nvPicPr>
        <p:blipFill rotWithShape="1">
          <a:blip r:embed="rId2"/>
          <a:srcRect b="4158"/>
          <a:stretch/>
        </p:blipFill>
        <p:spPr>
          <a:xfrm>
            <a:off x="477519" y="1288916"/>
            <a:ext cx="6520043" cy="4624203"/>
          </a:xfrm>
          <a:prstGeom prst="rect">
            <a:avLst/>
          </a:prstGeom>
        </p:spPr>
      </p:pic>
      <p:sp>
        <p:nvSpPr>
          <p:cNvPr id="3" name="Content Placeholder 2">
            <a:extLst>
              <a:ext uri="{FF2B5EF4-FFF2-40B4-BE49-F238E27FC236}">
                <a16:creationId xmlns:a16="http://schemas.microsoft.com/office/drawing/2014/main" id="{77DED87B-2501-C795-DCEF-5746EAD36618}"/>
              </a:ext>
            </a:extLst>
          </p:cNvPr>
          <p:cNvSpPr>
            <a:spLocks noGrp="1"/>
          </p:cNvSpPr>
          <p:nvPr>
            <p:ph idx="1"/>
          </p:nvPr>
        </p:nvSpPr>
        <p:spPr>
          <a:xfrm>
            <a:off x="7531610" y="2434201"/>
            <a:ext cx="3822189" cy="3742762"/>
          </a:xfrm>
        </p:spPr>
        <p:txBody>
          <a:bodyPr>
            <a:normAutofit/>
          </a:bodyPr>
          <a:lstStyle/>
          <a:p>
            <a:pPr marL="0" indent="0">
              <a:buNone/>
            </a:pPr>
            <a:r>
              <a:rPr lang="en-US" sz="2000" dirty="0"/>
              <a:t>There are 12 pairs of cranial nerves arising at the base of the brain and the brain stem. The cranial nerves activate the muscles and sensory structure of the head and neck, including skin, membranes, eyes, and ears</a:t>
            </a:r>
          </a:p>
        </p:txBody>
      </p:sp>
    </p:spTree>
    <p:extLst>
      <p:ext uri="{BB962C8B-B14F-4D97-AF65-F5344CB8AC3E}">
        <p14:creationId xmlns:p14="http://schemas.microsoft.com/office/powerpoint/2010/main" val="24133167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4BCC94D-B120-8955-EF62-1A28D95E8DF2}"/>
              </a:ext>
            </a:extLst>
          </p:cNvPr>
          <p:cNvPicPr>
            <a:picLocks noGrp="1" noChangeAspect="1"/>
          </p:cNvPicPr>
          <p:nvPr>
            <p:ph idx="1"/>
          </p:nvPr>
        </p:nvPicPr>
        <p:blipFill>
          <a:blip r:embed="rId2"/>
          <a:stretch>
            <a:fillRect/>
          </a:stretch>
        </p:blipFill>
        <p:spPr>
          <a:xfrm>
            <a:off x="1442720" y="183338"/>
            <a:ext cx="9184639" cy="6406286"/>
          </a:xfrm>
          <a:prstGeom prst="rect">
            <a:avLst/>
          </a:prstGeom>
        </p:spPr>
      </p:pic>
      <p:pic>
        <p:nvPicPr>
          <p:cNvPr id="7" name="Graphic 6" descr="3d Glasses with solid fill">
            <a:hlinkClick r:id="rId3"/>
            <a:extLst>
              <a:ext uri="{FF2B5EF4-FFF2-40B4-BE49-F238E27FC236}">
                <a16:creationId xmlns:a16="http://schemas.microsoft.com/office/drawing/2014/main" id="{4163394B-3F1E-B900-DE3F-E1717B0C4C61}"/>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56080" y="970280"/>
            <a:ext cx="340360" cy="340360"/>
          </a:xfrm>
          <a:prstGeom prst="rect">
            <a:avLst/>
          </a:prstGeom>
        </p:spPr>
      </p:pic>
      <p:pic>
        <p:nvPicPr>
          <p:cNvPr id="8" name="Graphic 7" descr="3d Glasses with solid fill">
            <a:hlinkClick r:id="rId6"/>
            <a:extLst>
              <a:ext uri="{FF2B5EF4-FFF2-40B4-BE49-F238E27FC236}">
                <a16:creationId xmlns:a16="http://schemas.microsoft.com/office/drawing/2014/main" id="{5CDB9BB8-856B-3742-B47B-AEEB87A5D2F0}"/>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956560" y="319176"/>
            <a:ext cx="340360" cy="340360"/>
          </a:xfrm>
          <a:prstGeom prst="rect">
            <a:avLst/>
          </a:prstGeom>
        </p:spPr>
      </p:pic>
      <p:pic>
        <p:nvPicPr>
          <p:cNvPr id="9" name="Graphic 8" descr="3d Glasses with solid fill">
            <a:hlinkClick r:id="rId7"/>
            <a:extLst>
              <a:ext uri="{FF2B5EF4-FFF2-40B4-BE49-F238E27FC236}">
                <a16:creationId xmlns:a16="http://schemas.microsoft.com/office/drawing/2014/main" id="{EBA22634-6879-91EE-33D2-0EB5419ACCBD}"/>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56080" y="3683000"/>
            <a:ext cx="340360" cy="340360"/>
          </a:xfrm>
          <a:prstGeom prst="rect">
            <a:avLst/>
          </a:prstGeom>
        </p:spPr>
      </p:pic>
      <p:pic>
        <p:nvPicPr>
          <p:cNvPr id="10" name="Graphic 9" descr="3d Glasses with solid fill">
            <a:hlinkClick r:id="rId8"/>
            <a:extLst>
              <a:ext uri="{FF2B5EF4-FFF2-40B4-BE49-F238E27FC236}">
                <a16:creationId xmlns:a16="http://schemas.microsoft.com/office/drawing/2014/main" id="{76CD9A20-8544-6E30-DFF9-3A7394BDF7BD}"/>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616200" y="2473960"/>
            <a:ext cx="340360" cy="340360"/>
          </a:xfrm>
          <a:prstGeom prst="rect">
            <a:avLst/>
          </a:prstGeom>
        </p:spPr>
      </p:pic>
      <p:pic>
        <p:nvPicPr>
          <p:cNvPr id="11" name="Graphic 10" descr="3d Glasses with solid fill">
            <a:hlinkClick r:id="rId9"/>
            <a:extLst>
              <a:ext uri="{FF2B5EF4-FFF2-40B4-BE49-F238E27FC236}">
                <a16:creationId xmlns:a16="http://schemas.microsoft.com/office/drawing/2014/main" id="{42270597-A8FB-BD8A-CBCA-927690A544D4}"/>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888480" y="1651000"/>
            <a:ext cx="340360" cy="340360"/>
          </a:xfrm>
          <a:prstGeom prst="rect">
            <a:avLst/>
          </a:prstGeom>
        </p:spPr>
      </p:pic>
      <p:pic>
        <p:nvPicPr>
          <p:cNvPr id="12" name="Graphic 11" descr="3d Glasses with solid fill">
            <a:hlinkClick r:id="rId10"/>
            <a:extLst>
              <a:ext uri="{FF2B5EF4-FFF2-40B4-BE49-F238E27FC236}">
                <a16:creationId xmlns:a16="http://schemas.microsoft.com/office/drawing/2014/main" id="{81DAB5AA-A898-9FC8-60B9-E54249E123AA}"/>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930640" y="679856"/>
            <a:ext cx="340360" cy="340360"/>
          </a:xfrm>
          <a:prstGeom prst="rect">
            <a:avLst/>
          </a:prstGeom>
        </p:spPr>
      </p:pic>
      <p:pic>
        <p:nvPicPr>
          <p:cNvPr id="14" name="Graphic 13" descr="3d Glasses with solid fill">
            <a:hlinkClick r:id="rId11"/>
            <a:extLst>
              <a:ext uri="{FF2B5EF4-FFF2-40B4-BE49-F238E27FC236}">
                <a16:creationId xmlns:a16="http://schemas.microsoft.com/office/drawing/2014/main" id="{4AA3A422-48BA-7709-8872-7A6D527E1A6F}"/>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405620" y="2814320"/>
            <a:ext cx="340360" cy="340360"/>
          </a:xfrm>
          <a:prstGeom prst="rect">
            <a:avLst/>
          </a:prstGeom>
        </p:spPr>
      </p:pic>
      <p:pic>
        <p:nvPicPr>
          <p:cNvPr id="16" name="Graphic 15" descr="3d Glasses with solid fill">
            <a:hlinkClick r:id="rId12"/>
            <a:extLst>
              <a:ext uri="{FF2B5EF4-FFF2-40B4-BE49-F238E27FC236}">
                <a16:creationId xmlns:a16="http://schemas.microsoft.com/office/drawing/2014/main" id="{138E3DE8-A8ED-8ED4-E2BD-AADD7E735EB0}"/>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037320" y="5061382"/>
            <a:ext cx="340360" cy="340360"/>
          </a:xfrm>
          <a:prstGeom prst="rect">
            <a:avLst/>
          </a:prstGeom>
        </p:spPr>
      </p:pic>
      <p:pic>
        <p:nvPicPr>
          <p:cNvPr id="17" name="Graphic 16" descr="3d Glasses with solid fill">
            <a:hlinkClick r:id="rId13"/>
            <a:extLst>
              <a:ext uri="{FF2B5EF4-FFF2-40B4-BE49-F238E27FC236}">
                <a16:creationId xmlns:a16="http://schemas.microsoft.com/office/drawing/2014/main" id="{FA4E2E33-E586-8E6A-B21E-96ADC0C45436}"/>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760720" y="5156200"/>
            <a:ext cx="340360" cy="340360"/>
          </a:xfrm>
          <a:prstGeom prst="rect">
            <a:avLst/>
          </a:prstGeom>
        </p:spPr>
      </p:pic>
      <p:pic>
        <p:nvPicPr>
          <p:cNvPr id="18" name="Graphic 17" descr="3d Glasses with solid fill">
            <a:hlinkClick r:id="rId14"/>
            <a:extLst>
              <a:ext uri="{FF2B5EF4-FFF2-40B4-BE49-F238E27FC236}">
                <a16:creationId xmlns:a16="http://schemas.microsoft.com/office/drawing/2014/main" id="{07D822E0-D690-E439-9F9C-590BD803AEDA}"/>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820160" y="5704840"/>
            <a:ext cx="340360" cy="340360"/>
          </a:xfrm>
          <a:prstGeom prst="rect">
            <a:avLst/>
          </a:prstGeom>
        </p:spPr>
      </p:pic>
    </p:spTree>
    <p:extLst>
      <p:ext uri="{BB962C8B-B14F-4D97-AF65-F5344CB8AC3E}">
        <p14:creationId xmlns:p14="http://schemas.microsoft.com/office/powerpoint/2010/main" val="4247405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14026-74C2-1E48-E3EB-590FF9336F8E}"/>
              </a:ext>
            </a:extLst>
          </p:cNvPr>
          <p:cNvSpPr>
            <a:spLocks noGrp="1"/>
          </p:cNvSpPr>
          <p:nvPr>
            <p:ph type="title"/>
          </p:nvPr>
        </p:nvSpPr>
        <p:spPr>
          <a:xfrm>
            <a:off x="838200" y="488272"/>
            <a:ext cx="9681839" cy="1202416"/>
          </a:xfrm>
        </p:spPr>
        <p:txBody>
          <a:bodyPr>
            <a:normAutofit fontScale="90000"/>
          </a:bodyPr>
          <a:lstStyle/>
          <a:p>
            <a:r>
              <a:rPr lang="en-US" sz="3600" dirty="0"/>
              <a:t>Estheticians are primarily concerned with nerves V, VII, and XI, and each one has several branches</a:t>
            </a:r>
          </a:p>
        </p:txBody>
      </p:sp>
      <p:pic>
        <p:nvPicPr>
          <p:cNvPr id="5" name="Content Placeholder 4">
            <a:extLst>
              <a:ext uri="{FF2B5EF4-FFF2-40B4-BE49-F238E27FC236}">
                <a16:creationId xmlns:a16="http://schemas.microsoft.com/office/drawing/2014/main" id="{5703DDB9-AD8B-1D71-92D4-5618B16EF04D}"/>
              </a:ext>
            </a:extLst>
          </p:cNvPr>
          <p:cNvPicPr>
            <a:picLocks noGrp="1" noChangeAspect="1"/>
          </p:cNvPicPr>
          <p:nvPr>
            <p:ph idx="1"/>
          </p:nvPr>
        </p:nvPicPr>
        <p:blipFill>
          <a:blip r:embed="rId2"/>
          <a:stretch>
            <a:fillRect/>
          </a:stretch>
        </p:blipFill>
        <p:spPr>
          <a:xfrm>
            <a:off x="2733675" y="1905794"/>
            <a:ext cx="6724650" cy="4191000"/>
          </a:xfrm>
        </p:spPr>
      </p:pic>
    </p:spTree>
    <p:extLst>
      <p:ext uri="{BB962C8B-B14F-4D97-AF65-F5344CB8AC3E}">
        <p14:creationId xmlns:p14="http://schemas.microsoft.com/office/powerpoint/2010/main" val="588207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C62F7D2-204B-06B2-6D42-F58EEA8CF8F8}"/>
              </a:ext>
            </a:extLst>
          </p:cNvPr>
          <p:cNvPicPr>
            <a:picLocks noGrp="1" noChangeAspect="1"/>
          </p:cNvPicPr>
          <p:nvPr>
            <p:ph idx="1"/>
          </p:nvPr>
        </p:nvPicPr>
        <p:blipFill>
          <a:blip r:embed="rId2"/>
          <a:stretch>
            <a:fillRect/>
          </a:stretch>
        </p:blipFill>
        <p:spPr>
          <a:xfrm>
            <a:off x="643467" y="1360550"/>
            <a:ext cx="9973733" cy="4562981"/>
          </a:xfrm>
          <a:prstGeom prst="rect">
            <a:avLst/>
          </a:prstGeom>
        </p:spPr>
      </p:pic>
    </p:spTree>
    <p:extLst>
      <p:ext uri="{BB962C8B-B14F-4D97-AF65-F5344CB8AC3E}">
        <p14:creationId xmlns:p14="http://schemas.microsoft.com/office/powerpoint/2010/main" val="2456749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A2C6C-DD4E-8808-C7C8-5B6E1E5CE6E0}"/>
              </a:ext>
            </a:extLst>
          </p:cNvPr>
          <p:cNvSpPr>
            <a:spLocks noGrp="1"/>
          </p:cNvSpPr>
          <p:nvPr>
            <p:ph type="title"/>
          </p:nvPr>
        </p:nvSpPr>
        <p:spPr>
          <a:xfrm>
            <a:off x="640079" y="0"/>
            <a:ext cx="6586491" cy="1286160"/>
          </a:xfrm>
        </p:spPr>
        <p:txBody>
          <a:bodyPr anchor="b">
            <a:normAutofit fontScale="90000"/>
          </a:bodyPr>
          <a:lstStyle/>
          <a:p>
            <a:r>
              <a:rPr lang="en-US" dirty="0"/>
              <a:t>Nerves of the Arm and Hand</a:t>
            </a:r>
          </a:p>
        </p:txBody>
      </p:sp>
      <p:sp>
        <p:nvSpPr>
          <p:cNvPr id="3" name="Content Placeholder 2">
            <a:extLst>
              <a:ext uri="{FF2B5EF4-FFF2-40B4-BE49-F238E27FC236}">
                <a16:creationId xmlns:a16="http://schemas.microsoft.com/office/drawing/2014/main" id="{4CA4DA0F-8948-7D9D-C1AC-AC0551D110AC}"/>
              </a:ext>
            </a:extLst>
          </p:cNvPr>
          <p:cNvSpPr>
            <a:spLocks noGrp="1"/>
          </p:cNvSpPr>
          <p:nvPr>
            <p:ph idx="1"/>
          </p:nvPr>
        </p:nvSpPr>
        <p:spPr>
          <a:xfrm>
            <a:off x="4965431" y="2438400"/>
            <a:ext cx="6586489" cy="3785419"/>
          </a:xfrm>
        </p:spPr>
        <p:txBody>
          <a:bodyPr>
            <a:normAutofit/>
          </a:bodyPr>
          <a:lstStyle/>
          <a:p>
            <a:pPr marL="0" indent="0">
              <a:buNone/>
            </a:pPr>
            <a:r>
              <a:rPr lang="en-US" sz="2000" dirty="0"/>
              <a:t>The principal nerves supplying the superficial parts of the arm and hand include:</a:t>
            </a:r>
          </a:p>
          <a:p>
            <a:r>
              <a:rPr lang="en-US" sz="2000" dirty="0"/>
              <a:t>The digital nerve is a sensory-motor nerve that, with its branches, supplies the fingers.</a:t>
            </a:r>
          </a:p>
          <a:p>
            <a:r>
              <a:rPr lang="en-US" sz="2000" dirty="0"/>
              <a:t>The radial nerve is a sensory-motor nerve that, with its branches, supplies the thumb side of the arm and back of the hand.</a:t>
            </a:r>
          </a:p>
        </p:txBody>
      </p:sp>
      <p:pic>
        <p:nvPicPr>
          <p:cNvPr id="5" name="Picture 4" descr="Hand with red strings">
            <a:extLst>
              <a:ext uri="{FF2B5EF4-FFF2-40B4-BE49-F238E27FC236}">
                <a16:creationId xmlns:a16="http://schemas.microsoft.com/office/drawing/2014/main" id="{6E85A424-BE12-2A2F-C03B-3DF8A8960D1B}"/>
              </a:ext>
            </a:extLst>
          </p:cNvPr>
          <p:cNvPicPr>
            <a:picLocks noChangeAspect="1"/>
          </p:cNvPicPr>
          <p:nvPr/>
        </p:nvPicPr>
        <p:blipFill rotWithShape="1">
          <a:blip r:embed="rId2"/>
          <a:srcRect l="29433" r="25447" b="-1"/>
          <a:stretch/>
        </p:blipFill>
        <p:spPr>
          <a:xfrm>
            <a:off x="856389" y="1389163"/>
            <a:ext cx="3410811" cy="5046047"/>
          </a:xfrm>
          <a:prstGeom prst="rect">
            <a:avLst/>
          </a:prstGeom>
          <a:effectLst/>
        </p:spPr>
      </p:pic>
    </p:spTree>
    <p:extLst>
      <p:ext uri="{BB962C8B-B14F-4D97-AF65-F5344CB8AC3E}">
        <p14:creationId xmlns:p14="http://schemas.microsoft.com/office/powerpoint/2010/main" val="8246621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106DB-3945-B559-29F9-8FC9E2DB8A6E}"/>
              </a:ext>
            </a:extLst>
          </p:cNvPr>
          <p:cNvSpPr>
            <a:spLocks noGrp="1"/>
          </p:cNvSpPr>
          <p:nvPr>
            <p:ph type="title"/>
          </p:nvPr>
        </p:nvSpPr>
        <p:spPr>
          <a:xfrm>
            <a:off x="831733" y="-8899"/>
            <a:ext cx="6586491" cy="1286160"/>
          </a:xfrm>
        </p:spPr>
        <p:txBody>
          <a:bodyPr anchor="b">
            <a:normAutofit/>
          </a:bodyPr>
          <a:lstStyle/>
          <a:p>
            <a:r>
              <a:rPr lang="en-US" sz="4000" dirty="0" err="1"/>
              <a:t>Vagus</a:t>
            </a:r>
            <a:r>
              <a:rPr lang="en-US" sz="4000" dirty="0"/>
              <a:t> Nerve</a:t>
            </a:r>
          </a:p>
        </p:txBody>
      </p:sp>
      <p:sp>
        <p:nvSpPr>
          <p:cNvPr id="9" name="Content Placeholder 8">
            <a:extLst>
              <a:ext uri="{FF2B5EF4-FFF2-40B4-BE49-F238E27FC236}">
                <a16:creationId xmlns:a16="http://schemas.microsoft.com/office/drawing/2014/main" id="{6C5C9D9D-DB71-DE96-5FC2-3C936234507C}"/>
              </a:ext>
            </a:extLst>
          </p:cNvPr>
          <p:cNvSpPr>
            <a:spLocks noGrp="1"/>
          </p:cNvSpPr>
          <p:nvPr>
            <p:ph idx="1"/>
          </p:nvPr>
        </p:nvSpPr>
        <p:spPr>
          <a:xfrm>
            <a:off x="4965431" y="2438400"/>
            <a:ext cx="6586489" cy="3785419"/>
          </a:xfrm>
        </p:spPr>
        <p:txBody>
          <a:bodyPr>
            <a:normAutofit/>
          </a:bodyPr>
          <a:lstStyle/>
          <a:p>
            <a:r>
              <a:rPr lang="en-US" sz="2000" dirty="0"/>
              <a:t>The </a:t>
            </a:r>
            <a:r>
              <a:rPr lang="en-US" sz="2000" dirty="0" err="1"/>
              <a:t>vagus</a:t>
            </a:r>
            <a:r>
              <a:rPr lang="en-US" sz="2000" dirty="0"/>
              <a:t> nerve is located in the abdominal cavity, but its function can impact the esthetician in a surprising way, so knowledge of its function is important. The </a:t>
            </a:r>
            <a:r>
              <a:rPr lang="en-US" sz="2000" dirty="0" err="1"/>
              <a:t>vagus</a:t>
            </a:r>
            <a:r>
              <a:rPr lang="en-US" sz="2000" dirty="0"/>
              <a:t> nerve is a nerve of the autonomic nervous system. When it overreacts to a trigger, it can cause a sudden drop in blood pressure, and the result is fainting. It is the most common cause of fainting. Some triggers are standing up too quickly, the sight of blood, stress, pain, and even pressing on certain areas of the throat, sinus cavities, and eyes.</a:t>
            </a:r>
          </a:p>
        </p:txBody>
      </p:sp>
      <p:pic>
        <p:nvPicPr>
          <p:cNvPr id="5" name="Content Placeholder 4" descr="A close-up of a shoe&#10;&#10;Description automatically generated with low confidence">
            <a:extLst>
              <a:ext uri="{FF2B5EF4-FFF2-40B4-BE49-F238E27FC236}">
                <a16:creationId xmlns:a16="http://schemas.microsoft.com/office/drawing/2014/main" id="{198C7660-20C9-159D-CD4A-5F287DF04FCD}"/>
              </a:ext>
            </a:extLst>
          </p:cNvPr>
          <p:cNvPicPr>
            <a:picLocks noChangeAspect="1"/>
          </p:cNvPicPr>
          <p:nvPr/>
        </p:nvPicPr>
        <p:blipFill rotWithShape="1">
          <a:blip r:embed="rId2"/>
          <a:srcRect t="12344" r="-2" b="-2"/>
          <a:stretch/>
        </p:blipFill>
        <p:spPr>
          <a:xfrm>
            <a:off x="831733" y="1795871"/>
            <a:ext cx="2993015" cy="4427948"/>
          </a:xfrm>
          <a:prstGeom prst="rect">
            <a:avLst/>
          </a:prstGeom>
          <a:effectLst/>
        </p:spPr>
      </p:pic>
    </p:spTree>
    <p:extLst>
      <p:ext uri="{BB962C8B-B14F-4D97-AF65-F5344CB8AC3E}">
        <p14:creationId xmlns:p14="http://schemas.microsoft.com/office/powerpoint/2010/main" val="11872773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endParaRPr lang="en-US" sz="6000" dirty="0">
              <a:solidFill>
                <a:srgbClr val="FFFFFF"/>
              </a:solidFill>
              <a:latin typeface="Futura PT Demi" panose="020B0702020204020303" pitchFamily="34" charset="0"/>
            </a:endParaRPr>
          </a:p>
        </p:txBody>
      </p:sp>
      <p:pic>
        <p:nvPicPr>
          <p:cNvPr id="5" name="Picture 4">
            <a:extLst>
              <a:ext uri="{FF2B5EF4-FFF2-40B4-BE49-F238E27FC236}">
                <a16:creationId xmlns:a16="http://schemas.microsoft.com/office/drawing/2014/main" id="{9D555D13-E3E4-DBF2-FF71-E3A4263DC478}"/>
              </a:ext>
            </a:extLst>
          </p:cNvPr>
          <p:cNvPicPr>
            <a:picLocks noChangeAspect="1"/>
          </p:cNvPicPr>
          <p:nvPr/>
        </p:nvPicPr>
        <p:blipFill>
          <a:blip r:embed="rId3"/>
          <a:stretch>
            <a:fillRect/>
          </a:stretch>
        </p:blipFill>
        <p:spPr>
          <a:xfrm>
            <a:off x="1401406" y="1091331"/>
            <a:ext cx="9733954" cy="4297915"/>
          </a:xfrm>
          <a:prstGeom prst="rect">
            <a:avLst/>
          </a:prstGeom>
        </p:spPr>
      </p:pic>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nderson ppt template (1)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9330</TotalTime>
  <Words>325</Words>
  <Application>Microsoft Office PowerPoint</Application>
  <PresentationFormat>Widescreen</PresentationFormat>
  <Paragraphs>17</Paragraphs>
  <Slides>13</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13</vt:i4>
      </vt:variant>
    </vt:vector>
  </HeadingPairs>
  <TitlesOfParts>
    <vt:vector size="20" baseType="lpstr">
      <vt:lpstr>Arial</vt:lpstr>
      <vt:lpstr>Calibri</vt:lpstr>
      <vt:lpstr>Futura PT Book</vt:lpstr>
      <vt:lpstr>Futura PT Demi</vt:lpstr>
      <vt:lpstr>Custom Design</vt:lpstr>
      <vt:lpstr>Anderson ppt template (1) (3)</vt:lpstr>
      <vt:lpstr>1_Custom Design</vt:lpstr>
      <vt:lpstr>PowerPoint Presentation</vt:lpstr>
      <vt:lpstr>PowerPoint Presentation</vt:lpstr>
      <vt:lpstr>PowerPoint Presentation</vt:lpstr>
      <vt:lpstr>PowerPoint Presentation</vt:lpstr>
      <vt:lpstr>A Journey  </vt:lpstr>
      <vt:lpstr>Nerves of the Head, Face, and Neck</vt:lpstr>
      <vt:lpstr>PowerPoint Presentation</vt:lpstr>
      <vt:lpstr>PowerPoint Presentation</vt:lpstr>
      <vt:lpstr>Estheticians are primarily concerned with nerves V, VII, and XI, and each one has several branches</vt:lpstr>
      <vt:lpstr>PowerPoint Presentation</vt:lpstr>
      <vt:lpstr>Nerves of the Arm and Hand</vt:lpstr>
      <vt:lpstr>Vagus Nerve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2023-01-25T15:55:03Z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