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1"/>
  </p:notesMasterIdLst>
  <p:sldIdLst>
    <p:sldId id="256" r:id="rId5"/>
    <p:sldId id="266" r:id="rId6"/>
    <p:sldId id="365" r:id="rId7"/>
    <p:sldId id="389" r:id="rId8"/>
    <p:sldId id="390" r:id="rId9"/>
    <p:sldId id="393" r:id="rId10"/>
    <p:sldId id="348" r:id="rId11"/>
    <p:sldId id="394" r:id="rId12"/>
    <p:sldId id="440" r:id="rId13"/>
    <p:sldId id="396" r:id="rId14"/>
    <p:sldId id="441" r:id="rId15"/>
    <p:sldId id="397" r:id="rId16"/>
    <p:sldId id="398" r:id="rId17"/>
    <p:sldId id="400" r:id="rId18"/>
    <p:sldId id="401" r:id="rId19"/>
    <p:sldId id="402" r:id="rId20"/>
    <p:sldId id="403" r:id="rId21"/>
    <p:sldId id="404" r:id="rId22"/>
    <p:sldId id="405" r:id="rId23"/>
    <p:sldId id="406" r:id="rId24"/>
    <p:sldId id="442" r:id="rId25"/>
    <p:sldId id="383" r:id="rId26"/>
    <p:sldId id="452" r:id="rId27"/>
    <p:sldId id="453" r:id="rId28"/>
    <p:sldId id="297" r:id="rId29"/>
    <p:sldId id="43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878"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E28D6FDA-BE7C-4017-AD81-7AC378D37722}"/>
              </a:ext>
            </a:extLst>
          </p:cNvPr>
          <p:cNvSpPr>
            <a:spLocks noGrp="1" noRot="1" noChangeAspect="1" noChangeArrowheads="1" noTextEdit="1"/>
          </p:cNvSpPr>
          <p:nvPr>
            <p:ph type="sldImg"/>
          </p:nvPr>
        </p:nvSpPr>
        <p:spPr>
          <a:ln/>
        </p:spPr>
      </p:sp>
      <p:sp>
        <p:nvSpPr>
          <p:cNvPr id="69635" name="Notes Placeholder 2">
            <a:extLst>
              <a:ext uri="{FF2B5EF4-FFF2-40B4-BE49-F238E27FC236}">
                <a16:creationId xmlns:a16="http://schemas.microsoft.com/office/drawing/2014/main" id="{66DC256F-2F64-4134-A139-6E0196B7EFDB}"/>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Refer to Fig. 1.5.</a:t>
            </a:r>
          </a:p>
          <a:p>
            <a:r>
              <a:rPr lang="en-US" altLang="en-US">
                <a:latin typeface="Arial" panose="020B0604020202020204" pitchFamily="34" charset="0"/>
                <a:ea typeface="ＭＳ Ｐゴシック" panose="020B0600070205080204" pitchFamily="34" charset="-128"/>
              </a:rPr>
              <a:t>Why is it important to know the history of massage? </a:t>
            </a:r>
            <a:r>
              <a:rPr lang="en-US" altLang="en-US" i="1">
                <a:latin typeface="Arial" panose="020B0604020202020204" pitchFamily="34" charset="0"/>
                <a:ea typeface="ＭＳ Ｐゴシック" panose="020B0600070205080204" pitchFamily="34" charset="-128"/>
              </a:rPr>
              <a:t>(Knowledge of history helps professionals develop a sense of professional identity and pride. Historical perspectives help us discover the strengths and weaknesses of the profession.)</a:t>
            </a:r>
            <a:r>
              <a:rPr lang="en-US" altLang="en-US">
                <a:latin typeface="Arial" panose="020B0604020202020204" pitchFamily="34" charset="0"/>
                <a:ea typeface="ＭＳ Ｐゴシック" panose="020B0600070205080204" pitchFamily="34" charset="-128"/>
              </a:rPr>
              <a:t> </a:t>
            </a:r>
          </a:p>
          <a:p>
            <a:r>
              <a:rPr lang="en-US" altLang="en-US">
                <a:latin typeface="Arial" panose="020B0604020202020204" pitchFamily="34" charset="0"/>
                <a:ea typeface="ＭＳ Ｐゴシック" panose="020B0600070205080204" pitchFamily="34" charset="-128"/>
              </a:rPr>
              <a:t>Ask students how they think the historical events they read about will affect their professional identities. </a:t>
            </a:r>
            <a:r>
              <a:rPr lang="en-US" altLang="en-US" i="1">
                <a:latin typeface="Arial" panose="020B0604020202020204" pitchFamily="34" charset="0"/>
                <a:ea typeface="ＭＳ Ｐゴシック" panose="020B0600070205080204" pitchFamily="34" charset="-128"/>
              </a:rPr>
              <a:t>(Answers will vary. Steer students toward recognizing that therapeutic massage draws from both Eastern and Western practices and that great scientific minds have contributed to its development.</a:t>
            </a:r>
            <a:r>
              <a:rPr lang="en-US" altLang="en-US">
                <a:latin typeface="Arial" panose="020B0604020202020204" pitchFamily="34" charset="0"/>
                <a:ea typeface="ＭＳ Ｐゴシック" panose="020B0600070205080204" pitchFamily="34" charset="-128"/>
              </a:rPr>
              <a:t>) </a:t>
            </a:r>
          </a:p>
        </p:txBody>
      </p:sp>
      <p:sp>
        <p:nvSpPr>
          <p:cNvPr id="69636" name="Slide Number Placeholder 3">
            <a:extLst>
              <a:ext uri="{FF2B5EF4-FFF2-40B4-BE49-F238E27FC236}">
                <a16:creationId xmlns:a16="http://schemas.microsoft.com/office/drawing/2014/main" id="{F2D69312-06AE-4BD4-81CD-9956A750CC8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C0A8347-49E8-44CA-93D4-BA8554548FF9}" type="slidenum">
              <a:rPr lang="en-US" altLang="en-US" sz="1200"/>
              <a:pPr/>
              <a:t>3</a:t>
            </a:fld>
            <a:endParaRPr lang="en-US"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FCF56BAB-1D15-49B6-94C5-EE053440F8EB}"/>
              </a:ext>
            </a:extLst>
          </p:cNvPr>
          <p:cNvSpPr>
            <a:spLocks noGrp="1" noRot="1" noChangeAspect="1" noChangeArrowheads="1" noTextEdit="1"/>
          </p:cNvSpPr>
          <p:nvPr>
            <p:ph type="sldImg"/>
          </p:nvPr>
        </p:nvSpPr>
        <p:spPr>
          <a:ln/>
        </p:spPr>
      </p:sp>
      <p:sp>
        <p:nvSpPr>
          <p:cNvPr id="71683" name="Notes Placeholder 2">
            <a:extLst>
              <a:ext uri="{FF2B5EF4-FFF2-40B4-BE49-F238E27FC236}">
                <a16:creationId xmlns:a16="http://schemas.microsoft.com/office/drawing/2014/main" id="{F4F17E97-3522-48F0-8204-B87BE57C76C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Although therapeutic massage has strong roots in Chinese folk medicine, it has much in common with other healing traditions as well. The endurance of massage over the centuries is remarkable.</a:t>
            </a:r>
          </a:p>
          <a:p>
            <a:r>
              <a:rPr lang="en-US" altLang="en-US">
                <a:latin typeface="Arial" panose="020B0604020202020204" pitchFamily="34" charset="0"/>
                <a:ea typeface="ＭＳ Ｐゴシック" panose="020B0600070205080204" pitchFamily="34" charset="-128"/>
              </a:rPr>
              <a:t>Refer to Box 1.3.</a:t>
            </a:r>
          </a:p>
        </p:txBody>
      </p:sp>
      <p:sp>
        <p:nvSpPr>
          <p:cNvPr id="71684" name="Slide Number Placeholder 3">
            <a:extLst>
              <a:ext uri="{FF2B5EF4-FFF2-40B4-BE49-F238E27FC236}">
                <a16:creationId xmlns:a16="http://schemas.microsoft.com/office/drawing/2014/main" id="{6AE0F7C3-C85C-4C4F-A77B-101F3D81CD22}"/>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0A2D002D-8049-4D04-80BD-952FB89A30D8}" type="slidenum">
              <a:rPr lang="en-US" altLang="en-US" sz="1200"/>
              <a:pPr/>
              <a:t>4</a:t>
            </a:fld>
            <a:endParaRPr lang="en-US"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B3AFCA09-BCF8-43D8-8A5A-01F6C6B37789}"/>
              </a:ext>
            </a:extLst>
          </p:cNvPr>
          <p:cNvSpPr>
            <a:spLocks noGrp="1" noRot="1" noChangeAspect="1" noChangeArrowheads="1" noTextEdit="1"/>
          </p:cNvSpPr>
          <p:nvPr>
            <p:ph type="sldImg"/>
          </p:nvPr>
        </p:nvSpPr>
        <p:spPr>
          <a:ln/>
        </p:spPr>
      </p:sp>
      <p:sp>
        <p:nvSpPr>
          <p:cNvPr id="73731" name="Notes Placeholder 2">
            <a:extLst>
              <a:ext uri="{FF2B5EF4-FFF2-40B4-BE49-F238E27FC236}">
                <a16:creationId xmlns:a16="http://schemas.microsoft.com/office/drawing/2014/main" id="{B443B489-E0CB-411D-B0BF-385FF4F712B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Often a ceremonial leader, such as a healer, priest, or shaman, was selected to perform the healing rituals.</a:t>
            </a:r>
          </a:p>
        </p:txBody>
      </p:sp>
      <p:sp>
        <p:nvSpPr>
          <p:cNvPr id="73732" name="Slide Number Placeholder 3">
            <a:extLst>
              <a:ext uri="{FF2B5EF4-FFF2-40B4-BE49-F238E27FC236}">
                <a16:creationId xmlns:a16="http://schemas.microsoft.com/office/drawing/2014/main" id="{189A97CC-5DC4-4461-BE64-43D1426F3EE7}"/>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F6475E7-4E04-4B79-BD64-5B029D1E0A95}" type="slidenum">
              <a:rPr lang="en-US" altLang="en-US" sz="1200"/>
              <a:pPr/>
              <a:t>5</a:t>
            </a:fld>
            <a:endParaRPr lang="en-US" alt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567FDC39-4E1E-4569-AF9F-D2D4938EDC6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BBE5909-F30E-4A17-B679-57E779F0931F}" type="slidenum">
              <a:rPr lang="en-US" altLang="en-US" sz="1200"/>
              <a:pPr/>
              <a:t>6</a:t>
            </a:fld>
            <a:endParaRPr lang="en-US" altLang="en-US" sz="1200"/>
          </a:p>
        </p:txBody>
      </p:sp>
      <p:sp>
        <p:nvSpPr>
          <p:cNvPr id="79875" name="Rectangle 2">
            <a:extLst>
              <a:ext uri="{FF2B5EF4-FFF2-40B4-BE49-F238E27FC236}">
                <a16:creationId xmlns:a16="http://schemas.microsoft.com/office/drawing/2014/main" id="{221AEFA3-06FE-468D-9944-80923A6A31A9}"/>
              </a:ext>
            </a:extLst>
          </p:cNvPr>
          <p:cNvSpPr>
            <a:spLocks noGrp="1" noRot="1" noChangeAspect="1" noChangeArrowheads="1" noTextEdit="1"/>
          </p:cNvSpPr>
          <p:nvPr>
            <p:ph type="sldImg"/>
          </p:nvPr>
        </p:nvSpPr>
        <p:spPr>
          <a:solidFill>
            <a:srgbClr val="FFFFFF"/>
          </a:solidFill>
          <a:ln/>
        </p:spPr>
      </p:sp>
      <p:sp>
        <p:nvSpPr>
          <p:cNvPr id="79876" name="Rectangle 3">
            <a:extLst>
              <a:ext uri="{FF2B5EF4-FFF2-40B4-BE49-F238E27FC236}">
                <a16:creationId xmlns:a16="http://schemas.microsoft.com/office/drawing/2014/main" id="{61CAB88F-D2A8-44FD-9E5E-6DFF40F1A59F}"/>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Julius Caesar is said to have had himself “</a:t>
            </a:r>
            <a:r>
              <a:rPr lang="en-US" altLang="ja-JP">
                <a:latin typeface="Arial" panose="020B0604020202020204" pitchFamily="34" charset="0"/>
                <a:ea typeface="ＭＳ Ｐゴシック" panose="020B0600070205080204" pitchFamily="34" charset="-128"/>
              </a:rPr>
              <a:t>pinched all over” daily to relieve his neuralgia and prevent epileptic attacks. </a:t>
            </a:r>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a:extLst>
              <a:ext uri="{FF2B5EF4-FFF2-40B4-BE49-F238E27FC236}">
                <a16:creationId xmlns:a16="http://schemas.microsoft.com/office/drawing/2014/main" id="{C5832C54-08A4-464D-B441-EFEF4DA120C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564D064-C5A5-4163-8349-22E9A0FFE57A}" type="slidenum">
              <a:rPr lang="en-US" altLang="en-US" sz="1200"/>
              <a:pPr/>
              <a:t>7</a:t>
            </a:fld>
            <a:endParaRPr lang="en-US" altLang="en-US" sz="1200"/>
          </a:p>
        </p:txBody>
      </p:sp>
      <p:sp>
        <p:nvSpPr>
          <p:cNvPr id="77827" name="Rectangle 2">
            <a:extLst>
              <a:ext uri="{FF2B5EF4-FFF2-40B4-BE49-F238E27FC236}">
                <a16:creationId xmlns:a16="http://schemas.microsoft.com/office/drawing/2014/main" id="{121D52BE-42F7-4554-A8DB-09BE7B312693}"/>
              </a:ext>
            </a:extLst>
          </p:cNvPr>
          <p:cNvSpPr>
            <a:spLocks noGrp="1" noRot="1" noChangeAspect="1" noChangeArrowheads="1" noTextEdit="1"/>
          </p:cNvSpPr>
          <p:nvPr>
            <p:ph type="sldImg"/>
          </p:nvPr>
        </p:nvSpPr>
        <p:spPr>
          <a:solidFill>
            <a:srgbClr val="FFFFFF"/>
          </a:solidFill>
          <a:ln/>
        </p:spPr>
      </p:sp>
      <p:sp>
        <p:nvSpPr>
          <p:cNvPr id="77828" name="Rectangle 3">
            <a:extLst>
              <a:ext uri="{FF2B5EF4-FFF2-40B4-BE49-F238E27FC236}">
                <a16:creationId xmlns:a16="http://schemas.microsoft.com/office/drawing/2014/main" id="{DE871578-B7B6-4731-9544-B0252EB2B546}"/>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Hippocrates called his art </a:t>
            </a:r>
            <a:r>
              <a:rPr lang="en-US" altLang="ja-JP" i="1">
                <a:latin typeface="Arial" panose="020B0604020202020204" pitchFamily="34" charset="0"/>
                <a:ea typeface="ＭＳ Ｐゴシック" panose="020B0600070205080204" pitchFamily="34" charset="-128"/>
              </a:rPr>
              <a:t>anatripsis,</a:t>
            </a:r>
            <a:r>
              <a:rPr lang="en-US" altLang="ja-JP">
                <a:latin typeface="Arial" panose="020B0604020202020204" pitchFamily="34" charset="0"/>
                <a:ea typeface="ＭＳ Ｐゴシック" panose="020B0600070205080204" pitchFamily="34" charset="-128"/>
              </a:rPr>
              <a:t> which means </a:t>
            </a:r>
            <a:r>
              <a:rPr lang="en-US" altLang="en-US">
                <a:latin typeface="Arial" panose="020B0604020202020204" pitchFamily="34" charset="0"/>
                <a:ea typeface="ＭＳ Ｐゴシック" panose="020B0600070205080204" pitchFamily="34" charset="-128"/>
              </a:rPr>
              <a:t>“</a:t>
            </a:r>
            <a:r>
              <a:rPr lang="en-US" altLang="ja-JP">
                <a:latin typeface="Arial" panose="020B0604020202020204" pitchFamily="34" charset="0"/>
                <a:ea typeface="ＭＳ Ｐゴシック" panose="020B0600070205080204" pitchFamily="34" charset="-128"/>
              </a:rPr>
              <a:t>to rub up.</a:t>
            </a:r>
            <a:r>
              <a:rPr lang="en-US" altLang="en-US">
                <a:latin typeface="Arial" panose="020B0604020202020204" pitchFamily="34" charset="0"/>
                <a:ea typeface="ＭＳ Ｐゴシック" panose="020B0600070205080204" pitchFamily="34" charset="-128"/>
              </a:rPr>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a:extLst>
              <a:ext uri="{FF2B5EF4-FFF2-40B4-BE49-F238E27FC236}">
                <a16:creationId xmlns:a16="http://schemas.microsoft.com/office/drawing/2014/main" id="{81DA7F36-0D3A-41B7-98EC-2399C7BF98C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00F2503-3D02-4639-9509-90CB26E4631E}" type="slidenum">
              <a:rPr lang="en-US" altLang="en-US" sz="1200"/>
              <a:pPr/>
              <a:t>8</a:t>
            </a:fld>
            <a:endParaRPr lang="en-US" altLang="en-US" sz="1200"/>
          </a:p>
        </p:txBody>
      </p:sp>
      <p:sp>
        <p:nvSpPr>
          <p:cNvPr id="81923" name="Rectangle 2">
            <a:extLst>
              <a:ext uri="{FF2B5EF4-FFF2-40B4-BE49-F238E27FC236}">
                <a16:creationId xmlns:a16="http://schemas.microsoft.com/office/drawing/2014/main" id="{84462533-EDF4-4841-A974-579A7B5812A5}"/>
              </a:ext>
            </a:extLst>
          </p:cNvPr>
          <p:cNvSpPr>
            <a:spLocks noGrp="1" noRot="1" noChangeAspect="1" noChangeArrowheads="1" noTextEdit="1"/>
          </p:cNvSpPr>
          <p:nvPr>
            <p:ph type="sldImg"/>
          </p:nvPr>
        </p:nvSpPr>
        <p:spPr>
          <a:solidFill>
            <a:srgbClr val="FFFFFF"/>
          </a:solidFill>
          <a:ln/>
        </p:spPr>
      </p:sp>
      <p:sp>
        <p:nvSpPr>
          <p:cNvPr id="81924" name="Rectangle 3">
            <a:extLst>
              <a:ext uri="{FF2B5EF4-FFF2-40B4-BE49-F238E27FC236}">
                <a16:creationId xmlns:a16="http://schemas.microsoft.com/office/drawing/2014/main" id="{D51EDE58-01A4-46C1-9B0A-B415C2DCC5D1}"/>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The </a:t>
            </a:r>
            <a:r>
              <a:rPr lang="en-US" altLang="en-US" i="1">
                <a:latin typeface="Arial" panose="020B0604020202020204" pitchFamily="34" charset="0"/>
                <a:ea typeface="ＭＳ Ｐゴシック" panose="020B0600070205080204" pitchFamily="34" charset="-128"/>
              </a:rPr>
              <a:t>Canon of Medicine</a:t>
            </a:r>
            <a:r>
              <a:rPr lang="en-US" altLang="en-US">
                <a:latin typeface="Arial" panose="020B0604020202020204" pitchFamily="34" charset="0"/>
                <a:ea typeface="ＭＳ Ｐゴシック" panose="020B0600070205080204" pitchFamily="34" charset="-128"/>
              </a:rPr>
              <a:t> is a 14-volume medical encyclopedia. The book was based on a combination of Islamic medicine, the writings of the Roman physician Galen, Chinese materia medica, and many other sources from the time period. </a:t>
            </a:r>
          </a:p>
          <a:p>
            <a:r>
              <a:rPr lang="en-US" altLang="en-US">
                <a:latin typeface="Arial" panose="020B0604020202020204" pitchFamily="34" charset="0"/>
                <a:ea typeface="ＭＳ Ｐゴシック" panose="020B0600070205080204" pitchFamily="34" charset="-128"/>
              </a:rPr>
              <a:t>The canon is considered one of the most famous books in the history of medicine and remained a medical authority up until the 18th and early 19th centuries.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a:extLst>
              <a:ext uri="{FF2B5EF4-FFF2-40B4-BE49-F238E27FC236}">
                <a16:creationId xmlns:a16="http://schemas.microsoft.com/office/drawing/2014/main" id="{81DA7F36-0D3A-41B7-98EC-2399C7BF98C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00F2503-3D02-4639-9509-90CB26E4631E}" type="slidenum">
              <a:rPr lang="en-US" altLang="en-US" sz="1200"/>
              <a:pPr/>
              <a:t>9</a:t>
            </a:fld>
            <a:endParaRPr lang="en-US" altLang="en-US" sz="1200"/>
          </a:p>
        </p:txBody>
      </p:sp>
      <p:sp>
        <p:nvSpPr>
          <p:cNvPr id="81923" name="Rectangle 2">
            <a:extLst>
              <a:ext uri="{FF2B5EF4-FFF2-40B4-BE49-F238E27FC236}">
                <a16:creationId xmlns:a16="http://schemas.microsoft.com/office/drawing/2014/main" id="{84462533-EDF4-4841-A974-579A7B5812A5}"/>
              </a:ext>
            </a:extLst>
          </p:cNvPr>
          <p:cNvSpPr>
            <a:spLocks noGrp="1" noRot="1" noChangeAspect="1" noChangeArrowheads="1" noTextEdit="1"/>
          </p:cNvSpPr>
          <p:nvPr>
            <p:ph type="sldImg"/>
          </p:nvPr>
        </p:nvSpPr>
        <p:spPr>
          <a:solidFill>
            <a:srgbClr val="FFFFFF"/>
          </a:solidFill>
          <a:ln/>
        </p:spPr>
      </p:sp>
      <p:sp>
        <p:nvSpPr>
          <p:cNvPr id="81924" name="Rectangle 3">
            <a:extLst>
              <a:ext uri="{FF2B5EF4-FFF2-40B4-BE49-F238E27FC236}">
                <a16:creationId xmlns:a16="http://schemas.microsoft.com/office/drawing/2014/main" id="{D51EDE58-01A4-46C1-9B0A-B415C2DCC5D1}"/>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The </a:t>
            </a:r>
            <a:r>
              <a:rPr lang="en-US" altLang="en-US" i="1">
                <a:latin typeface="Arial" panose="020B0604020202020204" pitchFamily="34" charset="0"/>
                <a:ea typeface="ＭＳ Ｐゴシック" panose="020B0600070205080204" pitchFamily="34" charset="-128"/>
              </a:rPr>
              <a:t>Canon of Medicine</a:t>
            </a:r>
            <a:r>
              <a:rPr lang="en-US" altLang="en-US">
                <a:latin typeface="Arial" panose="020B0604020202020204" pitchFamily="34" charset="0"/>
                <a:ea typeface="ＭＳ Ｐゴシック" panose="020B0600070205080204" pitchFamily="34" charset="-128"/>
              </a:rPr>
              <a:t> is a 14-volume medical encyclopedia. The book was based on a combination of Islamic medicine, the writings of the Roman physician Galen, Chinese materia medica, and many other sources from the time period. </a:t>
            </a:r>
          </a:p>
          <a:p>
            <a:r>
              <a:rPr lang="en-US" altLang="en-US">
                <a:latin typeface="Arial" panose="020B0604020202020204" pitchFamily="34" charset="0"/>
                <a:ea typeface="ＭＳ Ｐゴシック" panose="020B0600070205080204" pitchFamily="34" charset="-128"/>
              </a:rPr>
              <a:t>The canon is considered one of the most famous books in the history of medicine and remained a medical authority up until the 18th and early 19th centuries.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a:extLst>
              <a:ext uri="{FF2B5EF4-FFF2-40B4-BE49-F238E27FC236}">
                <a16:creationId xmlns:a16="http://schemas.microsoft.com/office/drawing/2014/main" id="{0412CF5C-47A5-4D67-9F34-510F60A6382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01BD5DB-9A99-458A-A07E-6A9FE4198F1A}" type="slidenum">
              <a:rPr lang="en-US" altLang="en-US" sz="1200"/>
              <a:pPr/>
              <a:t>10</a:t>
            </a:fld>
            <a:endParaRPr lang="en-US" altLang="en-US" sz="1200"/>
          </a:p>
        </p:txBody>
      </p:sp>
      <p:sp>
        <p:nvSpPr>
          <p:cNvPr id="86019" name="Rectangle 2">
            <a:extLst>
              <a:ext uri="{FF2B5EF4-FFF2-40B4-BE49-F238E27FC236}">
                <a16:creationId xmlns:a16="http://schemas.microsoft.com/office/drawing/2014/main" id="{46761DCD-FD86-4ECC-907D-5ADAFE8514FD}"/>
              </a:ext>
            </a:extLst>
          </p:cNvPr>
          <p:cNvSpPr>
            <a:spLocks noGrp="1" noRot="1" noChangeAspect="1" noChangeArrowheads="1" noTextEdit="1"/>
          </p:cNvSpPr>
          <p:nvPr>
            <p:ph type="sldImg"/>
          </p:nvPr>
        </p:nvSpPr>
        <p:spPr>
          <a:solidFill>
            <a:srgbClr val="FFFFFF"/>
          </a:solidFill>
          <a:ln/>
        </p:spPr>
      </p:sp>
      <p:sp>
        <p:nvSpPr>
          <p:cNvPr id="86020" name="Rectangle 3">
            <a:extLst>
              <a:ext uri="{FF2B5EF4-FFF2-40B4-BE49-F238E27FC236}">
                <a16:creationId xmlns:a16="http://schemas.microsoft.com/office/drawing/2014/main" id="{E0D80CB3-39AB-4929-AEC3-C9C4085D71E0}"/>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Why was Per Henrik Ling important?</a:t>
            </a:r>
            <a:r>
              <a:rPr lang="en-US" altLang="en-US" i="1">
                <a:latin typeface="Arial" panose="020B0604020202020204" pitchFamily="34" charset="0"/>
                <a:ea typeface="ＭＳ Ｐゴシック" panose="020B0600070205080204" pitchFamily="34" charset="-128"/>
              </a:rPr>
              <a:t> (During the Middle Ages, massage had endured in the West only as part of healing traditions among the common people. Ling established systems and a school in which to teach it. In the school, he taught physicians from all over Europe and the United States, who took the knowledge back to their own countries.)</a:t>
            </a:r>
            <a:r>
              <a:rPr lang="en-US" altLang="en-US">
                <a:latin typeface="Arial" panose="020B0604020202020204" pitchFamily="34" charset="0"/>
                <a:ea typeface="ＭＳ Ｐゴシック" panose="020B0600070205080204" pitchFamily="34" charset="-128"/>
              </a:rPr>
              <a:t>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a:extLst>
              <a:ext uri="{FF2B5EF4-FFF2-40B4-BE49-F238E27FC236}">
                <a16:creationId xmlns:a16="http://schemas.microsoft.com/office/drawing/2014/main" id="{0412CF5C-47A5-4D67-9F34-510F60A6382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01BD5DB-9A99-458A-A07E-6A9FE4198F1A}" type="slidenum">
              <a:rPr lang="en-US" altLang="en-US" sz="1200"/>
              <a:pPr/>
              <a:t>11</a:t>
            </a:fld>
            <a:endParaRPr lang="en-US" altLang="en-US" sz="1200"/>
          </a:p>
        </p:txBody>
      </p:sp>
      <p:sp>
        <p:nvSpPr>
          <p:cNvPr id="86019" name="Rectangle 2">
            <a:extLst>
              <a:ext uri="{FF2B5EF4-FFF2-40B4-BE49-F238E27FC236}">
                <a16:creationId xmlns:a16="http://schemas.microsoft.com/office/drawing/2014/main" id="{46761DCD-FD86-4ECC-907D-5ADAFE8514FD}"/>
              </a:ext>
            </a:extLst>
          </p:cNvPr>
          <p:cNvSpPr>
            <a:spLocks noGrp="1" noRot="1" noChangeAspect="1" noChangeArrowheads="1" noTextEdit="1"/>
          </p:cNvSpPr>
          <p:nvPr>
            <p:ph type="sldImg"/>
          </p:nvPr>
        </p:nvSpPr>
        <p:spPr>
          <a:solidFill>
            <a:srgbClr val="FFFFFF"/>
          </a:solidFill>
          <a:ln/>
        </p:spPr>
      </p:sp>
      <p:sp>
        <p:nvSpPr>
          <p:cNvPr id="86020" name="Rectangle 3">
            <a:extLst>
              <a:ext uri="{FF2B5EF4-FFF2-40B4-BE49-F238E27FC236}">
                <a16:creationId xmlns:a16="http://schemas.microsoft.com/office/drawing/2014/main" id="{E0D80CB3-39AB-4929-AEC3-C9C4085D71E0}"/>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Why was Per Henrik Ling important?</a:t>
            </a:r>
            <a:r>
              <a:rPr lang="en-US" altLang="en-US" i="1">
                <a:latin typeface="Arial" panose="020B0604020202020204" pitchFamily="34" charset="0"/>
                <a:ea typeface="ＭＳ Ｐゴシック" panose="020B0600070205080204" pitchFamily="34" charset="-128"/>
              </a:rPr>
              <a:t> (During the Middle Ages, massage had endured in the West only as part of healing traditions among the common people. Ling established systems and a school in which to teach it. In the school, he taught physicians from all over Europe and the United States, who took the knowledge back to their own countries.)</a:t>
            </a:r>
            <a:r>
              <a:rPr lang="en-US" altLang="en-US">
                <a:latin typeface="Arial" panose="020B0604020202020204" pitchFamily="34" charset="0"/>
                <a:ea typeface="ＭＳ Ｐゴシック" panose="020B0600070205080204" pitchFamily="34" charset="-128"/>
              </a:rPr>
              <a:t>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a:extLst>
              <a:ext uri="{FF2B5EF4-FFF2-40B4-BE49-F238E27FC236}">
                <a16:creationId xmlns:a16="http://schemas.microsoft.com/office/drawing/2014/main" id="{60976655-2EA1-4E3E-BF44-69F77760191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6CA099BA-C7D2-4024-97CA-A0BE5696A0CD}" type="slidenum">
              <a:rPr lang="en-US" altLang="en-US" sz="1200"/>
              <a:pPr/>
              <a:t>12</a:t>
            </a:fld>
            <a:endParaRPr lang="en-US" altLang="en-US" sz="1200"/>
          </a:p>
        </p:txBody>
      </p:sp>
      <p:sp>
        <p:nvSpPr>
          <p:cNvPr id="88067" name="Rectangle 2">
            <a:extLst>
              <a:ext uri="{FF2B5EF4-FFF2-40B4-BE49-F238E27FC236}">
                <a16:creationId xmlns:a16="http://schemas.microsoft.com/office/drawing/2014/main" id="{F7A9097B-7058-49A4-B0B5-81278120451D}"/>
              </a:ext>
            </a:extLst>
          </p:cNvPr>
          <p:cNvSpPr>
            <a:spLocks noGrp="1" noRot="1" noChangeAspect="1" noChangeArrowheads="1" noTextEdit="1"/>
          </p:cNvSpPr>
          <p:nvPr>
            <p:ph type="sldImg"/>
          </p:nvPr>
        </p:nvSpPr>
        <p:spPr>
          <a:solidFill>
            <a:srgbClr val="FFFFFF"/>
          </a:solidFill>
          <a:ln/>
        </p:spPr>
      </p:sp>
      <p:sp>
        <p:nvSpPr>
          <p:cNvPr id="88068" name="Rectangle 3">
            <a:extLst>
              <a:ext uri="{FF2B5EF4-FFF2-40B4-BE49-F238E27FC236}">
                <a16:creationId xmlns:a16="http://schemas.microsoft.com/office/drawing/2014/main" id="{8BE18C00-B2B6-435E-ADED-0BA757C60260}"/>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In the 19th century, institutes of massage and scientific journals were established in many European countries.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a:extLst>
              <a:ext uri="{FF2B5EF4-FFF2-40B4-BE49-F238E27FC236}">
                <a16:creationId xmlns:a16="http://schemas.microsoft.com/office/drawing/2014/main" id="{04B4A8E5-B1B5-42AA-822F-8F345197814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19D3D06-57C5-4E4F-B0CF-9626B9F130BA}" type="slidenum">
              <a:rPr lang="en-US" altLang="en-US" sz="1200"/>
              <a:pPr/>
              <a:t>13</a:t>
            </a:fld>
            <a:endParaRPr lang="en-US" altLang="en-US" sz="1200"/>
          </a:p>
        </p:txBody>
      </p:sp>
      <p:sp>
        <p:nvSpPr>
          <p:cNvPr id="90115" name="Rectangle 2">
            <a:extLst>
              <a:ext uri="{FF2B5EF4-FFF2-40B4-BE49-F238E27FC236}">
                <a16:creationId xmlns:a16="http://schemas.microsoft.com/office/drawing/2014/main" id="{4DCE7845-F11B-4850-8C71-FA73A9B5158D}"/>
              </a:ext>
            </a:extLst>
          </p:cNvPr>
          <p:cNvSpPr>
            <a:spLocks noGrp="1" noRot="1" noChangeAspect="1" noChangeArrowheads="1" noTextEdit="1"/>
          </p:cNvSpPr>
          <p:nvPr>
            <p:ph type="sldImg"/>
          </p:nvPr>
        </p:nvSpPr>
        <p:spPr>
          <a:solidFill>
            <a:srgbClr val="FFFFFF"/>
          </a:solidFill>
          <a:ln/>
        </p:spPr>
      </p:sp>
      <p:sp>
        <p:nvSpPr>
          <p:cNvPr id="90116" name="Rectangle 3">
            <a:extLst>
              <a:ext uri="{FF2B5EF4-FFF2-40B4-BE49-F238E27FC236}">
                <a16:creationId xmlns:a16="http://schemas.microsoft.com/office/drawing/2014/main" id="{B5B37F5B-16F4-4E8F-92FF-C012616B6970}"/>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The Taylor brothers learned their skills from Dr. Mathias Roth, an English physician who studied directly with Ling. Roth, also a leader in the homeopathic movement, felt that massage worked on the same principles as homeopathy: the law of similars and the concept of “</a:t>
            </a:r>
            <a:r>
              <a:rPr lang="en-US" altLang="ja-JP">
                <a:latin typeface="Arial" panose="020B0604020202020204" pitchFamily="34" charset="0"/>
                <a:ea typeface="ＭＳ Ｐゴシック" panose="020B0600070205080204" pitchFamily="34" charset="-128"/>
              </a:rPr>
              <a:t>like cures like.”</a:t>
            </a:r>
          </a:p>
          <a:p>
            <a:r>
              <a:rPr lang="en-US" altLang="en-US">
                <a:latin typeface="Arial" panose="020B0604020202020204" pitchFamily="34" charset="0"/>
                <a:ea typeface="ＭＳ Ｐゴシック" panose="020B0600070205080204" pitchFamily="34" charset="-128"/>
              </a:rPr>
              <a:t>Dr. John Harvey Kellogg was the founder of the Battle Creek Sanitarium in Michigan.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a:extLst>
              <a:ext uri="{FF2B5EF4-FFF2-40B4-BE49-F238E27FC236}">
                <a16:creationId xmlns:a16="http://schemas.microsoft.com/office/drawing/2014/main" id="{AB9B7BA1-E704-400B-BD9B-6CFE602F6F0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08B872E-04C6-494B-A736-8F6D571A1C3B}" type="slidenum">
              <a:rPr lang="en-US" altLang="en-US" sz="1200"/>
              <a:pPr/>
              <a:t>14</a:t>
            </a:fld>
            <a:endParaRPr lang="en-US" altLang="en-US" sz="1200"/>
          </a:p>
        </p:txBody>
      </p:sp>
      <p:sp>
        <p:nvSpPr>
          <p:cNvPr id="92163" name="Rectangle 2">
            <a:extLst>
              <a:ext uri="{FF2B5EF4-FFF2-40B4-BE49-F238E27FC236}">
                <a16:creationId xmlns:a16="http://schemas.microsoft.com/office/drawing/2014/main" id="{F279BD57-0598-4142-878A-CEF95B2C626A}"/>
              </a:ext>
            </a:extLst>
          </p:cNvPr>
          <p:cNvSpPr>
            <a:spLocks noGrp="1" noRot="1" noChangeAspect="1" noChangeArrowheads="1" noTextEdit="1"/>
          </p:cNvSpPr>
          <p:nvPr>
            <p:ph type="sldImg"/>
          </p:nvPr>
        </p:nvSpPr>
        <p:spPr>
          <a:solidFill>
            <a:srgbClr val="FFFFFF"/>
          </a:solidFill>
          <a:ln/>
        </p:spPr>
      </p:sp>
      <p:sp>
        <p:nvSpPr>
          <p:cNvPr id="92164" name="Rectangle 3">
            <a:extLst>
              <a:ext uri="{FF2B5EF4-FFF2-40B4-BE49-F238E27FC236}">
                <a16:creationId xmlns:a16="http://schemas.microsoft.com/office/drawing/2014/main" id="{7D66B393-AD4C-4843-8567-374EE3795548}"/>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Between 1854 and 1918, the practice of massage developed from an obscure, unskilled trade to a field of medical health care from which the profession of physical therapy began. Treatments consisted of massage, mineral baths, and exercise.</a:t>
            </a:r>
          </a:p>
          <a:p>
            <a:r>
              <a:rPr lang="en-US" altLang="en-US">
                <a:latin typeface="Arial" panose="020B0604020202020204" pitchFamily="34" charset="0"/>
                <a:ea typeface="ＭＳ Ｐゴシック" panose="020B0600070205080204" pitchFamily="34" charset="-128"/>
              </a:rPr>
              <a:t>According to Dr. Gurevich, massage was practiced by ancient Slavic tribes, especially in combination with therapeutic bathing, or hydrotherapy. </a:t>
            </a:r>
          </a:p>
          <a:p>
            <a:r>
              <a:rPr lang="en-US" altLang="en-US">
                <a:latin typeface="Arial" panose="020B0604020202020204" pitchFamily="34" charset="0"/>
                <a:ea typeface="ＭＳ Ｐゴシック" panose="020B0600070205080204" pitchFamily="34" charset="-128"/>
              </a:rPr>
              <a:t>The practice of massage became widespread in Russia, and most medical clinics used massage therapy.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a:extLst>
              <a:ext uri="{FF2B5EF4-FFF2-40B4-BE49-F238E27FC236}">
                <a16:creationId xmlns:a16="http://schemas.microsoft.com/office/drawing/2014/main" id="{0C3D4218-70A4-4093-A53C-503C8BCBA9B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B150A9A-193C-4F9A-9AEB-83C3925BCAB8}" type="slidenum">
              <a:rPr lang="en-US" altLang="en-US" sz="1200"/>
              <a:pPr/>
              <a:t>15</a:t>
            </a:fld>
            <a:endParaRPr lang="en-US" altLang="en-US" sz="1200"/>
          </a:p>
        </p:txBody>
      </p:sp>
      <p:sp>
        <p:nvSpPr>
          <p:cNvPr id="94211" name="Rectangle 2">
            <a:extLst>
              <a:ext uri="{FF2B5EF4-FFF2-40B4-BE49-F238E27FC236}">
                <a16:creationId xmlns:a16="http://schemas.microsoft.com/office/drawing/2014/main" id="{069A045A-A8AC-48DC-B289-94CDEBE7E19D}"/>
              </a:ext>
            </a:extLst>
          </p:cNvPr>
          <p:cNvSpPr>
            <a:spLocks noGrp="1" noRot="1" noChangeAspect="1" noChangeArrowheads="1" noTextEdit="1"/>
          </p:cNvSpPr>
          <p:nvPr>
            <p:ph type="sldImg"/>
          </p:nvPr>
        </p:nvSpPr>
        <p:spPr>
          <a:solidFill>
            <a:srgbClr val="FFFFFF"/>
          </a:solidFill>
          <a:ln/>
        </p:spPr>
      </p:sp>
      <p:sp>
        <p:nvSpPr>
          <p:cNvPr id="94212" name="Rectangle 3">
            <a:extLst>
              <a:ext uri="{FF2B5EF4-FFF2-40B4-BE49-F238E27FC236}">
                <a16:creationId xmlns:a16="http://schemas.microsoft.com/office/drawing/2014/main" id="{8B957E0C-1873-47C1-B61C-E9A4A0481E57}"/>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Wilhelm Reich, who immigrated from Nazi Germany to the United States in 1934, is considered by many to be the founder of psychotherapeutic body techniques.</a:t>
            </a:r>
          </a:p>
          <a:p>
            <a:r>
              <a:rPr lang="en-US" altLang="en-US">
                <a:latin typeface="Arial" panose="020B0604020202020204" pitchFamily="34" charset="0"/>
                <a:ea typeface="ＭＳ Ｐゴシック" panose="020B0600070205080204" pitchFamily="34" charset="-128"/>
              </a:rPr>
              <a:t>During the 1920s, Elizabeth Dicke, a German, developed soft tissue massage, and Emil Vodder, a Dane, developed manual lymphatic drainage.</a:t>
            </a:r>
          </a:p>
          <a:p>
            <a:r>
              <a:rPr lang="en-US" altLang="en-US">
                <a:latin typeface="Arial" panose="020B0604020202020204" pitchFamily="34" charset="0"/>
                <a:ea typeface="ＭＳ Ｐゴシック" panose="020B0600070205080204" pitchFamily="34" charset="-128"/>
              </a:rPr>
              <a:t>In the 1950s, James Cyriax of London wrote a textbook categorizing pathologies of the soft tissues. His book is the foundation of soft tissue manipulation.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a:extLst>
              <a:ext uri="{FF2B5EF4-FFF2-40B4-BE49-F238E27FC236}">
                <a16:creationId xmlns:a16="http://schemas.microsoft.com/office/drawing/2014/main" id="{CAA49BCA-2B0F-4240-9701-4AB20FAEF35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56A61FF-7C50-4C2F-A1C5-19FB95EA86FE}" type="slidenum">
              <a:rPr lang="en-US" altLang="en-US" sz="1200"/>
              <a:pPr/>
              <a:t>16</a:t>
            </a:fld>
            <a:endParaRPr lang="en-US" altLang="en-US" sz="1200"/>
          </a:p>
        </p:txBody>
      </p:sp>
      <p:sp>
        <p:nvSpPr>
          <p:cNvPr id="96259" name="Rectangle 2">
            <a:extLst>
              <a:ext uri="{FF2B5EF4-FFF2-40B4-BE49-F238E27FC236}">
                <a16:creationId xmlns:a16="http://schemas.microsoft.com/office/drawing/2014/main" id="{4195B4AC-CDA7-4215-A957-BFEA2F88EA25}"/>
              </a:ext>
            </a:extLst>
          </p:cNvPr>
          <p:cNvSpPr>
            <a:spLocks noGrp="1" noRot="1" noChangeAspect="1" noChangeArrowheads="1" noTextEdit="1"/>
          </p:cNvSpPr>
          <p:nvPr>
            <p:ph type="sldImg"/>
          </p:nvPr>
        </p:nvSpPr>
        <p:spPr>
          <a:solidFill>
            <a:srgbClr val="FFFFFF"/>
          </a:solidFill>
          <a:ln/>
        </p:spPr>
      </p:sp>
      <p:sp>
        <p:nvSpPr>
          <p:cNvPr id="96260" name="Rectangle 3">
            <a:extLst>
              <a:ext uri="{FF2B5EF4-FFF2-40B4-BE49-F238E27FC236}">
                <a16:creationId xmlns:a16="http://schemas.microsoft.com/office/drawing/2014/main" id="{A55DD1B7-5CFB-4B45-8F2D-77B868E116B2}"/>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Frances Tappan influenced the profession of massage through interviews, conferences on the future of massage, and consultation with many leaders in the field.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a:extLst>
              <a:ext uri="{FF2B5EF4-FFF2-40B4-BE49-F238E27FC236}">
                <a16:creationId xmlns:a16="http://schemas.microsoft.com/office/drawing/2014/main" id="{BDC1C017-F9E9-4DFF-AD22-F6770A45B7D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9842D8C-E45E-4997-B091-486F8086B84D}" type="slidenum">
              <a:rPr lang="en-US" altLang="en-US" sz="1200"/>
              <a:pPr/>
              <a:t>17</a:t>
            </a:fld>
            <a:endParaRPr lang="en-US" altLang="en-US" sz="1200"/>
          </a:p>
        </p:txBody>
      </p:sp>
      <p:sp>
        <p:nvSpPr>
          <p:cNvPr id="98307" name="Rectangle 2">
            <a:extLst>
              <a:ext uri="{FF2B5EF4-FFF2-40B4-BE49-F238E27FC236}">
                <a16:creationId xmlns:a16="http://schemas.microsoft.com/office/drawing/2014/main" id="{FB1E81B9-B46B-42EE-9B4D-960AA6336357}"/>
              </a:ext>
            </a:extLst>
          </p:cNvPr>
          <p:cNvSpPr>
            <a:spLocks noGrp="1" noRot="1" noChangeAspect="1" noChangeArrowheads="1" noTextEdit="1"/>
          </p:cNvSpPr>
          <p:nvPr>
            <p:ph type="sldImg"/>
          </p:nvPr>
        </p:nvSpPr>
        <p:spPr>
          <a:solidFill>
            <a:srgbClr val="FFFFFF"/>
          </a:solidFill>
          <a:ln/>
        </p:spPr>
      </p:sp>
      <p:sp>
        <p:nvSpPr>
          <p:cNvPr id="98308" name="Rectangle 3">
            <a:extLst>
              <a:ext uri="{FF2B5EF4-FFF2-40B4-BE49-F238E27FC236}">
                <a16:creationId xmlns:a16="http://schemas.microsoft.com/office/drawing/2014/main" id="{422AA59F-C990-40DE-91D9-74800AF5683D}"/>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How did American ideas of massage develop?</a:t>
            </a:r>
            <a:r>
              <a:rPr lang="en-US" altLang="en-US" i="1">
                <a:latin typeface="Arial" panose="020B0604020202020204" pitchFamily="34" charset="0"/>
                <a:ea typeface="ＭＳ Ｐゴシック" panose="020B0600070205080204" pitchFamily="34" charset="-128"/>
              </a:rPr>
              <a:t> (Student answers may vary because the roots of American thought are various. The Taylor brothers and Dr. Roth brought Ling’</a:t>
            </a:r>
            <a:r>
              <a:rPr lang="en-US" altLang="ja-JP" i="1">
                <a:latin typeface="Arial" panose="020B0604020202020204" pitchFamily="34" charset="0"/>
                <a:ea typeface="ＭＳ Ｐゴシック" panose="020B0600070205080204" pitchFamily="34" charset="-128"/>
              </a:rPr>
              <a:t>s system from Sweden; Dr. Kellogg’s pioneering and popularizing work originated from a utopian impulse; other ideas were derived from Hawaii and Tahiti. If necessary, steer students toward the realization that, as with the rest of American culture, massage theory and practice came from many diverse sources.)</a:t>
            </a:r>
            <a:r>
              <a:rPr lang="en-US" altLang="ja-JP">
                <a:latin typeface="Arial" panose="020B0604020202020204" pitchFamily="34" charset="0"/>
                <a:ea typeface="ＭＳ Ｐゴシック" panose="020B0600070205080204" pitchFamily="34" charset="-128"/>
              </a:rPr>
              <a:t> </a:t>
            </a:r>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a:extLst>
              <a:ext uri="{FF2B5EF4-FFF2-40B4-BE49-F238E27FC236}">
                <a16:creationId xmlns:a16="http://schemas.microsoft.com/office/drawing/2014/main" id="{024D04FD-6081-4474-8271-036581340BB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7789366-E147-4EBB-B678-EA314FF00DBC}" type="slidenum">
              <a:rPr lang="en-US" altLang="en-US" sz="1200"/>
              <a:pPr/>
              <a:t>18</a:t>
            </a:fld>
            <a:endParaRPr lang="en-US" altLang="en-US" sz="1200"/>
          </a:p>
        </p:txBody>
      </p:sp>
      <p:sp>
        <p:nvSpPr>
          <p:cNvPr id="100355" name="Rectangle 2">
            <a:extLst>
              <a:ext uri="{FF2B5EF4-FFF2-40B4-BE49-F238E27FC236}">
                <a16:creationId xmlns:a16="http://schemas.microsoft.com/office/drawing/2014/main" id="{F09F7751-76A5-48BA-B8E1-93BE901E92E8}"/>
              </a:ext>
            </a:extLst>
          </p:cNvPr>
          <p:cNvSpPr>
            <a:spLocks noGrp="1" noRot="1" noChangeAspect="1" noChangeArrowheads="1" noTextEdit="1"/>
          </p:cNvSpPr>
          <p:nvPr>
            <p:ph type="sldImg"/>
          </p:nvPr>
        </p:nvSpPr>
        <p:spPr>
          <a:solidFill>
            <a:srgbClr val="FFFFFF"/>
          </a:solidFill>
          <a:ln/>
        </p:spPr>
      </p:sp>
      <p:sp>
        <p:nvSpPr>
          <p:cNvPr id="100356" name="Rectangle 3">
            <a:extLst>
              <a:ext uri="{FF2B5EF4-FFF2-40B4-BE49-F238E27FC236}">
                <a16:creationId xmlns:a16="http://schemas.microsoft.com/office/drawing/2014/main" id="{3FB7698D-8F8B-41B0-A84E-1E758F7E888A}"/>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The vision of the Society of Trained Masseuses (founded in 1894) came to being in 1992 with the National Certification Examination, which involved much compromise among various groups. Besides the national exam, most states have licensing procedures.</a:t>
            </a:r>
          </a:p>
          <a:p>
            <a:r>
              <a:rPr lang="en-US" altLang="en-US">
                <a:latin typeface="Arial" panose="020B0604020202020204" pitchFamily="34" charset="0"/>
                <a:ea typeface="ＭＳ Ｐゴシック" panose="020B0600070205080204" pitchFamily="34" charset="-128"/>
              </a:rPr>
              <a:t>Even with the national organization and the ever-increasing respectability of therapeutic massage, massage and bodywork methods have yet to consolidate into a single system. Such a system would have two tracks: </a:t>
            </a:r>
            <a:r>
              <a:rPr lang="en-US" altLang="en-US" i="1">
                <a:latin typeface="Arial" panose="020B0604020202020204" pitchFamily="34" charset="0"/>
                <a:ea typeface="ＭＳ Ｐゴシック" panose="020B0600070205080204" pitchFamily="34" charset="-128"/>
              </a:rPr>
              <a:t>wellness massage,</a:t>
            </a:r>
            <a:r>
              <a:rPr lang="en-US" altLang="en-US">
                <a:latin typeface="Arial" panose="020B0604020202020204" pitchFamily="34" charset="0"/>
                <a:ea typeface="ＭＳ Ｐゴシック" panose="020B0600070205080204" pitchFamily="34" charset="-128"/>
              </a:rPr>
              <a:t> practiced outside the health care system, and </a:t>
            </a:r>
            <a:r>
              <a:rPr lang="en-US" altLang="en-US" i="1">
                <a:latin typeface="Arial" panose="020B0604020202020204" pitchFamily="34" charset="0"/>
                <a:ea typeface="ＭＳ Ｐゴシック" panose="020B0600070205080204" pitchFamily="34" charset="-128"/>
              </a:rPr>
              <a:t>medical massage,</a:t>
            </a:r>
            <a:r>
              <a:rPr lang="en-US" altLang="en-US">
                <a:latin typeface="Arial" panose="020B0604020202020204" pitchFamily="34" charset="0"/>
                <a:ea typeface="ＭＳ Ｐゴシック" panose="020B0600070205080204" pitchFamily="34" charset="-128"/>
              </a:rPr>
              <a:t> practiced within the health care system.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a:extLst>
              <a:ext uri="{FF2B5EF4-FFF2-40B4-BE49-F238E27FC236}">
                <a16:creationId xmlns:a16="http://schemas.microsoft.com/office/drawing/2014/main" id="{49937171-321B-4F95-9F83-BEB8026DC4E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EAE042A-5844-49AF-A4F0-C532ECDF90B7}" type="slidenum">
              <a:rPr lang="en-US" altLang="en-US" sz="1200"/>
              <a:pPr/>
              <a:t>19</a:t>
            </a:fld>
            <a:endParaRPr lang="en-US" altLang="en-US" sz="1200"/>
          </a:p>
        </p:txBody>
      </p:sp>
      <p:sp>
        <p:nvSpPr>
          <p:cNvPr id="102403" name="Rectangle 2">
            <a:extLst>
              <a:ext uri="{FF2B5EF4-FFF2-40B4-BE49-F238E27FC236}">
                <a16:creationId xmlns:a16="http://schemas.microsoft.com/office/drawing/2014/main" id="{0609631A-AC9E-44FE-81C1-C7053B78FDE8}"/>
              </a:ext>
            </a:extLst>
          </p:cNvPr>
          <p:cNvSpPr>
            <a:spLocks noGrp="1" noRot="1" noChangeAspect="1" noChangeArrowheads="1" noTextEdit="1"/>
          </p:cNvSpPr>
          <p:nvPr>
            <p:ph type="sldImg"/>
          </p:nvPr>
        </p:nvSpPr>
        <p:spPr>
          <a:solidFill>
            <a:srgbClr val="FFFFFF"/>
          </a:solidFill>
          <a:ln/>
        </p:spPr>
      </p:sp>
      <p:sp>
        <p:nvSpPr>
          <p:cNvPr id="102404" name="Rectangle 3">
            <a:extLst>
              <a:ext uri="{FF2B5EF4-FFF2-40B4-BE49-F238E27FC236}">
                <a16:creationId xmlns:a16="http://schemas.microsoft.com/office/drawing/2014/main" id="{6BDB069B-EA3B-4040-A979-0A66BBF4F21B}"/>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Research continues to validate massage therapy. </a:t>
            </a:r>
          </a:p>
          <a:p>
            <a:r>
              <a:rPr lang="en-US" altLang="en-US">
                <a:latin typeface="Arial" panose="020B0604020202020204" pitchFamily="34" charset="0"/>
                <a:ea typeface="ＭＳ Ｐゴシック" panose="020B0600070205080204" pitchFamily="34" charset="-128"/>
              </a:rPr>
              <a:t>Health care is moving in the direction of multidisciplinary teams wherein nurses and physical therapists probably will find themselves supervising massage paraprofessionals and working as partners with more comprehensively trained massage therapists who have earned a degree.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a:extLst>
              <a:ext uri="{FF2B5EF4-FFF2-40B4-BE49-F238E27FC236}">
                <a16:creationId xmlns:a16="http://schemas.microsoft.com/office/drawing/2014/main" id="{AB14D5CB-E2F3-467A-9E7B-D8E9FF78212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74FCB29-47E9-416A-8481-E87B7DAA680D}" type="slidenum">
              <a:rPr lang="en-US" altLang="en-US" sz="1200"/>
              <a:pPr/>
              <a:t>20</a:t>
            </a:fld>
            <a:endParaRPr lang="en-US" altLang="en-US" sz="1200"/>
          </a:p>
        </p:txBody>
      </p:sp>
      <p:sp>
        <p:nvSpPr>
          <p:cNvPr id="104451" name="Rectangle 2">
            <a:extLst>
              <a:ext uri="{FF2B5EF4-FFF2-40B4-BE49-F238E27FC236}">
                <a16:creationId xmlns:a16="http://schemas.microsoft.com/office/drawing/2014/main" id="{B7C04764-CD95-46E1-A397-92F860AB3138}"/>
              </a:ext>
            </a:extLst>
          </p:cNvPr>
          <p:cNvSpPr>
            <a:spLocks noGrp="1" noRot="1" noChangeAspect="1" noChangeArrowheads="1" noTextEdit="1"/>
          </p:cNvSpPr>
          <p:nvPr>
            <p:ph type="sldImg"/>
          </p:nvPr>
        </p:nvSpPr>
        <p:spPr>
          <a:solidFill>
            <a:srgbClr val="FFFFFF"/>
          </a:solidFill>
          <a:ln/>
        </p:spPr>
      </p:sp>
      <p:sp>
        <p:nvSpPr>
          <p:cNvPr id="104452" name="Rectangle 3">
            <a:extLst>
              <a:ext uri="{FF2B5EF4-FFF2-40B4-BE49-F238E27FC236}">
                <a16:creationId xmlns:a16="http://schemas.microsoft.com/office/drawing/2014/main" id="{2C67F9A1-1F47-4F88-A961-106F40F23915}"/>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The research produced by the Touch Research Institute has moved massage into the mainstream and into accepted health care practice.</a:t>
            </a:r>
          </a:p>
          <a:p>
            <a:r>
              <a:rPr lang="en-US" altLang="en-US">
                <a:latin typeface="Arial" panose="020B0604020202020204" pitchFamily="34" charset="0"/>
                <a:ea typeface="ＭＳ Ｐゴシック" panose="020B0600070205080204" pitchFamily="34" charset="-128"/>
              </a:rPr>
              <a:t>Besides Dr. Chaitow, who are some other noteworthy authors and professionals in the massage therapy profession? </a:t>
            </a:r>
            <a:r>
              <a:rPr lang="en-US" altLang="en-US" i="1">
                <a:latin typeface="Arial" panose="020B0604020202020204" pitchFamily="34" charset="0"/>
                <a:ea typeface="ＭＳ Ｐゴシック" panose="020B0600070205080204" pitchFamily="34" charset="-128"/>
              </a:rPr>
              <a:t>(Some examples include Ida Rolf, developer of the Rolfing system; Dr. Milton Trager, developer of Trager; and Dr. Janet Travell, coauthor with David Simons of the most comprehensive texts written on the subject of trigger points.)</a:t>
            </a:r>
            <a:r>
              <a:rPr lang="en-US" altLang="en-US">
                <a:latin typeface="Arial" panose="020B0604020202020204" pitchFamily="34" charset="0"/>
                <a:ea typeface="ＭＳ Ｐゴシック" panose="020B0600070205080204" pitchFamily="34" charset="-128"/>
              </a:rPr>
              <a:t>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a:extLst>
              <a:ext uri="{FF2B5EF4-FFF2-40B4-BE49-F238E27FC236}">
                <a16:creationId xmlns:a16="http://schemas.microsoft.com/office/drawing/2014/main" id="{3E4337F1-896F-4239-A3BA-BAC3FF3ABFF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A5E2063-FCCF-4F9A-8B84-B8038C4E8B9C}" type="slidenum">
              <a:rPr lang="en-US" altLang="en-US" sz="1200"/>
              <a:pPr/>
              <a:t>21</a:t>
            </a:fld>
            <a:endParaRPr lang="en-US" altLang="en-US" sz="1200"/>
          </a:p>
        </p:txBody>
      </p:sp>
      <p:sp>
        <p:nvSpPr>
          <p:cNvPr id="108547" name="Rectangle 2">
            <a:extLst>
              <a:ext uri="{FF2B5EF4-FFF2-40B4-BE49-F238E27FC236}">
                <a16:creationId xmlns:a16="http://schemas.microsoft.com/office/drawing/2014/main" id="{B639305C-E80F-4149-84C0-3C0286819F6A}"/>
              </a:ext>
            </a:extLst>
          </p:cNvPr>
          <p:cNvSpPr>
            <a:spLocks noGrp="1" noRot="1" noChangeAspect="1" noChangeArrowheads="1" noTextEdit="1"/>
          </p:cNvSpPr>
          <p:nvPr>
            <p:ph type="sldImg"/>
          </p:nvPr>
        </p:nvSpPr>
        <p:spPr>
          <a:solidFill>
            <a:srgbClr val="FFFFFF"/>
          </a:solidFill>
          <a:ln/>
        </p:spPr>
      </p:sp>
      <p:sp>
        <p:nvSpPr>
          <p:cNvPr id="108548" name="Rectangle 3">
            <a:extLst>
              <a:ext uri="{FF2B5EF4-FFF2-40B4-BE49-F238E27FC236}">
                <a16:creationId xmlns:a16="http://schemas.microsoft.com/office/drawing/2014/main" id="{D4892408-812E-4CEA-BCCA-3557F58B6287}"/>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This ELAP information is important to massage therapy learners; education for massage therapy learners should follow ELAP guidelines.</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a:extLst>
              <a:ext uri="{FF2B5EF4-FFF2-40B4-BE49-F238E27FC236}">
                <a16:creationId xmlns:a16="http://schemas.microsoft.com/office/drawing/2014/main" id="{3D9F0427-3C5C-45BF-AB6E-22061C1991C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4CC35F85-A5CF-4097-86F1-AF622897D288}" type="slidenum">
              <a:rPr lang="en-US" altLang="en-US" sz="1200"/>
              <a:pPr/>
              <a:t>22</a:t>
            </a:fld>
            <a:endParaRPr lang="en-US" altLang="en-US" sz="1200"/>
          </a:p>
        </p:txBody>
      </p:sp>
      <p:sp>
        <p:nvSpPr>
          <p:cNvPr id="110595" name="Rectangle 2">
            <a:extLst>
              <a:ext uri="{FF2B5EF4-FFF2-40B4-BE49-F238E27FC236}">
                <a16:creationId xmlns:a16="http://schemas.microsoft.com/office/drawing/2014/main" id="{A80B6366-4606-4D35-94C5-A1DEC75436A5}"/>
              </a:ext>
            </a:extLst>
          </p:cNvPr>
          <p:cNvSpPr>
            <a:spLocks noGrp="1" noRot="1" noChangeAspect="1" noChangeArrowheads="1" noTextEdit="1"/>
          </p:cNvSpPr>
          <p:nvPr>
            <p:ph type="sldImg"/>
          </p:nvPr>
        </p:nvSpPr>
        <p:spPr>
          <a:solidFill>
            <a:srgbClr val="FFFFFF"/>
          </a:solidFill>
          <a:ln/>
        </p:spPr>
      </p:sp>
      <p:sp>
        <p:nvSpPr>
          <p:cNvPr id="140291" name="Rectangle 3">
            <a:extLst>
              <a:ext uri="{FF2B5EF4-FFF2-40B4-BE49-F238E27FC236}">
                <a16:creationId xmlns:a16="http://schemas.microsoft.com/office/drawing/2014/main" id="{4FE54632-DFE4-4488-909A-169B02DD30F8}"/>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defRPr/>
            </a:pPr>
            <a:r>
              <a:rPr lang="en-US" altLang="en-US" dirty="0">
                <a:latin typeface="Arial" pitchFamily="34" charset="0"/>
                <a:ea typeface="ＭＳ Ｐゴシック" pitchFamily="34" charset="-128"/>
              </a:rPr>
              <a:t>Skills in pathology, medications, record keeping, communication, and professional ethics are also valuable for a practicing massage therapist. </a:t>
            </a:r>
          </a:p>
          <a:p>
            <a:pPr>
              <a:defRPr/>
            </a:pPr>
            <a:r>
              <a:rPr lang="en-US" altLang="en-US" dirty="0">
                <a:latin typeface="Arial" pitchFamily="34" charset="0"/>
                <a:ea typeface="ＭＳ Ｐゴシック" pitchFamily="34" charset="-128"/>
              </a:rPr>
              <a:t>Research literacy is a necessary component of massage education. </a:t>
            </a:r>
          </a:p>
          <a:p>
            <a:pPr>
              <a:defRPr/>
            </a:pPr>
            <a:r>
              <a:rPr lang="en-US" altLang="en-US" dirty="0">
                <a:latin typeface="Arial" pitchFamily="34" charset="0"/>
                <a:ea typeface="ＭＳ Ｐゴシック" pitchFamily="34" charset="-128"/>
              </a:rPr>
              <a:t>Ongoing education is available for those wishing to develop a specialization in massage. </a:t>
            </a:r>
          </a:p>
          <a:p>
            <a:pPr>
              <a:defRPr/>
            </a:pPr>
            <a:r>
              <a:rPr lang="en-US" altLang="en-US" dirty="0">
                <a:latin typeface="Arial" pitchFamily="34" charset="0"/>
                <a:ea typeface="ＭＳ Ｐゴシック" pitchFamily="34" charset="-128"/>
              </a:rPr>
              <a:t>The United Kingdom, Australia, and New Zealand massage therapy organizations also embrace a consistent and uniform level of ethical, professional, and quality standards.</a:t>
            </a:r>
          </a:p>
          <a:p>
            <a:pPr marL="228600" indent="-228600">
              <a:buFontTx/>
              <a:buChar char="•"/>
              <a:defRPr/>
            </a:pPr>
            <a:endParaRPr lang="en-US" altLang="en-US" dirty="0">
              <a:latin typeface="Arial" pitchFamily="34" charset="0"/>
              <a:ea typeface="ＭＳ Ｐゴシック" pitchFamily="34"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a:extLst>
              <a:ext uri="{FF2B5EF4-FFF2-40B4-BE49-F238E27FC236}">
                <a16:creationId xmlns:a16="http://schemas.microsoft.com/office/drawing/2014/main" id="{419AB487-A8B4-48AD-A0BF-A4AD4201FE5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1F77572-493E-4C1B-A073-12FC6AA7369D}" type="slidenum">
              <a:rPr lang="en-US" altLang="en-US" sz="1200"/>
              <a:pPr/>
              <a:t>23</a:t>
            </a:fld>
            <a:endParaRPr lang="en-US" altLang="en-US" sz="1200"/>
          </a:p>
        </p:txBody>
      </p:sp>
      <p:sp>
        <p:nvSpPr>
          <p:cNvPr id="116739" name="Rectangle 2">
            <a:extLst>
              <a:ext uri="{FF2B5EF4-FFF2-40B4-BE49-F238E27FC236}">
                <a16:creationId xmlns:a16="http://schemas.microsoft.com/office/drawing/2014/main" id="{BCEF6061-4775-4570-A012-CC7DC0506A3B}"/>
              </a:ext>
            </a:extLst>
          </p:cNvPr>
          <p:cNvSpPr>
            <a:spLocks noGrp="1" noRot="1" noChangeAspect="1" noChangeArrowheads="1" noTextEdit="1"/>
          </p:cNvSpPr>
          <p:nvPr>
            <p:ph type="sldImg"/>
          </p:nvPr>
        </p:nvSpPr>
        <p:spPr>
          <a:solidFill>
            <a:srgbClr val="FFFFFF"/>
          </a:solidFill>
          <a:ln/>
        </p:spPr>
      </p:sp>
      <p:sp>
        <p:nvSpPr>
          <p:cNvPr id="116740" name="Rectangle 3">
            <a:extLst>
              <a:ext uri="{FF2B5EF4-FFF2-40B4-BE49-F238E27FC236}">
                <a16:creationId xmlns:a16="http://schemas.microsoft.com/office/drawing/2014/main" id="{7F780C5B-E422-4C9E-B0E0-4155985A5980}"/>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Massage therapy also has a support role managing the same type of conditions within a medical environment. </a:t>
            </a:r>
          </a:p>
          <a:p>
            <a:r>
              <a:rPr lang="en-US" altLang="en-US">
                <a:latin typeface="Arial" panose="020B0604020202020204" pitchFamily="34" charset="0"/>
                <a:ea typeface="ＭＳ Ｐゴシック" panose="020B0600070205080204" pitchFamily="34" charset="-128"/>
              </a:rPr>
              <a:t>Massage therapists also will have much to learn about adapting to a medical environment. </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a:extLst>
              <a:ext uri="{FF2B5EF4-FFF2-40B4-BE49-F238E27FC236}">
                <a16:creationId xmlns:a16="http://schemas.microsoft.com/office/drawing/2014/main" id="{150D8F25-4275-4EFB-8144-0456A152EC1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CC231EE-A99A-40ED-B3AF-2E1F8A6F0854}" type="slidenum">
              <a:rPr lang="en-US" altLang="en-US" sz="1200"/>
              <a:pPr/>
              <a:t>24</a:t>
            </a:fld>
            <a:endParaRPr lang="en-US" altLang="en-US" sz="1200"/>
          </a:p>
        </p:txBody>
      </p:sp>
      <p:sp>
        <p:nvSpPr>
          <p:cNvPr id="118787" name="Rectangle 2">
            <a:extLst>
              <a:ext uri="{FF2B5EF4-FFF2-40B4-BE49-F238E27FC236}">
                <a16:creationId xmlns:a16="http://schemas.microsoft.com/office/drawing/2014/main" id="{421B9E5F-394A-4CFF-85CC-A66E881FF234}"/>
              </a:ext>
            </a:extLst>
          </p:cNvPr>
          <p:cNvSpPr>
            <a:spLocks noGrp="1" noRot="1" noChangeAspect="1" noChangeArrowheads="1" noTextEdit="1"/>
          </p:cNvSpPr>
          <p:nvPr>
            <p:ph type="sldImg"/>
          </p:nvPr>
        </p:nvSpPr>
        <p:spPr>
          <a:solidFill>
            <a:srgbClr val="FFFFFF"/>
          </a:solidFill>
          <a:ln/>
        </p:spPr>
      </p:sp>
      <p:sp>
        <p:nvSpPr>
          <p:cNvPr id="118788" name="Rectangle 3">
            <a:extLst>
              <a:ext uri="{FF2B5EF4-FFF2-40B4-BE49-F238E27FC236}">
                <a16:creationId xmlns:a16="http://schemas.microsoft.com/office/drawing/2014/main" id="{748746D8-8387-4917-9A12-3A2E912221EB}"/>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r>
              <a:rPr lang="en-US" altLang="en-US">
                <a:latin typeface="Arial" panose="020B0604020202020204" pitchFamily="34" charset="0"/>
                <a:ea typeface="ＭＳ Ｐゴシック" panose="020B0600070205080204" pitchFamily="34" charset="-128"/>
              </a:rPr>
              <a:t>Leaders guide progress toward the future.</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523220"/>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sz="2800" dirty="0">
                <a:solidFill>
                  <a:schemeClr val="bg1">
                    <a:lumMod val="95000"/>
                  </a:schemeClr>
                </a:solidFill>
                <a:latin typeface="+mj-lt"/>
                <a:ea typeface="Times New Roman" panose="02020603050405020304" pitchFamily="18" charset="0"/>
              </a:rPr>
              <a:t>H</a:t>
            </a:r>
            <a:r>
              <a:rPr lang="en-US" sz="2800" dirty="0">
                <a:solidFill>
                  <a:schemeClr val="bg1">
                    <a:lumMod val="95000"/>
                  </a:schemeClr>
                </a:solidFill>
                <a:effectLst/>
                <a:latin typeface="+mj-lt"/>
                <a:ea typeface="Times New Roman" panose="02020603050405020304" pitchFamily="18" charset="0"/>
              </a:rPr>
              <a:t>eritage and history of therapeutic massage</a:t>
            </a:r>
            <a:r>
              <a:rPr lang="en-US" sz="1800" dirty="0">
                <a:effectLst/>
                <a:latin typeface="+mj-lt"/>
                <a:ea typeface="Times New Roman" panose="02020603050405020304" pitchFamily="18" charset="0"/>
              </a:rPr>
              <a:t>.</a:t>
            </a:r>
            <a:endParaRPr lang="en-CA" b="0" dirty="0">
              <a:solidFill>
                <a:schemeClr val="bg1"/>
              </a:solidFill>
              <a:latin typeface="+mj-lt"/>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63DC0-728B-23B3-4D30-AA9580E384AF}"/>
              </a:ext>
            </a:extLst>
          </p:cNvPr>
          <p:cNvSpPr>
            <a:spLocks noGrp="1" noChangeArrowheads="1"/>
          </p:cNvSpPr>
          <p:nvPr>
            <p:ph type="title"/>
          </p:nvPr>
        </p:nvSpPr>
        <p:spPr>
          <a:xfrm>
            <a:off x="685800" y="346393"/>
            <a:ext cx="7772400" cy="1219200"/>
          </a:xfrm>
        </p:spPr>
        <p:txBody>
          <a:bodyPr>
            <a:normAutofit fontScale="90000"/>
          </a:bodyPr>
          <a:lstStyle/>
          <a:p>
            <a:r>
              <a:rPr lang="en-US" altLang="en-US" b="1" dirty="0">
                <a:solidFill>
                  <a:srgbClr val="002060"/>
                </a:solidFill>
              </a:rPr>
              <a:t>History Massage and Recent Trends</a:t>
            </a:r>
          </a:p>
        </p:txBody>
      </p:sp>
      <p:sp>
        <p:nvSpPr>
          <p:cNvPr id="5" name="Content Placeholder 2">
            <a:extLst>
              <a:ext uri="{FF2B5EF4-FFF2-40B4-BE49-F238E27FC236}">
                <a16:creationId xmlns:a16="http://schemas.microsoft.com/office/drawing/2014/main" id="{B2DEBC8C-616F-43B3-CD26-BF47CB063342}"/>
              </a:ext>
            </a:extLst>
          </p:cNvPr>
          <p:cNvSpPr>
            <a:spLocks noGrp="1" noChangeArrowheads="1"/>
          </p:cNvSpPr>
          <p:nvPr>
            <p:ph idx="1"/>
          </p:nvPr>
        </p:nvSpPr>
        <p:spPr>
          <a:xfrm>
            <a:off x="685800" y="1859598"/>
            <a:ext cx="7772400" cy="4454525"/>
          </a:xfrm>
        </p:spPr>
        <p:txBody>
          <a:bodyPr/>
          <a:lstStyle/>
          <a:p>
            <a:pPr marL="0" indent="0" eaLnBrk="1" hangingPunct="1">
              <a:buNone/>
            </a:pPr>
            <a:r>
              <a:rPr lang="en-US" altLang="en-US" dirty="0"/>
              <a:t>After this intro we will be able to </a:t>
            </a:r>
          </a:p>
          <a:p>
            <a:pPr marL="0" indent="0" eaLnBrk="1" hangingPunct="1">
              <a:buNone/>
            </a:pPr>
            <a:r>
              <a:rPr lang="en-US" altLang="en-US" dirty="0"/>
              <a:t>Explain the rich heritage and history of therapeutic massage.</a:t>
            </a:r>
          </a:p>
          <a:p>
            <a:pPr marL="0" indent="0" eaLnBrk="1" hangingPunct="1">
              <a:buNone/>
            </a:pPr>
            <a:r>
              <a:rPr lang="en-US" altLang="en-US" dirty="0"/>
              <a:t>Explain the influence of historical events and global culture on the current development of therapeutic massage. </a:t>
            </a:r>
          </a:p>
          <a:p>
            <a:pPr marL="0" indent="0" eaLnBrk="1" hangingPunct="1">
              <a:buNone/>
            </a:pPr>
            <a:r>
              <a:rPr lang="en-US" altLang="en-US" dirty="0"/>
              <a:t>Self-assess for leadership qualities.</a:t>
            </a:r>
          </a:p>
          <a:p>
            <a:pPr marL="0" indent="0" eaLnBrk="1" hangingPunct="1">
              <a:buNone/>
            </a:pPr>
            <a:r>
              <a:rPr lang="en-US" altLang="en-US" dirty="0"/>
              <a:t>Analyze a professional practice framework.</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a:extLst>
              <a:ext uri="{FF2B5EF4-FFF2-40B4-BE49-F238E27FC236}">
                <a16:creationId xmlns:a16="http://schemas.microsoft.com/office/drawing/2014/main" id="{8B5BDE45-1189-425D-AEB1-5E48D076D307}"/>
              </a:ext>
            </a:extLst>
          </p:cNvPr>
          <p:cNvSpPr>
            <a:spLocks noGrp="1" noChangeArrowheads="1"/>
          </p:cNvSpPr>
          <p:nvPr>
            <p:ph type="title"/>
          </p:nvPr>
        </p:nvSpPr>
        <p:spPr/>
        <p:txBody>
          <a:bodyPr/>
          <a:lstStyle/>
          <a:p>
            <a:pPr eaLnBrk="1" hangingPunct="1"/>
            <a:r>
              <a:rPr lang="en-US" altLang="en-US"/>
              <a:t>Historical Perspectives </a:t>
            </a:r>
          </a:p>
        </p:txBody>
      </p:sp>
      <p:sp>
        <p:nvSpPr>
          <p:cNvPr id="68611" name="Content Placeholder 2">
            <a:extLst>
              <a:ext uri="{FF2B5EF4-FFF2-40B4-BE49-F238E27FC236}">
                <a16:creationId xmlns:a16="http://schemas.microsoft.com/office/drawing/2014/main" id="{BF2C9870-5FBF-4501-BBB4-173D794E89B3}"/>
              </a:ext>
            </a:extLst>
          </p:cNvPr>
          <p:cNvSpPr>
            <a:spLocks noGrp="1" noChangeArrowheads="1"/>
          </p:cNvSpPr>
          <p:nvPr>
            <p:ph idx="1"/>
          </p:nvPr>
        </p:nvSpPr>
        <p:spPr/>
        <p:txBody>
          <a:bodyPr/>
          <a:lstStyle/>
          <a:p>
            <a:pPr eaLnBrk="1" hangingPunct="1"/>
            <a:r>
              <a:rPr lang="en-US" altLang="en-US" dirty="0"/>
              <a:t>Students must explore historical influences and the evolution of massage from its ancient foundations to better understand professional, structured, and therapeutic touch</a:t>
            </a:r>
          </a:p>
          <a:p>
            <a:pPr eaLnBrk="1" hangingPunct="1"/>
            <a:r>
              <a:rPr lang="en-US" altLang="en-US" dirty="0"/>
              <a:t>Massage has stood the test of time, proving itself a vital, health-enhancing technique and rehabilitative discipline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a:extLst>
              <a:ext uri="{FF2B5EF4-FFF2-40B4-BE49-F238E27FC236}">
                <a16:creationId xmlns:a16="http://schemas.microsoft.com/office/drawing/2014/main" id="{981681D9-80F4-4354-B972-40C3B281E6EF}"/>
              </a:ext>
            </a:extLst>
          </p:cNvPr>
          <p:cNvSpPr>
            <a:spLocks noGrp="1" noChangeArrowheads="1"/>
          </p:cNvSpPr>
          <p:nvPr>
            <p:ph type="title"/>
          </p:nvPr>
        </p:nvSpPr>
        <p:spPr/>
        <p:txBody>
          <a:bodyPr/>
          <a:lstStyle/>
          <a:p>
            <a:pPr eaLnBrk="1" hangingPunct="1"/>
            <a:r>
              <a:rPr lang="en-US" altLang="en-US"/>
              <a:t>History of Massage </a:t>
            </a:r>
          </a:p>
        </p:txBody>
      </p:sp>
      <p:sp>
        <p:nvSpPr>
          <p:cNvPr id="96258" name="Content Placeholder 2">
            <a:extLst>
              <a:ext uri="{FF2B5EF4-FFF2-40B4-BE49-F238E27FC236}">
                <a16:creationId xmlns:a16="http://schemas.microsoft.com/office/drawing/2014/main" id="{FB389C6D-0006-4699-B7EC-2C09F8C9925D}"/>
              </a:ext>
            </a:extLst>
          </p:cNvPr>
          <p:cNvSpPr>
            <a:spLocks noGrp="1"/>
          </p:cNvSpPr>
          <p:nvPr>
            <p:ph idx="1"/>
          </p:nvPr>
        </p:nvSpPr>
        <p:spPr/>
        <p:txBody>
          <a:bodyPr/>
          <a:lstStyle/>
          <a:p>
            <a:pPr eaLnBrk="1" hangingPunct="1">
              <a:defRPr/>
            </a:pPr>
            <a:r>
              <a:rPr lang="en-US" altLang="en-US" dirty="0">
                <a:cs typeface="+mn-cs"/>
              </a:rPr>
              <a:t>Touch as a method of healing appears to have numerous cultural origins</a:t>
            </a:r>
          </a:p>
          <a:p>
            <a:pPr lvl="1" eaLnBrk="1" hangingPunct="1">
              <a:defRPr/>
            </a:pPr>
            <a:r>
              <a:rPr lang="en-US" altLang="en-US" dirty="0"/>
              <a:t>Therapeutic massage has strong roots in Chinese folk medicine and has aspects in common with Indian herbal medicine and Persian medicine</a:t>
            </a:r>
          </a:p>
          <a:p>
            <a:pPr eaLnBrk="1" hangingPunct="1">
              <a:defRPr/>
            </a:pPr>
            <a:r>
              <a:rPr lang="en-US" altLang="en-US" dirty="0">
                <a:cs typeface="+mn-cs"/>
              </a:rPr>
              <a:t>Massage was first mentioned in writing about 2000 </a:t>
            </a:r>
            <a:r>
              <a:rPr lang="en-US" altLang="en-US" cap="small" dirty="0">
                <a:cs typeface="+mn-cs"/>
              </a:rPr>
              <a:t>bc </a:t>
            </a:r>
            <a:r>
              <a:rPr lang="en-US" altLang="en-US" dirty="0">
                <a:cs typeface="+mn-cs"/>
              </a:rPr>
              <a:t>and has been written about extensively since 500 </a:t>
            </a:r>
            <a:r>
              <a:rPr lang="en-US" altLang="en-US" cap="small" dirty="0" err="1">
                <a:cs typeface="+mn-cs"/>
              </a:rPr>
              <a:t>bc</a:t>
            </a:r>
            <a:endParaRPr lang="en-US" altLang="en-US" dirty="0">
              <a:cs typeface="+mn-c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a:extLst>
              <a:ext uri="{FF2B5EF4-FFF2-40B4-BE49-F238E27FC236}">
                <a16:creationId xmlns:a16="http://schemas.microsoft.com/office/drawing/2014/main" id="{23356A5A-D295-4BD3-A8CE-CCD104C7627E}"/>
              </a:ext>
            </a:extLst>
          </p:cNvPr>
          <p:cNvSpPr>
            <a:spLocks noGrp="1" noChangeArrowheads="1"/>
          </p:cNvSpPr>
          <p:nvPr>
            <p:ph type="title"/>
          </p:nvPr>
        </p:nvSpPr>
        <p:spPr/>
        <p:txBody>
          <a:bodyPr/>
          <a:lstStyle/>
          <a:p>
            <a:r>
              <a:rPr lang="en-US" altLang="en-US" dirty="0"/>
              <a:t>Ancient Times</a:t>
            </a:r>
            <a:br>
              <a:rPr lang="en-US" altLang="en-US" dirty="0"/>
            </a:br>
            <a:endParaRPr lang="en-US" altLang="en-US" dirty="0"/>
          </a:p>
        </p:txBody>
      </p:sp>
      <p:sp>
        <p:nvSpPr>
          <p:cNvPr id="98306" name="Content Placeholder 2">
            <a:extLst>
              <a:ext uri="{FF2B5EF4-FFF2-40B4-BE49-F238E27FC236}">
                <a16:creationId xmlns:a16="http://schemas.microsoft.com/office/drawing/2014/main" id="{4F5D7577-36BE-49B2-9CBB-14A002FC8B23}"/>
              </a:ext>
            </a:extLst>
          </p:cNvPr>
          <p:cNvSpPr>
            <a:spLocks noGrp="1"/>
          </p:cNvSpPr>
          <p:nvPr>
            <p:ph idx="1"/>
          </p:nvPr>
        </p:nvSpPr>
        <p:spPr/>
        <p:txBody>
          <a:bodyPr/>
          <a:lstStyle/>
          <a:p>
            <a:r>
              <a:rPr lang="en-US" altLang="en-US" dirty="0"/>
              <a:t>Most ancient cultures practiced some form of healing touch</a:t>
            </a:r>
          </a:p>
          <a:p>
            <a:r>
              <a:rPr lang="en-US" altLang="en-US" dirty="0"/>
              <a:t>Massage was well established in Chinese medicine during the Sui Dynasty (ad 589-617)</a:t>
            </a:r>
          </a:p>
          <a:p>
            <a:pPr lvl="1"/>
            <a:r>
              <a:rPr lang="en-US" altLang="en-US" dirty="0"/>
              <a:t>Japanese learned methods through Chinese writings</a:t>
            </a:r>
          </a:p>
          <a:p>
            <a:pPr lvl="1"/>
            <a:r>
              <a:rPr lang="en-US" altLang="en-US" dirty="0"/>
              <a:t>Chinese introduced methods to India through trading forays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6">
            <a:extLst>
              <a:ext uri="{FF2B5EF4-FFF2-40B4-BE49-F238E27FC236}">
                <a16:creationId xmlns:a16="http://schemas.microsoft.com/office/drawing/2014/main" id="{053D49DE-082F-4FA2-A4E6-C9912949BE7F}"/>
              </a:ext>
            </a:extLst>
          </p:cNvPr>
          <p:cNvSpPr>
            <a:spLocks noGrp="1" noChangeArrowheads="1"/>
          </p:cNvSpPr>
          <p:nvPr>
            <p:ph type="title"/>
          </p:nvPr>
        </p:nvSpPr>
        <p:spPr/>
        <p:txBody>
          <a:bodyPr/>
          <a:lstStyle/>
          <a:p>
            <a:pPr eaLnBrk="1" hangingPunct="1"/>
            <a:r>
              <a:rPr lang="en-US" altLang="en-US" dirty="0"/>
              <a:t>Ancient Times</a:t>
            </a:r>
            <a:br>
              <a:rPr lang="en-US" altLang="en-US" dirty="0"/>
            </a:br>
            <a:endParaRPr lang="en-GB" altLang="en-US" sz="1600" dirty="0"/>
          </a:p>
        </p:txBody>
      </p:sp>
      <p:sp>
        <p:nvSpPr>
          <p:cNvPr id="78851" name="Rectangle 7">
            <a:extLst>
              <a:ext uri="{FF2B5EF4-FFF2-40B4-BE49-F238E27FC236}">
                <a16:creationId xmlns:a16="http://schemas.microsoft.com/office/drawing/2014/main" id="{6C82A010-1454-4DDD-96FB-9D099107728C}"/>
              </a:ext>
            </a:extLst>
          </p:cNvPr>
          <p:cNvSpPr>
            <a:spLocks noGrp="1" noChangeArrowheads="1"/>
          </p:cNvSpPr>
          <p:nvPr>
            <p:ph idx="1"/>
          </p:nvPr>
        </p:nvSpPr>
        <p:spPr/>
        <p:txBody>
          <a:bodyPr/>
          <a:lstStyle/>
          <a:p>
            <a:pPr eaLnBrk="1" hangingPunct="1"/>
            <a:r>
              <a:rPr lang="en-US" altLang="en-US"/>
              <a:t>Galen, another Greek physician, contributed much written material on early manual medicine</a:t>
            </a:r>
          </a:p>
          <a:p>
            <a:pPr eaLnBrk="1" hangingPunct="1"/>
            <a:r>
              <a:rPr lang="en-US" altLang="en-US"/>
              <a:t>Massage came to the Romans from Greece</a:t>
            </a:r>
          </a:p>
          <a:p>
            <a:pPr eaLnBrk="1" hangingPunct="1"/>
            <a:r>
              <a:rPr lang="en-US" altLang="en-US"/>
              <a:t>Aulus Cornelius Celsus wrote </a:t>
            </a:r>
            <a:r>
              <a:rPr lang="en-US" altLang="en-US" i="1"/>
              <a:t>De Medicina,</a:t>
            </a:r>
            <a:r>
              <a:rPr lang="en-US" altLang="en-US"/>
              <a:t> which was later rediscovered by Pope Nicholas V</a:t>
            </a:r>
            <a:endParaRPr lang="en-US" altLang="en-US" i="1"/>
          </a:p>
          <a:p>
            <a:pPr lvl="1" eaLnBrk="1" hangingPunct="1"/>
            <a:r>
              <a:rPr lang="en-US" altLang="en-US" i="1"/>
              <a:t>De Medicina</a:t>
            </a:r>
            <a:r>
              <a:rPr lang="en-US" altLang="en-US"/>
              <a:t> is a series of eight books covering the body of medical knowledge of the day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6">
            <a:extLst>
              <a:ext uri="{FF2B5EF4-FFF2-40B4-BE49-F238E27FC236}">
                <a16:creationId xmlns:a16="http://schemas.microsoft.com/office/drawing/2014/main" id="{C5AE4FEC-EE7F-43DE-9ED1-DB83371EEA28}"/>
              </a:ext>
            </a:extLst>
          </p:cNvPr>
          <p:cNvSpPr>
            <a:spLocks noGrp="1" noChangeArrowheads="1"/>
          </p:cNvSpPr>
          <p:nvPr>
            <p:ph type="title"/>
          </p:nvPr>
        </p:nvSpPr>
        <p:spPr/>
        <p:txBody>
          <a:bodyPr/>
          <a:lstStyle/>
          <a:p>
            <a:pPr eaLnBrk="1" hangingPunct="1"/>
            <a:r>
              <a:rPr lang="en-US" altLang="en-US" dirty="0"/>
              <a:t>Ancient Times</a:t>
            </a:r>
            <a:br>
              <a:rPr lang="en-US" altLang="en-US" dirty="0"/>
            </a:br>
            <a:r>
              <a:rPr lang="en-US" altLang="en-US" sz="1600" dirty="0"/>
              <a:t>(Slide 3 of 4) </a:t>
            </a:r>
            <a:endParaRPr lang="en-GB" altLang="en-US" sz="1600" dirty="0"/>
          </a:p>
        </p:txBody>
      </p:sp>
      <p:sp>
        <p:nvSpPr>
          <p:cNvPr id="102402" name="Rectangle 7">
            <a:extLst>
              <a:ext uri="{FF2B5EF4-FFF2-40B4-BE49-F238E27FC236}">
                <a16:creationId xmlns:a16="http://schemas.microsoft.com/office/drawing/2014/main" id="{E693E681-6930-4C38-922B-E25CB375797E}"/>
              </a:ext>
            </a:extLst>
          </p:cNvPr>
          <p:cNvSpPr>
            <a:spLocks noGrp="1" noChangeArrowheads="1"/>
          </p:cNvSpPr>
          <p:nvPr>
            <p:ph idx="1"/>
          </p:nvPr>
        </p:nvSpPr>
        <p:spPr/>
        <p:txBody>
          <a:bodyPr/>
          <a:lstStyle/>
          <a:p>
            <a:pPr eaLnBrk="1" hangingPunct="1">
              <a:defRPr/>
            </a:pPr>
            <a:r>
              <a:rPr lang="en-US" altLang="en-US" dirty="0">
                <a:cs typeface="+mn-cs"/>
              </a:rPr>
              <a:t>Native peoples of the American continent used methods of joint manipulation and massage </a:t>
            </a:r>
          </a:p>
          <a:p>
            <a:pPr eaLnBrk="1" hangingPunct="1">
              <a:defRPr/>
            </a:pPr>
            <a:r>
              <a:rPr lang="en-US" altLang="en-US" dirty="0">
                <a:cs typeface="+mn-cs"/>
              </a:rPr>
              <a:t>Hippocrates of Cos (460-377 </a:t>
            </a:r>
            <a:r>
              <a:rPr lang="en-US" altLang="en-US" cap="small" dirty="0">
                <a:cs typeface="+mn-cs"/>
              </a:rPr>
              <a:t>bc</a:t>
            </a:r>
            <a:r>
              <a:rPr lang="en-US" altLang="en-US" dirty="0">
                <a:cs typeface="+mn-cs"/>
              </a:rPr>
              <a:t>) was the first Greek physician to describe benefits of massage</a:t>
            </a:r>
          </a:p>
          <a:p>
            <a:pPr lvl="1" eaLnBrk="1" hangingPunct="1">
              <a:defRPr/>
            </a:pPr>
            <a:r>
              <a:rPr lang="en-US" altLang="en-US" dirty="0"/>
              <a:t>His methods survived until the Middle Ages</a:t>
            </a:r>
          </a:p>
          <a:p>
            <a:pPr eaLnBrk="1" hangingPunct="1">
              <a:defRPr/>
            </a:pPr>
            <a:endParaRPr lang="en-US" altLang="en-US" dirty="0">
              <a:cs typeface="+mn-cs"/>
            </a:endParaRPr>
          </a:p>
          <a:p>
            <a:pPr eaLnBrk="1" hangingPunct="1">
              <a:buFont typeface="Wingdings 2" panose="05020102010507070707" pitchFamily="18" charset="2"/>
              <a:buNone/>
              <a:defRPr/>
            </a:pPr>
            <a:endParaRPr lang="en-US" altLang="en-US" dirty="0">
              <a:cs typeface="+mn-c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6">
            <a:extLst>
              <a:ext uri="{FF2B5EF4-FFF2-40B4-BE49-F238E27FC236}">
                <a16:creationId xmlns:a16="http://schemas.microsoft.com/office/drawing/2014/main" id="{A96715A3-EF5E-4EB7-84CB-6E74B8D70716}"/>
              </a:ext>
            </a:extLst>
          </p:cNvPr>
          <p:cNvSpPr>
            <a:spLocks noGrp="1" noChangeArrowheads="1"/>
          </p:cNvSpPr>
          <p:nvPr>
            <p:ph type="title"/>
          </p:nvPr>
        </p:nvSpPr>
        <p:spPr/>
        <p:txBody>
          <a:bodyPr/>
          <a:lstStyle/>
          <a:p>
            <a:pPr eaLnBrk="1" hangingPunct="1"/>
            <a:r>
              <a:rPr lang="en-US" altLang="en-US" dirty="0"/>
              <a:t>The Middle Ages</a:t>
            </a:r>
            <a:br>
              <a:rPr lang="en-US" altLang="en-US" dirty="0"/>
            </a:br>
            <a:r>
              <a:rPr lang="en-US" altLang="en-US" sz="1600" dirty="0"/>
              <a:t>(Slide 1 of 2) </a:t>
            </a:r>
            <a:endParaRPr lang="en-GB" altLang="en-US" sz="1600" dirty="0"/>
          </a:p>
        </p:txBody>
      </p:sp>
      <p:sp>
        <p:nvSpPr>
          <p:cNvPr id="80899" name="Rectangle 7">
            <a:extLst>
              <a:ext uri="{FF2B5EF4-FFF2-40B4-BE49-F238E27FC236}">
                <a16:creationId xmlns:a16="http://schemas.microsoft.com/office/drawing/2014/main" id="{9413E8C3-6BEC-4D15-809F-1D14BED15618}"/>
              </a:ext>
            </a:extLst>
          </p:cNvPr>
          <p:cNvSpPr>
            <a:spLocks noGrp="1" noChangeArrowheads="1"/>
          </p:cNvSpPr>
          <p:nvPr>
            <p:ph idx="1"/>
          </p:nvPr>
        </p:nvSpPr>
        <p:spPr/>
        <p:txBody>
          <a:bodyPr/>
          <a:lstStyle/>
          <a:p>
            <a:pPr eaLnBrk="1" hangingPunct="1"/>
            <a:r>
              <a:rPr lang="en-US" altLang="en-US" dirty="0"/>
              <a:t>Islamic countries became the intellectual center of the world</a:t>
            </a:r>
          </a:p>
          <a:p>
            <a:pPr eaLnBrk="1" hangingPunct="1"/>
            <a:r>
              <a:rPr lang="en-US" altLang="en-US" dirty="0"/>
              <a:t>Avicenna, a Persian scientist and physician, wrote the </a:t>
            </a:r>
            <a:r>
              <a:rPr lang="en-US" altLang="en-US" i="1" dirty="0"/>
              <a:t>Canon of Medicine </a:t>
            </a:r>
            <a:endParaRPr lang="en-US" altLang="en-US" dirty="0"/>
          </a:p>
          <a:p>
            <a:pPr lvl="1" eaLnBrk="1" hangingPunct="1"/>
            <a:r>
              <a:rPr lang="en-US" altLang="en-US" dirty="0"/>
              <a:t>Regarded as a pioneer of aromatherapy </a:t>
            </a:r>
          </a:p>
          <a:p>
            <a:pPr lvl="2" eaLnBrk="1" hangingPunct="1"/>
            <a:r>
              <a:rPr lang="en-US" altLang="en-US" dirty="0"/>
              <a:t>Invention of steam distillation and extraction of essential oils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6">
            <a:extLst>
              <a:ext uri="{FF2B5EF4-FFF2-40B4-BE49-F238E27FC236}">
                <a16:creationId xmlns:a16="http://schemas.microsoft.com/office/drawing/2014/main" id="{A96715A3-EF5E-4EB7-84CB-6E74B8D70716}"/>
              </a:ext>
            </a:extLst>
          </p:cNvPr>
          <p:cNvSpPr>
            <a:spLocks noGrp="1" noChangeArrowheads="1"/>
          </p:cNvSpPr>
          <p:nvPr>
            <p:ph type="title"/>
          </p:nvPr>
        </p:nvSpPr>
        <p:spPr/>
        <p:txBody>
          <a:bodyPr/>
          <a:lstStyle/>
          <a:p>
            <a:pPr eaLnBrk="1" hangingPunct="1"/>
            <a:r>
              <a:rPr lang="en-US" altLang="en-US" dirty="0"/>
              <a:t>The Middle Ages</a:t>
            </a:r>
            <a:br>
              <a:rPr lang="en-US" altLang="en-US" dirty="0"/>
            </a:br>
            <a:r>
              <a:rPr lang="en-US" altLang="en-US" sz="1600" dirty="0"/>
              <a:t>(Slide 1 of 2) </a:t>
            </a:r>
            <a:endParaRPr lang="en-GB" altLang="en-US" sz="1600" dirty="0"/>
          </a:p>
        </p:txBody>
      </p:sp>
      <p:sp>
        <p:nvSpPr>
          <p:cNvPr id="80899" name="Rectangle 7">
            <a:extLst>
              <a:ext uri="{FF2B5EF4-FFF2-40B4-BE49-F238E27FC236}">
                <a16:creationId xmlns:a16="http://schemas.microsoft.com/office/drawing/2014/main" id="{9413E8C3-6BEC-4D15-809F-1D14BED15618}"/>
              </a:ext>
            </a:extLst>
          </p:cNvPr>
          <p:cNvSpPr>
            <a:spLocks noGrp="1" noChangeArrowheads="1"/>
          </p:cNvSpPr>
          <p:nvPr>
            <p:ph idx="1"/>
          </p:nvPr>
        </p:nvSpPr>
        <p:spPr/>
        <p:txBody>
          <a:bodyPr/>
          <a:lstStyle/>
          <a:p>
            <a:pPr eaLnBrk="1" hangingPunct="1"/>
            <a:r>
              <a:rPr lang="en-US" altLang="en-US" dirty="0"/>
              <a:t>Islamic countries became the intellectual center of the world</a:t>
            </a:r>
          </a:p>
          <a:p>
            <a:pPr eaLnBrk="1" hangingPunct="1"/>
            <a:r>
              <a:rPr lang="en-US" altLang="en-US" dirty="0"/>
              <a:t>Avicenna, a Persian scientist and physician, wrote the </a:t>
            </a:r>
            <a:r>
              <a:rPr lang="en-US" altLang="en-US" i="1" dirty="0"/>
              <a:t>Canon of Medicine </a:t>
            </a:r>
            <a:endParaRPr lang="en-US" altLang="en-US" dirty="0"/>
          </a:p>
          <a:p>
            <a:pPr lvl="1" eaLnBrk="1" hangingPunct="1"/>
            <a:r>
              <a:rPr lang="en-US" altLang="en-US" dirty="0"/>
              <a:t>Regarded as a pioneer of aromatherapy </a:t>
            </a:r>
          </a:p>
          <a:p>
            <a:pPr lvl="2" eaLnBrk="1" hangingPunct="1"/>
            <a:r>
              <a:rPr lang="en-US" altLang="en-US" dirty="0"/>
              <a:t>Invention of steam distillation and extraction of essential oils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6">
            <a:extLst>
              <a:ext uri="{FF2B5EF4-FFF2-40B4-BE49-F238E27FC236}">
                <a16:creationId xmlns:a16="http://schemas.microsoft.com/office/drawing/2014/main" id="{69CD42FD-61BE-4320-8AB3-F99417603A5E}"/>
              </a:ext>
            </a:extLst>
          </p:cNvPr>
          <p:cNvSpPr>
            <a:spLocks noGrp="1" noChangeArrowheads="1"/>
          </p:cNvSpPr>
          <p:nvPr>
            <p:ph type="title"/>
          </p:nvPr>
        </p:nvSpPr>
        <p:spPr/>
        <p:txBody>
          <a:bodyPr/>
          <a:lstStyle/>
          <a:p>
            <a:pPr eaLnBrk="1" hangingPunct="1"/>
            <a:r>
              <a:rPr lang="en-US" altLang="en-US"/>
              <a:t>Nineteenth Century </a:t>
            </a:r>
            <a:endParaRPr lang="en-GB" altLang="en-US"/>
          </a:p>
        </p:txBody>
      </p:sp>
      <p:sp>
        <p:nvSpPr>
          <p:cNvPr id="84995" name="Rectangle 7">
            <a:extLst>
              <a:ext uri="{FF2B5EF4-FFF2-40B4-BE49-F238E27FC236}">
                <a16:creationId xmlns:a16="http://schemas.microsoft.com/office/drawing/2014/main" id="{C270E910-B977-4CC6-BCAE-804D0DD1BBAC}"/>
              </a:ext>
            </a:extLst>
          </p:cNvPr>
          <p:cNvSpPr>
            <a:spLocks noGrp="1" noChangeArrowheads="1"/>
          </p:cNvSpPr>
          <p:nvPr>
            <p:ph idx="1"/>
          </p:nvPr>
        </p:nvSpPr>
        <p:spPr/>
        <p:txBody>
          <a:bodyPr/>
          <a:lstStyle/>
          <a:p>
            <a:pPr eaLnBrk="1" hangingPunct="1"/>
            <a:r>
              <a:rPr lang="en-US" altLang="en-US"/>
              <a:t>Per Henrik Ling (1776-1839) </a:t>
            </a:r>
          </a:p>
          <a:p>
            <a:pPr lvl="1" eaLnBrk="1" hangingPunct="1"/>
            <a:r>
              <a:rPr lang="en-US" altLang="en-US"/>
              <a:t>Developed Swedish massage, integrating movements of Swedish gymnastics</a:t>
            </a:r>
          </a:p>
          <a:p>
            <a:pPr lvl="1" eaLnBrk="1" hangingPunct="1"/>
            <a:r>
              <a:rPr lang="en-US" altLang="en-US"/>
              <a:t>Taught physicians from Germany, Russia, and England</a:t>
            </a:r>
          </a:p>
          <a:p>
            <a:pPr lvl="1" eaLnBrk="1" hangingPunct="1"/>
            <a:r>
              <a:rPr lang="en-US" altLang="en-US"/>
              <a:t>System achieved worldwide recognition</a:t>
            </a:r>
          </a:p>
          <a:p>
            <a:pPr lvl="1" eaLnBrk="1" hangingPunct="1"/>
            <a:r>
              <a:rPr lang="en-US" altLang="en-US"/>
              <a:t>Methods incorporated active, duplicated, and passive movements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6">
            <a:extLst>
              <a:ext uri="{FF2B5EF4-FFF2-40B4-BE49-F238E27FC236}">
                <a16:creationId xmlns:a16="http://schemas.microsoft.com/office/drawing/2014/main" id="{69CD42FD-61BE-4320-8AB3-F99417603A5E}"/>
              </a:ext>
            </a:extLst>
          </p:cNvPr>
          <p:cNvSpPr>
            <a:spLocks noGrp="1" noChangeArrowheads="1"/>
          </p:cNvSpPr>
          <p:nvPr>
            <p:ph type="title"/>
          </p:nvPr>
        </p:nvSpPr>
        <p:spPr/>
        <p:txBody>
          <a:bodyPr/>
          <a:lstStyle/>
          <a:p>
            <a:pPr eaLnBrk="1" hangingPunct="1"/>
            <a:r>
              <a:rPr lang="en-US" altLang="en-US"/>
              <a:t>Nineteenth Century </a:t>
            </a:r>
            <a:endParaRPr lang="en-GB" altLang="en-US"/>
          </a:p>
        </p:txBody>
      </p:sp>
      <p:sp>
        <p:nvSpPr>
          <p:cNvPr id="84995" name="Rectangle 7">
            <a:extLst>
              <a:ext uri="{FF2B5EF4-FFF2-40B4-BE49-F238E27FC236}">
                <a16:creationId xmlns:a16="http://schemas.microsoft.com/office/drawing/2014/main" id="{C270E910-B977-4CC6-BCAE-804D0DD1BBAC}"/>
              </a:ext>
            </a:extLst>
          </p:cNvPr>
          <p:cNvSpPr>
            <a:spLocks noGrp="1" noChangeArrowheads="1"/>
          </p:cNvSpPr>
          <p:nvPr>
            <p:ph idx="1"/>
          </p:nvPr>
        </p:nvSpPr>
        <p:spPr/>
        <p:txBody>
          <a:bodyPr/>
          <a:lstStyle/>
          <a:p>
            <a:pPr eaLnBrk="1" hangingPunct="1"/>
            <a:r>
              <a:rPr lang="en-US" altLang="en-US"/>
              <a:t>Per Henrik Ling (1776-1839) </a:t>
            </a:r>
          </a:p>
          <a:p>
            <a:pPr lvl="1" eaLnBrk="1" hangingPunct="1"/>
            <a:r>
              <a:rPr lang="en-US" altLang="en-US"/>
              <a:t>Developed Swedish massage, integrating movements of Swedish gymnastics</a:t>
            </a:r>
          </a:p>
          <a:p>
            <a:pPr lvl="1" eaLnBrk="1" hangingPunct="1"/>
            <a:r>
              <a:rPr lang="en-US" altLang="en-US"/>
              <a:t>Taught physicians from Germany, Russia, and England</a:t>
            </a:r>
          </a:p>
          <a:p>
            <a:pPr lvl="1" eaLnBrk="1" hangingPunct="1"/>
            <a:r>
              <a:rPr lang="en-US" altLang="en-US"/>
              <a:t>System achieved worldwide recognition</a:t>
            </a:r>
          </a:p>
          <a:p>
            <a:pPr lvl="1" eaLnBrk="1" hangingPunct="1"/>
            <a:r>
              <a:rPr lang="en-US" altLang="en-US"/>
              <a:t>Methods incorporated active, duplicated, and passive movements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6">
            <a:extLst>
              <a:ext uri="{FF2B5EF4-FFF2-40B4-BE49-F238E27FC236}">
                <a16:creationId xmlns:a16="http://schemas.microsoft.com/office/drawing/2014/main" id="{1AD8242B-30DD-46D9-9A8A-27C63860DDDD}"/>
              </a:ext>
            </a:extLst>
          </p:cNvPr>
          <p:cNvSpPr>
            <a:spLocks noGrp="1" noChangeArrowheads="1"/>
          </p:cNvSpPr>
          <p:nvPr>
            <p:ph type="title"/>
          </p:nvPr>
        </p:nvSpPr>
        <p:spPr/>
        <p:txBody>
          <a:bodyPr/>
          <a:lstStyle/>
          <a:p>
            <a:pPr eaLnBrk="1" hangingPunct="1"/>
            <a:r>
              <a:rPr lang="en-US" altLang="en-US"/>
              <a:t>Modern Revival of Massage </a:t>
            </a:r>
            <a:endParaRPr lang="en-GB" altLang="en-US"/>
          </a:p>
        </p:txBody>
      </p:sp>
      <p:sp>
        <p:nvSpPr>
          <p:cNvPr id="87043" name="Rectangle 7">
            <a:extLst>
              <a:ext uri="{FF2B5EF4-FFF2-40B4-BE49-F238E27FC236}">
                <a16:creationId xmlns:a16="http://schemas.microsoft.com/office/drawing/2014/main" id="{FCCDC9A0-E8A2-4134-AF7E-EA73CA97472A}"/>
              </a:ext>
            </a:extLst>
          </p:cNvPr>
          <p:cNvSpPr>
            <a:spLocks noGrp="1" noChangeArrowheads="1"/>
          </p:cNvSpPr>
          <p:nvPr>
            <p:ph idx="1"/>
          </p:nvPr>
        </p:nvSpPr>
        <p:spPr/>
        <p:txBody>
          <a:bodyPr/>
          <a:lstStyle/>
          <a:p>
            <a:pPr eaLnBrk="1" hangingPunct="1"/>
            <a:r>
              <a:rPr lang="en-US" altLang="en-US"/>
              <a:t>Dr. Johann Mezger of Holland </a:t>
            </a:r>
          </a:p>
          <a:p>
            <a:pPr lvl="1" eaLnBrk="1" hangingPunct="1"/>
            <a:r>
              <a:rPr lang="en-US" altLang="en-US"/>
              <a:t>Brought massage to the scientific community</a:t>
            </a:r>
          </a:p>
          <a:p>
            <a:pPr lvl="1" eaLnBrk="1" hangingPunct="1"/>
            <a:r>
              <a:rPr lang="en-US" altLang="en-US"/>
              <a:t>Introduced terms </a:t>
            </a:r>
            <a:r>
              <a:rPr lang="en-US" altLang="en-US" i="1"/>
              <a:t>effleurage, pétrissage, and tapotement</a:t>
            </a:r>
            <a:r>
              <a:rPr lang="en-US" altLang="en-US"/>
              <a:t> </a:t>
            </a:r>
          </a:p>
          <a:p>
            <a:pPr eaLnBrk="1" hangingPunct="1"/>
            <a:r>
              <a:rPr lang="en-US" altLang="en-US"/>
              <a:t>Swedish movement cure spread through Europe</a:t>
            </a:r>
          </a:p>
          <a:p>
            <a:pPr lvl="1" eaLnBrk="1" hangingPunct="1"/>
            <a:r>
              <a:rPr lang="en-US" altLang="en-US"/>
              <a:t>First institute outside Sweden established in Denmark</a:t>
            </a:r>
          </a:p>
          <a:p>
            <a:pPr lvl="1" eaLnBrk="1" hangingPunct="1"/>
            <a:r>
              <a:rPr lang="en-US" altLang="en-US"/>
              <a:t>M. LeRon brought movement cure to Russia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6">
            <a:extLst>
              <a:ext uri="{FF2B5EF4-FFF2-40B4-BE49-F238E27FC236}">
                <a16:creationId xmlns:a16="http://schemas.microsoft.com/office/drawing/2014/main" id="{39FEE5BB-4AF9-4090-9E96-59D8AA0A80BE}"/>
              </a:ext>
            </a:extLst>
          </p:cNvPr>
          <p:cNvSpPr>
            <a:spLocks noGrp="1" noChangeArrowheads="1"/>
          </p:cNvSpPr>
          <p:nvPr>
            <p:ph type="title"/>
          </p:nvPr>
        </p:nvSpPr>
        <p:spPr/>
        <p:txBody>
          <a:bodyPr/>
          <a:lstStyle/>
          <a:p>
            <a:pPr eaLnBrk="1" hangingPunct="1"/>
            <a:r>
              <a:rPr lang="en-US" altLang="en-US" dirty="0"/>
              <a:t>Massage in North America </a:t>
            </a:r>
            <a:endParaRPr lang="en-GB" altLang="en-US" dirty="0"/>
          </a:p>
        </p:txBody>
      </p:sp>
      <p:sp>
        <p:nvSpPr>
          <p:cNvPr id="89091" name="Rectangle 7">
            <a:extLst>
              <a:ext uri="{FF2B5EF4-FFF2-40B4-BE49-F238E27FC236}">
                <a16:creationId xmlns:a16="http://schemas.microsoft.com/office/drawing/2014/main" id="{262A2AD1-5F04-45C0-9491-6A7043A306DB}"/>
              </a:ext>
            </a:extLst>
          </p:cNvPr>
          <p:cNvSpPr>
            <a:spLocks noGrp="1" noChangeArrowheads="1"/>
          </p:cNvSpPr>
          <p:nvPr>
            <p:ph idx="1"/>
          </p:nvPr>
        </p:nvSpPr>
        <p:spPr/>
        <p:txBody>
          <a:bodyPr/>
          <a:lstStyle/>
          <a:p>
            <a:pPr eaLnBrk="1" hangingPunct="1"/>
            <a:r>
              <a:rPr lang="en-US" altLang="en-US"/>
              <a:t>Charles and George Taylor </a:t>
            </a:r>
          </a:p>
          <a:p>
            <a:pPr lvl="1" eaLnBrk="1" hangingPunct="1"/>
            <a:r>
              <a:rPr lang="en-US" altLang="en-US"/>
              <a:t>Introduced the Swedish system to the United States</a:t>
            </a:r>
          </a:p>
          <a:p>
            <a:pPr eaLnBrk="1" hangingPunct="1"/>
            <a:r>
              <a:rPr lang="en-US" altLang="en-US"/>
              <a:t>Dr. John Harvey Kellogg </a:t>
            </a:r>
          </a:p>
          <a:p>
            <a:pPr lvl="1" eaLnBrk="1" hangingPunct="1"/>
            <a:r>
              <a:rPr lang="en-US" altLang="en-US"/>
              <a:t>Wrote dozens of articles and two textbooks on massage and hydrotherapy</a:t>
            </a:r>
          </a:p>
          <a:p>
            <a:pPr lvl="1" eaLnBrk="1" hangingPunct="1"/>
            <a:r>
              <a:rPr lang="en-US" altLang="en-US"/>
              <a:t>Edited and published </a:t>
            </a:r>
            <a:r>
              <a:rPr lang="en-US" altLang="en-US" i="1"/>
              <a:t>Good Health</a:t>
            </a:r>
            <a:r>
              <a:rPr lang="en-US" altLang="en-US"/>
              <a:t> magazine</a:t>
            </a:r>
          </a:p>
          <a:p>
            <a:pPr eaLnBrk="1" hangingPunct="1"/>
            <a:r>
              <a:rPr lang="en-US" altLang="en-US"/>
              <a:t>Douglas Graham </a:t>
            </a:r>
          </a:p>
          <a:p>
            <a:pPr lvl="1" eaLnBrk="1" hangingPunct="1"/>
            <a:r>
              <a:rPr lang="en-US" altLang="en-US"/>
              <a:t>Wrote on massage and its use in almost every area of medicine until his death in the late 1920s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6">
            <a:extLst>
              <a:ext uri="{FF2B5EF4-FFF2-40B4-BE49-F238E27FC236}">
                <a16:creationId xmlns:a16="http://schemas.microsoft.com/office/drawing/2014/main" id="{92BD5E61-46C4-4EED-A5F7-E7CF052F2CE7}"/>
              </a:ext>
            </a:extLst>
          </p:cNvPr>
          <p:cNvSpPr>
            <a:spLocks noGrp="1" noChangeArrowheads="1"/>
          </p:cNvSpPr>
          <p:nvPr>
            <p:ph type="title"/>
          </p:nvPr>
        </p:nvSpPr>
        <p:spPr/>
        <p:txBody>
          <a:bodyPr/>
          <a:lstStyle/>
          <a:p>
            <a:pPr eaLnBrk="1" hangingPunct="1"/>
            <a:r>
              <a:rPr lang="en-US" altLang="en-US"/>
              <a:t>Massage as Health Care </a:t>
            </a:r>
            <a:endParaRPr lang="en-GB" altLang="en-US"/>
          </a:p>
        </p:txBody>
      </p:sp>
      <p:sp>
        <p:nvSpPr>
          <p:cNvPr id="91139" name="Rectangle 7">
            <a:extLst>
              <a:ext uri="{FF2B5EF4-FFF2-40B4-BE49-F238E27FC236}">
                <a16:creationId xmlns:a16="http://schemas.microsoft.com/office/drawing/2014/main" id="{A51E21FA-3F3A-4A2F-885F-D1F43F32F810}"/>
              </a:ext>
            </a:extLst>
          </p:cNvPr>
          <p:cNvSpPr>
            <a:spLocks noGrp="1" noChangeArrowheads="1"/>
          </p:cNvSpPr>
          <p:nvPr>
            <p:ph idx="1"/>
          </p:nvPr>
        </p:nvSpPr>
        <p:spPr/>
        <p:txBody>
          <a:bodyPr/>
          <a:lstStyle/>
          <a:p>
            <a:pPr eaLnBrk="1" hangingPunct="1"/>
            <a:r>
              <a:rPr lang="en-US" altLang="en-US"/>
              <a:t>Institutes of massage appeared in France, Germany, and Austria by the middle of the 19th century</a:t>
            </a:r>
          </a:p>
          <a:p>
            <a:pPr eaLnBrk="1" hangingPunct="1"/>
            <a:r>
              <a:rPr lang="en-US" altLang="en-US"/>
              <a:t>Dr. David Gurevich </a:t>
            </a:r>
          </a:p>
          <a:p>
            <a:pPr lvl="1" eaLnBrk="1" hangingPunct="1"/>
            <a:r>
              <a:rPr lang="en-US" altLang="en-US"/>
              <a:t>Russian physician and instructor of Russian medical massage</a:t>
            </a:r>
          </a:p>
          <a:p>
            <a:pPr eaLnBrk="1" hangingPunct="1"/>
            <a:r>
              <a:rPr lang="en-US" altLang="en-US"/>
              <a:t>Institute of massage and exercise founded in Russia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6">
            <a:extLst>
              <a:ext uri="{FF2B5EF4-FFF2-40B4-BE49-F238E27FC236}">
                <a16:creationId xmlns:a16="http://schemas.microsoft.com/office/drawing/2014/main" id="{D7C65ED4-A88B-4EF2-8D7A-F572C206E44C}"/>
              </a:ext>
            </a:extLst>
          </p:cNvPr>
          <p:cNvSpPr>
            <a:spLocks noGrp="1" noChangeArrowheads="1"/>
          </p:cNvSpPr>
          <p:nvPr>
            <p:ph type="title"/>
          </p:nvPr>
        </p:nvSpPr>
        <p:spPr/>
        <p:txBody>
          <a:bodyPr/>
          <a:lstStyle/>
          <a:p>
            <a:pPr eaLnBrk="1" hangingPunct="1"/>
            <a:r>
              <a:rPr lang="en-US" altLang="en-US" dirty="0"/>
              <a:t>Twentieth Century</a:t>
            </a:r>
            <a:br>
              <a:rPr lang="en-US" altLang="en-US" dirty="0"/>
            </a:br>
            <a:r>
              <a:rPr lang="en-US" altLang="en-US" sz="1600" dirty="0"/>
              <a:t>(Slide 1 of 2) </a:t>
            </a:r>
            <a:endParaRPr lang="en-GB" altLang="en-US" sz="1600" dirty="0"/>
          </a:p>
        </p:txBody>
      </p:sp>
      <p:sp>
        <p:nvSpPr>
          <p:cNvPr id="93187" name="Rectangle 7">
            <a:extLst>
              <a:ext uri="{FF2B5EF4-FFF2-40B4-BE49-F238E27FC236}">
                <a16:creationId xmlns:a16="http://schemas.microsoft.com/office/drawing/2014/main" id="{9F393104-F8E7-4210-AE38-D91264E3D6F9}"/>
              </a:ext>
            </a:extLst>
          </p:cNvPr>
          <p:cNvSpPr>
            <a:spLocks noGrp="1" noChangeArrowheads="1"/>
          </p:cNvSpPr>
          <p:nvPr>
            <p:ph idx="1"/>
          </p:nvPr>
        </p:nvSpPr>
        <p:spPr/>
        <p:txBody>
          <a:bodyPr/>
          <a:lstStyle/>
          <a:p>
            <a:pPr eaLnBrk="1" hangingPunct="1"/>
            <a:r>
              <a:rPr lang="en-US" altLang="en-US" dirty="0"/>
              <a:t>Sigmund Freud, the famous Austrian neurologist, experimented with the use of massage to treat hysteria</a:t>
            </a:r>
          </a:p>
          <a:p>
            <a:pPr eaLnBrk="1" hangingPunct="1"/>
            <a:r>
              <a:rPr lang="en-US" altLang="en-US" dirty="0"/>
              <a:t>Dr. Randolph Stone developed polarity therapy from ancient and modern systems</a:t>
            </a:r>
          </a:p>
          <a:p>
            <a:pPr eaLnBrk="1" hangingPunct="1"/>
            <a:r>
              <a:rPr lang="en-US" altLang="en-US" dirty="0"/>
              <a:t>In 1916, Dr. James B. </a:t>
            </a:r>
            <a:r>
              <a:rPr lang="en-US" altLang="en-US" dirty="0" err="1"/>
              <a:t>Mennell</a:t>
            </a:r>
            <a:r>
              <a:rPr lang="en-US" altLang="en-US" dirty="0"/>
              <a:t> divided the effects of massage into two categories</a:t>
            </a:r>
          </a:p>
          <a:p>
            <a:pPr lvl="1" eaLnBrk="1" hangingPunct="1"/>
            <a:r>
              <a:rPr lang="en-US" altLang="en-US" dirty="0"/>
              <a:t>Mechanical actions</a:t>
            </a:r>
          </a:p>
          <a:p>
            <a:pPr lvl="1" eaLnBrk="1" hangingPunct="1"/>
            <a:r>
              <a:rPr lang="en-US" altLang="en-US" dirty="0"/>
              <a:t>Reflex actions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6">
            <a:extLst>
              <a:ext uri="{FF2B5EF4-FFF2-40B4-BE49-F238E27FC236}">
                <a16:creationId xmlns:a16="http://schemas.microsoft.com/office/drawing/2014/main" id="{B53161B3-8B80-4D25-8B1D-52D745688577}"/>
              </a:ext>
            </a:extLst>
          </p:cNvPr>
          <p:cNvSpPr>
            <a:spLocks noGrp="1" noChangeArrowheads="1"/>
          </p:cNvSpPr>
          <p:nvPr>
            <p:ph type="title"/>
          </p:nvPr>
        </p:nvSpPr>
        <p:spPr/>
        <p:txBody>
          <a:bodyPr/>
          <a:lstStyle/>
          <a:p>
            <a:pPr eaLnBrk="1" hangingPunct="1"/>
            <a:r>
              <a:rPr lang="en-US" altLang="en-US" dirty="0"/>
              <a:t>Twentieth Century</a:t>
            </a:r>
            <a:br>
              <a:rPr lang="en-US" altLang="en-US" dirty="0"/>
            </a:br>
            <a:r>
              <a:rPr lang="en-US" altLang="en-US" sz="1600" dirty="0"/>
              <a:t>(Slide 2 of 2)</a:t>
            </a:r>
            <a:endParaRPr lang="en-GB" altLang="en-US" sz="1600" dirty="0"/>
          </a:p>
        </p:txBody>
      </p:sp>
      <p:sp>
        <p:nvSpPr>
          <p:cNvPr id="95235" name="Rectangle 7">
            <a:extLst>
              <a:ext uri="{FF2B5EF4-FFF2-40B4-BE49-F238E27FC236}">
                <a16:creationId xmlns:a16="http://schemas.microsoft.com/office/drawing/2014/main" id="{754FD168-BA6D-4F3B-9617-A92EDE52A82D}"/>
              </a:ext>
            </a:extLst>
          </p:cNvPr>
          <p:cNvSpPr>
            <a:spLocks noGrp="1" noChangeArrowheads="1"/>
          </p:cNvSpPr>
          <p:nvPr>
            <p:ph idx="1"/>
          </p:nvPr>
        </p:nvSpPr>
        <p:spPr/>
        <p:txBody>
          <a:bodyPr/>
          <a:lstStyle/>
          <a:p>
            <a:pPr eaLnBrk="1" hangingPunct="1"/>
            <a:r>
              <a:rPr lang="en-US" altLang="en-US" dirty="0"/>
              <a:t>Dr. Herman Kabat </a:t>
            </a:r>
          </a:p>
          <a:p>
            <a:pPr lvl="1" eaLnBrk="1" hangingPunct="1"/>
            <a:r>
              <a:rPr lang="en-US" altLang="en-US" dirty="0"/>
              <a:t>Researched neuromuscular concepts based on the work of neurophysiologists and Pavlov’s</a:t>
            </a:r>
            <a:r>
              <a:rPr lang="en-US" altLang="ja-JP" dirty="0"/>
              <a:t> conditioning of reflexes</a:t>
            </a:r>
          </a:p>
          <a:p>
            <a:pPr eaLnBrk="1" hangingPunct="1"/>
            <a:r>
              <a:rPr lang="en-US" altLang="en-US" dirty="0"/>
              <a:t>Margaret Knott and Dorothy Voss</a:t>
            </a:r>
          </a:p>
          <a:p>
            <a:pPr lvl="1" eaLnBrk="1" hangingPunct="1"/>
            <a:r>
              <a:rPr lang="en-US" altLang="en-US" dirty="0"/>
              <a:t>Wrote </a:t>
            </a:r>
            <a:r>
              <a:rPr lang="en-US" altLang="en-US" i="1" dirty="0"/>
              <a:t>Proprioceptive Neuromuscular Facilitation</a:t>
            </a:r>
            <a:r>
              <a:rPr lang="en-US" altLang="en-US" dirty="0"/>
              <a:t> (1956)</a:t>
            </a:r>
          </a:p>
          <a:p>
            <a:pPr eaLnBrk="1" hangingPunct="1"/>
            <a:r>
              <a:rPr lang="en-US" altLang="en-US" dirty="0"/>
              <a:t>Frances Tappan and Gertrude Beard</a:t>
            </a:r>
          </a:p>
          <a:p>
            <a:pPr lvl="1" eaLnBrk="1" hangingPunct="1"/>
            <a:r>
              <a:rPr lang="en-US" altLang="en-US" dirty="0"/>
              <a:t>Wrote important articles and books on massage techniques during the 1950s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6">
            <a:extLst>
              <a:ext uri="{FF2B5EF4-FFF2-40B4-BE49-F238E27FC236}">
                <a16:creationId xmlns:a16="http://schemas.microsoft.com/office/drawing/2014/main" id="{9DE78CA9-A679-4EA1-ACE1-FF77143A5C21}"/>
              </a:ext>
            </a:extLst>
          </p:cNvPr>
          <p:cNvSpPr>
            <a:spLocks noGrp="1" noChangeArrowheads="1"/>
          </p:cNvSpPr>
          <p:nvPr>
            <p:ph type="title"/>
          </p:nvPr>
        </p:nvSpPr>
        <p:spPr/>
        <p:txBody>
          <a:bodyPr>
            <a:normAutofit fontScale="90000"/>
          </a:bodyPr>
          <a:lstStyle/>
          <a:p>
            <a:pPr eaLnBrk="1" hangingPunct="1"/>
            <a:r>
              <a:rPr lang="en-US" altLang="en-US" dirty="0"/>
              <a:t>1960 to the Present: The Most</a:t>
            </a:r>
            <a:br>
              <a:rPr lang="en-US" altLang="en-US" dirty="0"/>
            </a:br>
            <a:r>
              <a:rPr lang="en-US" altLang="en-US" dirty="0"/>
              <a:t>Recent Revival of Massage </a:t>
            </a:r>
            <a:br>
              <a:rPr lang="en-US" altLang="en-US" sz="3400" dirty="0"/>
            </a:br>
            <a:r>
              <a:rPr lang="en-US" altLang="en-US" sz="1600" dirty="0"/>
              <a:t>(Slide 1 of 2)</a:t>
            </a:r>
            <a:endParaRPr lang="en-GB" altLang="en-US" sz="1600" dirty="0"/>
          </a:p>
        </p:txBody>
      </p:sp>
      <p:sp>
        <p:nvSpPr>
          <p:cNvPr id="97283" name="Rectangle 7">
            <a:extLst>
              <a:ext uri="{FF2B5EF4-FFF2-40B4-BE49-F238E27FC236}">
                <a16:creationId xmlns:a16="http://schemas.microsoft.com/office/drawing/2014/main" id="{14090B28-B340-4A75-A8E2-87EC082F10A6}"/>
              </a:ext>
            </a:extLst>
          </p:cNvPr>
          <p:cNvSpPr>
            <a:spLocks noGrp="1" noChangeArrowheads="1"/>
          </p:cNvSpPr>
          <p:nvPr>
            <p:ph idx="1"/>
          </p:nvPr>
        </p:nvSpPr>
        <p:spPr/>
        <p:txBody>
          <a:bodyPr/>
          <a:lstStyle/>
          <a:p>
            <a:pPr eaLnBrk="1" hangingPunct="1"/>
            <a:r>
              <a:rPr lang="en-US" altLang="en-US" dirty="0"/>
              <a:t>Acupressure received more attention than any other bodywork method during the 1970s and 1980s</a:t>
            </a:r>
          </a:p>
          <a:p>
            <a:pPr eaLnBrk="1" hangingPunct="1"/>
            <a:r>
              <a:rPr lang="en-US" altLang="en-US" dirty="0"/>
              <a:t>Researchers found that massage liberates endorphins (pain-killing chemicals stronger than morphine)</a:t>
            </a:r>
          </a:p>
          <a:p>
            <a:pPr eaLnBrk="1" hangingPunct="1"/>
            <a:r>
              <a:rPr lang="en-US" altLang="en-US" dirty="0"/>
              <a:t>The professional organization Associated Bodywork and Massage Professionals was formed in the late 1980s</a:t>
            </a:r>
          </a:p>
          <a:p>
            <a:pPr eaLnBrk="1" hangingPunct="1"/>
            <a:endParaRPr lang="en-US"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FD1B943B-4A64-4488-B1AD-236ECE557993}"/>
              </a:ext>
            </a:extLst>
          </p:cNvPr>
          <p:cNvSpPr>
            <a:spLocks noGrp="1" noChangeArrowheads="1"/>
          </p:cNvSpPr>
          <p:nvPr>
            <p:ph type="title"/>
          </p:nvPr>
        </p:nvSpPr>
        <p:spPr/>
        <p:txBody>
          <a:bodyPr>
            <a:normAutofit fontScale="90000"/>
          </a:bodyPr>
          <a:lstStyle/>
          <a:p>
            <a:r>
              <a:rPr lang="en-US" altLang="en-US" dirty="0"/>
              <a:t>1960 to the Present: The Most</a:t>
            </a:r>
            <a:br>
              <a:rPr lang="en-US" altLang="en-US" dirty="0"/>
            </a:br>
            <a:r>
              <a:rPr lang="en-US" altLang="en-US" dirty="0"/>
              <a:t>Recent Revival of Massage </a:t>
            </a:r>
            <a:br>
              <a:rPr lang="en-US" altLang="en-US" dirty="0"/>
            </a:br>
            <a:r>
              <a:rPr lang="en-US" altLang="en-US" dirty="0"/>
              <a:t>(Slide 2 of 2)</a:t>
            </a:r>
            <a:endParaRPr lang="en-GB" altLang="en-US" dirty="0"/>
          </a:p>
        </p:txBody>
      </p:sp>
      <p:sp>
        <p:nvSpPr>
          <p:cNvPr id="99331" name="Rectangle 7">
            <a:extLst>
              <a:ext uri="{FF2B5EF4-FFF2-40B4-BE49-F238E27FC236}">
                <a16:creationId xmlns:a16="http://schemas.microsoft.com/office/drawing/2014/main" id="{DC897C40-485D-490F-91CF-C7F1869C7920}"/>
              </a:ext>
            </a:extLst>
          </p:cNvPr>
          <p:cNvSpPr>
            <a:spLocks noGrp="1" noChangeArrowheads="1"/>
          </p:cNvSpPr>
          <p:nvPr>
            <p:ph idx="1"/>
          </p:nvPr>
        </p:nvSpPr>
        <p:spPr/>
        <p:txBody>
          <a:bodyPr/>
          <a:lstStyle/>
          <a:p>
            <a:r>
              <a:rPr lang="en-US" altLang="en-US"/>
              <a:t>The American Massage Therapy Association (AMTA) spearheaded a proposal for the development of a national certification process</a:t>
            </a:r>
          </a:p>
          <a:p>
            <a:r>
              <a:rPr lang="en-US" altLang="en-US"/>
              <a:t>In 2014, the National Certification Board for Therapeutic Massage and Bodywork discontinued the National Certification Examination and credential</a:t>
            </a:r>
          </a:p>
          <a:p>
            <a:pPr lvl="1"/>
            <a:r>
              <a:rPr lang="en-US" altLang="en-US"/>
              <a:t>Upgraded to Board Certification credential; reflects commitment to excellence beyond licensure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6">
            <a:extLst>
              <a:ext uri="{FF2B5EF4-FFF2-40B4-BE49-F238E27FC236}">
                <a16:creationId xmlns:a16="http://schemas.microsoft.com/office/drawing/2014/main" id="{A13B4FE4-7D52-44CA-9C80-82303F1A1392}"/>
              </a:ext>
            </a:extLst>
          </p:cNvPr>
          <p:cNvSpPr>
            <a:spLocks noGrp="1" noChangeArrowheads="1"/>
          </p:cNvSpPr>
          <p:nvPr>
            <p:ph type="title"/>
          </p:nvPr>
        </p:nvSpPr>
        <p:spPr/>
        <p:txBody>
          <a:bodyPr/>
          <a:lstStyle/>
          <a:p>
            <a:pPr eaLnBrk="1" hangingPunct="1"/>
            <a:r>
              <a:rPr lang="en-US" altLang="en-US"/>
              <a:t>Recent Events and Current Professional Trends</a:t>
            </a:r>
            <a:endParaRPr lang="en-GB" altLang="en-US"/>
          </a:p>
        </p:txBody>
      </p:sp>
      <p:sp>
        <p:nvSpPr>
          <p:cNvPr id="101379" name="Rectangle 7">
            <a:extLst>
              <a:ext uri="{FF2B5EF4-FFF2-40B4-BE49-F238E27FC236}">
                <a16:creationId xmlns:a16="http://schemas.microsoft.com/office/drawing/2014/main" id="{1294AD9C-6BD3-4D17-B5D8-BA0C2F26943F}"/>
              </a:ext>
            </a:extLst>
          </p:cNvPr>
          <p:cNvSpPr>
            <a:spLocks noGrp="1" noChangeArrowheads="1"/>
          </p:cNvSpPr>
          <p:nvPr>
            <p:ph idx="1"/>
          </p:nvPr>
        </p:nvSpPr>
        <p:spPr/>
        <p:txBody>
          <a:bodyPr/>
          <a:lstStyle/>
          <a:p>
            <a:pPr eaLnBrk="1" hangingPunct="1"/>
            <a:r>
              <a:rPr lang="en-US" altLang="en-US" dirty="0"/>
              <a:t>Desire for physical fitness reached its peak</a:t>
            </a:r>
          </a:p>
          <a:p>
            <a:pPr lvl="1" eaLnBrk="1" hangingPunct="1"/>
            <a:r>
              <a:rPr lang="en-US" altLang="ja-JP" dirty="0"/>
              <a:t>“Sports massage” provided an avenue for mainstreaming massage therapy</a:t>
            </a:r>
          </a:p>
          <a:p>
            <a:pPr lvl="1" eaLnBrk="1" hangingPunct="1"/>
            <a:r>
              <a:rPr lang="en-US" altLang="en-US" dirty="0"/>
              <a:t>David Palmer</a:t>
            </a:r>
          </a:p>
          <a:p>
            <a:pPr lvl="2" eaLnBrk="1" hangingPunct="1"/>
            <a:r>
              <a:rPr lang="en-US" altLang="en-US" dirty="0"/>
              <a:t>Formalized concepts of on-site and chair massage</a:t>
            </a:r>
          </a:p>
          <a:p>
            <a:pPr eaLnBrk="1" hangingPunct="1"/>
            <a:r>
              <a:rPr lang="en-US" altLang="en-US" dirty="0"/>
              <a:t>AMTA established the Massage Therapy Foundation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6">
            <a:extLst>
              <a:ext uri="{FF2B5EF4-FFF2-40B4-BE49-F238E27FC236}">
                <a16:creationId xmlns:a16="http://schemas.microsoft.com/office/drawing/2014/main" id="{37220AA7-160B-4E30-A5FE-CF830854308E}"/>
              </a:ext>
            </a:extLst>
          </p:cNvPr>
          <p:cNvSpPr>
            <a:spLocks noGrp="1" noChangeArrowheads="1"/>
          </p:cNvSpPr>
          <p:nvPr>
            <p:ph type="title"/>
          </p:nvPr>
        </p:nvSpPr>
        <p:spPr/>
        <p:txBody>
          <a:bodyPr/>
          <a:lstStyle/>
          <a:p>
            <a:pPr eaLnBrk="1" hangingPunct="1"/>
            <a:r>
              <a:rPr lang="en-US" altLang="en-US"/>
              <a:t>Recent Trends: 1990-2010</a:t>
            </a:r>
            <a:endParaRPr lang="en-GB" altLang="en-US"/>
          </a:p>
        </p:txBody>
      </p:sp>
      <p:sp>
        <p:nvSpPr>
          <p:cNvPr id="103427" name="Rectangle 7">
            <a:extLst>
              <a:ext uri="{FF2B5EF4-FFF2-40B4-BE49-F238E27FC236}">
                <a16:creationId xmlns:a16="http://schemas.microsoft.com/office/drawing/2014/main" id="{A73FEC1E-C895-4425-8A71-3ED618095358}"/>
              </a:ext>
            </a:extLst>
          </p:cNvPr>
          <p:cNvSpPr>
            <a:spLocks noGrp="1" noChangeArrowheads="1"/>
          </p:cNvSpPr>
          <p:nvPr>
            <p:ph idx="1"/>
          </p:nvPr>
        </p:nvSpPr>
        <p:spPr/>
        <p:txBody>
          <a:bodyPr/>
          <a:lstStyle/>
          <a:p>
            <a:pPr eaLnBrk="1" hangingPunct="1"/>
            <a:r>
              <a:rPr lang="en-US" altLang="en-US"/>
              <a:t>Dr. Tiffany Field</a:t>
            </a:r>
          </a:p>
          <a:p>
            <a:pPr lvl="1" eaLnBrk="1" hangingPunct="1"/>
            <a:r>
              <a:rPr lang="en-US" altLang="en-US"/>
              <a:t>Opened Touch Research Institute at the University of Miami (1991)</a:t>
            </a:r>
          </a:p>
          <a:p>
            <a:pPr eaLnBrk="1" hangingPunct="1"/>
            <a:r>
              <a:rPr lang="en-US" altLang="en-US"/>
              <a:t>National Institutes of Health (NIH) established Office of Alternative Medicine (1991)</a:t>
            </a:r>
          </a:p>
          <a:p>
            <a:pPr eaLnBrk="1" hangingPunct="1"/>
            <a:r>
              <a:rPr lang="en-US" altLang="en-US"/>
              <a:t>Dr. Leon Chaitow </a:t>
            </a:r>
          </a:p>
          <a:p>
            <a:pPr lvl="1" eaLnBrk="1" hangingPunct="1"/>
            <a:r>
              <a:rPr lang="en-US" altLang="en-US"/>
              <a:t>Wrote many books that have enriched the body of knowledge for soft tissue methods</a:t>
            </a:r>
          </a:p>
          <a:p>
            <a:pPr eaLnBrk="1" hangingPunct="1"/>
            <a:r>
              <a:rPr lang="en-US" altLang="en-US"/>
              <a:t>International Fascia Research Congress (2007) was a historical research event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6">
            <a:extLst>
              <a:ext uri="{FF2B5EF4-FFF2-40B4-BE49-F238E27FC236}">
                <a16:creationId xmlns:a16="http://schemas.microsoft.com/office/drawing/2014/main" id="{939D3E85-E29E-4F5E-A56A-F2EE59A9798B}"/>
              </a:ext>
            </a:extLst>
          </p:cNvPr>
          <p:cNvSpPr>
            <a:spLocks noGrp="1" noChangeArrowheads="1"/>
          </p:cNvSpPr>
          <p:nvPr>
            <p:ph type="title"/>
          </p:nvPr>
        </p:nvSpPr>
        <p:spPr/>
        <p:txBody>
          <a:bodyPr>
            <a:normAutofit fontScale="90000"/>
          </a:bodyPr>
          <a:lstStyle/>
          <a:p>
            <a:pPr eaLnBrk="1" hangingPunct="1"/>
            <a:r>
              <a:rPr lang="en-US" altLang="en-US" dirty="0"/>
              <a:t>Current Events and</a:t>
            </a:r>
            <a:br>
              <a:rPr lang="en-US" altLang="en-US" dirty="0"/>
            </a:br>
            <a:r>
              <a:rPr lang="en-US" altLang="en-US" dirty="0"/>
              <a:t>the Future of Massage </a:t>
            </a:r>
            <a:br>
              <a:rPr lang="en-US" altLang="en-US" dirty="0"/>
            </a:br>
            <a:r>
              <a:rPr lang="en-US" altLang="en-US" sz="1600" dirty="0"/>
              <a:t>(Slide 2 of 3)</a:t>
            </a:r>
            <a:endParaRPr lang="en-GB" altLang="en-US" sz="1600" dirty="0"/>
          </a:p>
        </p:txBody>
      </p:sp>
      <p:sp>
        <p:nvSpPr>
          <p:cNvPr id="107523" name="Rectangle 7">
            <a:extLst>
              <a:ext uri="{FF2B5EF4-FFF2-40B4-BE49-F238E27FC236}">
                <a16:creationId xmlns:a16="http://schemas.microsoft.com/office/drawing/2014/main" id="{7F2916C8-96F5-41CA-AAED-E832A51CD5A2}"/>
              </a:ext>
            </a:extLst>
          </p:cNvPr>
          <p:cNvSpPr>
            <a:spLocks noGrp="1" noChangeArrowheads="1"/>
          </p:cNvSpPr>
          <p:nvPr>
            <p:ph idx="1"/>
          </p:nvPr>
        </p:nvSpPr>
        <p:spPr/>
        <p:txBody>
          <a:bodyPr/>
          <a:lstStyle/>
          <a:p>
            <a:pPr eaLnBrk="1" hangingPunct="1"/>
            <a:r>
              <a:rPr lang="en-US" altLang="en-US" dirty="0"/>
              <a:t>Coalition of National Massage Therapy Organizations: Entry-Level Analysis Project (ELAP), completed December 2013, published two documents</a:t>
            </a:r>
          </a:p>
          <a:p>
            <a:pPr lvl="1" eaLnBrk="1" hangingPunct="1"/>
            <a:r>
              <a:rPr lang="en-US" altLang="en-US" dirty="0"/>
              <a:t>The Core: Entry-Level Analysis Project Report (Final Report)</a:t>
            </a:r>
          </a:p>
          <a:p>
            <a:pPr lvl="1" eaLnBrk="1" hangingPunct="1"/>
            <a:r>
              <a:rPr lang="en-US" altLang="en-US" dirty="0"/>
              <a:t>The Core: Entry-Level Massage Education Blueprint (the Blueprint)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6">
            <a:extLst>
              <a:ext uri="{FF2B5EF4-FFF2-40B4-BE49-F238E27FC236}">
                <a16:creationId xmlns:a16="http://schemas.microsoft.com/office/drawing/2014/main" id="{CA9B25C6-06CC-4698-8D88-5D57BDA938D6}"/>
              </a:ext>
            </a:extLst>
          </p:cNvPr>
          <p:cNvSpPr>
            <a:spLocks noGrp="1" noChangeArrowheads="1"/>
          </p:cNvSpPr>
          <p:nvPr>
            <p:ph type="title"/>
          </p:nvPr>
        </p:nvSpPr>
        <p:spPr/>
        <p:txBody>
          <a:bodyPr>
            <a:normAutofit fontScale="90000"/>
          </a:bodyPr>
          <a:lstStyle/>
          <a:p>
            <a:pPr eaLnBrk="1" hangingPunct="1"/>
            <a:r>
              <a:rPr lang="en-US" altLang="en-US" dirty="0"/>
              <a:t>Current Events and</a:t>
            </a:r>
            <a:br>
              <a:rPr lang="en-US" altLang="en-US" dirty="0"/>
            </a:br>
            <a:r>
              <a:rPr lang="en-US" altLang="en-US" dirty="0"/>
              <a:t>the Future of Massage </a:t>
            </a:r>
            <a:br>
              <a:rPr lang="en-US" altLang="en-US" dirty="0"/>
            </a:br>
            <a:endParaRPr lang="en-GB" altLang="en-US" sz="1600" dirty="0"/>
          </a:p>
        </p:txBody>
      </p:sp>
      <p:sp>
        <p:nvSpPr>
          <p:cNvPr id="109571" name="Rectangle 7">
            <a:extLst>
              <a:ext uri="{FF2B5EF4-FFF2-40B4-BE49-F238E27FC236}">
                <a16:creationId xmlns:a16="http://schemas.microsoft.com/office/drawing/2014/main" id="{FC4118DD-87EB-4988-9332-22EC95E602F1}"/>
              </a:ext>
            </a:extLst>
          </p:cNvPr>
          <p:cNvSpPr>
            <a:spLocks noChangeArrowheads="1"/>
          </p:cNvSpPr>
          <p:nvPr/>
        </p:nvSpPr>
        <p:spPr bwMode="auto">
          <a:xfrm>
            <a:off x="508819" y="1945047"/>
            <a:ext cx="10955593" cy="44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buClr>
                <a:schemeClr val="bg1"/>
              </a:buClr>
              <a:buSzPct val="70000"/>
              <a:buFont typeface="Wingdings 2" panose="05020102010507070707" pitchFamily="18" charset="2"/>
              <a:buChar char=""/>
              <a:defRPr sz="2800">
                <a:solidFill>
                  <a:schemeClr val="bg2"/>
                </a:solidFill>
                <a:latin typeface="ArialMT" charset="0"/>
                <a:ea typeface="ＭＳ Ｐゴシック" panose="020B0600070205080204" pitchFamily="34" charset="-128"/>
              </a:defRPr>
            </a:lvl1pPr>
            <a:lvl2pPr marL="742950" indent="-285750">
              <a:buClr>
                <a:schemeClr val="bg1"/>
              </a:buClr>
              <a:buSzPct val="70000"/>
              <a:buFont typeface="Wingdings" panose="05000000000000000000" pitchFamily="2" charset="2"/>
              <a:buChar char="Ø"/>
              <a:defRPr sz="2400">
                <a:solidFill>
                  <a:schemeClr val="bg2"/>
                </a:solidFill>
                <a:latin typeface="ArialMT" charset="0"/>
                <a:ea typeface="ＭＳ Ｐゴシック" panose="020B0600070205080204" pitchFamily="34" charset="-128"/>
              </a:defRPr>
            </a:lvl2pPr>
            <a:lvl3pPr marL="1143000" indent="-228600">
              <a:buClr>
                <a:schemeClr val="bg1"/>
              </a:buClr>
              <a:buSzPct val="70000"/>
              <a:buChar char="•"/>
              <a:defRPr sz="2000">
                <a:solidFill>
                  <a:schemeClr val="bg2"/>
                </a:solidFill>
                <a:latin typeface="ArialMT" charset="0"/>
                <a:ea typeface="ＭＳ Ｐゴシック" panose="020B0600070205080204" pitchFamily="34" charset="-128"/>
              </a:defRPr>
            </a:lvl3pPr>
            <a:lvl4pPr marL="1600200" indent="-228600">
              <a:buClr>
                <a:schemeClr val="bg1"/>
              </a:buClr>
              <a:buSzPct val="70000"/>
              <a:buFont typeface="Wingdings 3" panose="05040102010807070707" pitchFamily="18" charset="2"/>
              <a:buChar char=""/>
              <a:defRPr>
                <a:solidFill>
                  <a:schemeClr val="bg2"/>
                </a:solidFill>
                <a:latin typeface="ArialMT" charset="0"/>
                <a:ea typeface="ＭＳ Ｐゴシック" panose="020B0600070205080204" pitchFamily="34" charset="-128"/>
              </a:defRPr>
            </a:lvl4pPr>
            <a:lvl5pPr marL="2057400" indent="-228600">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5pPr>
            <a:lvl6pPr marL="25146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6pPr>
            <a:lvl7pPr marL="29718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7pPr>
            <a:lvl8pPr marL="34290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8pPr>
            <a:lvl9pPr marL="38862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9pPr>
          </a:lstStyle>
          <a:p>
            <a:pPr>
              <a:buClr>
                <a:schemeClr val="tx1"/>
              </a:buClr>
              <a:buFont typeface="Arial" panose="020B0604020202020204" pitchFamily="34" charset="0"/>
              <a:buChar char="•"/>
            </a:pPr>
            <a:r>
              <a:rPr lang="en-US" altLang="en-US" dirty="0">
                <a:solidFill>
                  <a:schemeClr val="tx1"/>
                </a:solidFill>
                <a:latin typeface="Futura PT Book" panose="020B0502020204020303" pitchFamily="34" charset="0"/>
              </a:rPr>
              <a:t>Massage now has enough validation to justify its use by the public and healthcare professionals</a:t>
            </a:r>
          </a:p>
          <a:p>
            <a:pPr>
              <a:buClr>
                <a:schemeClr val="tx1"/>
              </a:buClr>
              <a:buFont typeface="Arial" panose="020B0604020202020204" pitchFamily="34" charset="0"/>
              <a:buChar char="•"/>
            </a:pPr>
            <a:r>
              <a:rPr lang="en-US" altLang="en-US" dirty="0">
                <a:solidFill>
                  <a:schemeClr val="tx1"/>
                </a:solidFill>
                <a:latin typeface="Futura PT Book" panose="020B0502020204020303" pitchFamily="34" charset="0"/>
              </a:rPr>
              <a:t>The profession is becoming more sophisticated, requiring education in technical skill and pathology</a:t>
            </a:r>
          </a:p>
          <a:p>
            <a:pPr>
              <a:buClr>
                <a:schemeClr val="tx1"/>
              </a:buClr>
              <a:buFont typeface="Arial" panose="020B0604020202020204" pitchFamily="34" charset="0"/>
              <a:buChar char="•"/>
            </a:pPr>
            <a:r>
              <a:rPr lang="en-US" altLang="en-US" dirty="0">
                <a:solidFill>
                  <a:schemeClr val="tx1"/>
                </a:solidFill>
                <a:latin typeface="Futura PT Book" panose="020B0502020204020303" pitchFamily="34" charset="0"/>
              </a:rPr>
              <a:t>Bodywork professionals must work together for the common good</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6">
            <a:extLst>
              <a:ext uri="{FF2B5EF4-FFF2-40B4-BE49-F238E27FC236}">
                <a16:creationId xmlns:a16="http://schemas.microsoft.com/office/drawing/2014/main" id="{40456493-1032-4D04-B7C1-53F6A4AA5D1D}"/>
              </a:ext>
            </a:extLst>
          </p:cNvPr>
          <p:cNvSpPr>
            <a:spLocks noGrp="1" noChangeArrowheads="1"/>
          </p:cNvSpPr>
          <p:nvPr>
            <p:ph type="title"/>
          </p:nvPr>
        </p:nvSpPr>
        <p:spPr>
          <a:xfrm>
            <a:off x="894735" y="277761"/>
            <a:ext cx="9144000" cy="1219200"/>
          </a:xfrm>
        </p:spPr>
        <p:txBody>
          <a:bodyPr>
            <a:normAutofit fontScale="90000"/>
          </a:bodyPr>
          <a:lstStyle/>
          <a:p>
            <a:pPr eaLnBrk="1" hangingPunct="1"/>
            <a:r>
              <a:rPr lang="en-US" altLang="en-US" dirty="0"/>
              <a:t>Professional Autonomy and</a:t>
            </a:r>
            <a:br>
              <a:rPr lang="en-US" altLang="en-US" dirty="0"/>
            </a:br>
            <a:r>
              <a:rPr lang="en-US" altLang="en-US" dirty="0"/>
              <a:t>Massage Therapy as a Profession</a:t>
            </a:r>
            <a:endParaRPr lang="en-GB" altLang="en-US" dirty="0"/>
          </a:p>
        </p:txBody>
      </p:sp>
      <p:sp>
        <p:nvSpPr>
          <p:cNvPr id="115715" name="Rectangle 7">
            <a:extLst>
              <a:ext uri="{FF2B5EF4-FFF2-40B4-BE49-F238E27FC236}">
                <a16:creationId xmlns:a16="http://schemas.microsoft.com/office/drawing/2014/main" id="{5E80D791-9B22-4A81-A08B-DF0E30641D54}"/>
              </a:ext>
            </a:extLst>
          </p:cNvPr>
          <p:cNvSpPr>
            <a:spLocks noChangeArrowheads="1"/>
          </p:cNvSpPr>
          <p:nvPr/>
        </p:nvSpPr>
        <p:spPr bwMode="auto">
          <a:xfrm>
            <a:off x="636639" y="1905718"/>
            <a:ext cx="7772400" cy="44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buClr>
                <a:schemeClr val="bg1"/>
              </a:buClr>
              <a:buSzPct val="70000"/>
              <a:buFont typeface="Wingdings 2" panose="05020102010507070707" pitchFamily="18" charset="2"/>
              <a:buChar char=""/>
              <a:defRPr sz="2800">
                <a:solidFill>
                  <a:schemeClr val="bg2"/>
                </a:solidFill>
                <a:latin typeface="ArialMT" charset="0"/>
                <a:ea typeface="ＭＳ Ｐゴシック" panose="020B0600070205080204" pitchFamily="34" charset="-128"/>
              </a:defRPr>
            </a:lvl1pPr>
            <a:lvl2pPr marL="800100" indent="-342900">
              <a:buClr>
                <a:schemeClr val="bg1"/>
              </a:buClr>
              <a:buSzPct val="70000"/>
              <a:buFont typeface="Wingdings" panose="05000000000000000000" pitchFamily="2" charset="2"/>
              <a:buChar char="Ø"/>
              <a:defRPr sz="2400">
                <a:solidFill>
                  <a:schemeClr val="bg2"/>
                </a:solidFill>
                <a:latin typeface="ArialMT" charset="0"/>
                <a:ea typeface="ＭＳ Ｐゴシック" panose="020B0600070205080204" pitchFamily="34" charset="-128"/>
              </a:defRPr>
            </a:lvl2pPr>
            <a:lvl3pPr marL="1143000" indent="-228600">
              <a:buClr>
                <a:schemeClr val="bg1"/>
              </a:buClr>
              <a:buSzPct val="70000"/>
              <a:buChar char="•"/>
              <a:defRPr sz="2000">
                <a:solidFill>
                  <a:schemeClr val="bg2"/>
                </a:solidFill>
                <a:latin typeface="ArialMT" charset="0"/>
                <a:ea typeface="ＭＳ Ｐゴシック" panose="020B0600070205080204" pitchFamily="34" charset="-128"/>
              </a:defRPr>
            </a:lvl3pPr>
            <a:lvl4pPr marL="1600200" indent="-228600">
              <a:buClr>
                <a:schemeClr val="bg1"/>
              </a:buClr>
              <a:buSzPct val="70000"/>
              <a:buFont typeface="Wingdings 3" panose="05040102010807070707" pitchFamily="18" charset="2"/>
              <a:buChar char=""/>
              <a:defRPr>
                <a:solidFill>
                  <a:schemeClr val="bg2"/>
                </a:solidFill>
                <a:latin typeface="ArialMT" charset="0"/>
                <a:ea typeface="ＭＳ Ｐゴシック" panose="020B0600070205080204" pitchFamily="34" charset="-128"/>
              </a:defRPr>
            </a:lvl4pPr>
            <a:lvl5pPr marL="2057400" indent="-228600">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5pPr>
            <a:lvl6pPr marL="25146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6pPr>
            <a:lvl7pPr marL="29718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7pPr>
            <a:lvl8pPr marL="34290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8pPr>
            <a:lvl9pPr marL="38862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9pPr>
          </a:lstStyle>
          <a:p>
            <a:pPr>
              <a:buClr>
                <a:schemeClr val="tx1"/>
              </a:buClr>
              <a:buFont typeface="Arial" panose="020B0604020202020204" pitchFamily="34" charset="0"/>
              <a:buChar char="•"/>
            </a:pPr>
            <a:r>
              <a:rPr lang="en-US" altLang="en-US" dirty="0">
                <a:solidFill>
                  <a:schemeClr val="tx1"/>
                </a:solidFill>
                <a:latin typeface="+mn-lt"/>
              </a:rPr>
              <a:t>Professional autonomy: Having the authority to make decisions and the freedom to act in accordance with one’s professional knowledge base</a:t>
            </a:r>
          </a:p>
          <a:p>
            <a:pPr>
              <a:buClr>
                <a:schemeClr val="tx1"/>
              </a:buClr>
              <a:buFont typeface="Arial" panose="020B0604020202020204" pitchFamily="34" charset="0"/>
              <a:buChar char="•"/>
            </a:pPr>
            <a:r>
              <a:rPr lang="en-US" altLang="en-US" dirty="0">
                <a:solidFill>
                  <a:schemeClr val="tx1"/>
                </a:solidFill>
                <a:latin typeface="+mn-lt"/>
              </a:rPr>
              <a:t>Career pathway in massage therapy is shifting from employment at entry level to finding employment as a massage therapist</a:t>
            </a:r>
          </a:p>
          <a:p>
            <a:pPr>
              <a:buClr>
                <a:schemeClr val="tx1"/>
              </a:buClr>
              <a:buFont typeface="Arial" panose="020B0604020202020204" pitchFamily="34" charset="0"/>
              <a:buChar char="•"/>
            </a:pPr>
            <a:r>
              <a:rPr lang="en-US" altLang="en-US" dirty="0">
                <a:solidFill>
                  <a:schemeClr val="tx1"/>
                </a:solidFill>
                <a:latin typeface="+mn-lt"/>
              </a:rPr>
              <a:t>Abundant massage and bodywork methods will likely continue to combine into a consolidated system of therapeutic massage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6">
            <a:extLst>
              <a:ext uri="{FF2B5EF4-FFF2-40B4-BE49-F238E27FC236}">
                <a16:creationId xmlns:a16="http://schemas.microsoft.com/office/drawing/2014/main" id="{F823F1E7-092B-4094-A8CF-5CD29CEB5F68}"/>
              </a:ext>
            </a:extLst>
          </p:cNvPr>
          <p:cNvSpPr>
            <a:spLocks noGrp="1" noChangeArrowheads="1"/>
          </p:cNvSpPr>
          <p:nvPr>
            <p:ph type="title"/>
          </p:nvPr>
        </p:nvSpPr>
        <p:spPr>
          <a:xfrm>
            <a:off x="744793" y="409267"/>
            <a:ext cx="9144000" cy="1219200"/>
          </a:xfrm>
        </p:spPr>
        <p:txBody>
          <a:bodyPr/>
          <a:lstStyle/>
          <a:p>
            <a:pPr eaLnBrk="1" hangingPunct="1"/>
            <a:r>
              <a:rPr lang="en-US" altLang="en-US" dirty="0"/>
              <a:t>Leadership</a:t>
            </a:r>
            <a:endParaRPr lang="en-GB" altLang="en-US" dirty="0"/>
          </a:p>
        </p:txBody>
      </p:sp>
      <p:sp>
        <p:nvSpPr>
          <p:cNvPr id="117763" name="Rectangle 7">
            <a:extLst>
              <a:ext uri="{FF2B5EF4-FFF2-40B4-BE49-F238E27FC236}">
                <a16:creationId xmlns:a16="http://schemas.microsoft.com/office/drawing/2014/main" id="{D4B1EE12-137E-43C4-BAEE-62620331EAB9}"/>
              </a:ext>
            </a:extLst>
          </p:cNvPr>
          <p:cNvSpPr>
            <a:spLocks noChangeArrowheads="1"/>
          </p:cNvSpPr>
          <p:nvPr/>
        </p:nvSpPr>
        <p:spPr bwMode="auto">
          <a:xfrm>
            <a:off x="744793" y="1994208"/>
            <a:ext cx="7772400" cy="44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buClr>
                <a:schemeClr val="bg1"/>
              </a:buClr>
              <a:buSzPct val="70000"/>
              <a:buFont typeface="Wingdings 2" panose="05020102010507070707" pitchFamily="18" charset="2"/>
              <a:buChar char=""/>
              <a:defRPr sz="2800">
                <a:solidFill>
                  <a:schemeClr val="bg2"/>
                </a:solidFill>
                <a:latin typeface="ArialMT" charset="0"/>
                <a:ea typeface="ＭＳ Ｐゴシック" panose="020B0600070205080204" pitchFamily="34" charset="-128"/>
              </a:defRPr>
            </a:lvl1pPr>
            <a:lvl2pPr marL="800100" indent="-342900">
              <a:buClr>
                <a:schemeClr val="bg1"/>
              </a:buClr>
              <a:buSzPct val="70000"/>
              <a:buFont typeface="Wingdings" panose="05000000000000000000" pitchFamily="2" charset="2"/>
              <a:buChar char="Ø"/>
              <a:defRPr sz="2400">
                <a:solidFill>
                  <a:schemeClr val="bg2"/>
                </a:solidFill>
                <a:latin typeface="ArialMT" charset="0"/>
                <a:ea typeface="ＭＳ Ｐゴシック" panose="020B0600070205080204" pitchFamily="34" charset="-128"/>
              </a:defRPr>
            </a:lvl2pPr>
            <a:lvl3pPr marL="1143000" indent="-228600">
              <a:buClr>
                <a:schemeClr val="bg1"/>
              </a:buClr>
              <a:buSzPct val="70000"/>
              <a:buChar char="•"/>
              <a:defRPr sz="2000">
                <a:solidFill>
                  <a:schemeClr val="bg2"/>
                </a:solidFill>
                <a:latin typeface="ArialMT" charset="0"/>
                <a:ea typeface="ＭＳ Ｐゴシック" panose="020B0600070205080204" pitchFamily="34" charset="-128"/>
              </a:defRPr>
            </a:lvl3pPr>
            <a:lvl4pPr marL="1600200" indent="-228600">
              <a:buClr>
                <a:schemeClr val="bg1"/>
              </a:buClr>
              <a:buSzPct val="70000"/>
              <a:buFont typeface="Wingdings 3" panose="05040102010807070707" pitchFamily="18" charset="2"/>
              <a:buChar char=""/>
              <a:defRPr>
                <a:solidFill>
                  <a:schemeClr val="bg2"/>
                </a:solidFill>
                <a:latin typeface="ArialMT" charset="0"/>
                <a:ea typeface="ＭＳ Ｐゴシック" panose="020B0600070205080204" pitchFamily="34" charset="-128"/>
              </a:defRPr>
            </a:lvl4pPr>
            <a:lvl5pPr marL="2057400" indent="-228600">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5pPr>
            <a:lvl6pPr marL="25146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6pPr>
            <a:lvl7pPr marL="29718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7pPr>
            <a:lvl8pPr marL="34290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8pPr>
            <a:lvl9pPr marL="3886200" indent="-228600" eaLnBrk="0" fontAlgn="base" hangingPunct="0">
              <a:spcBef>
                <a:spcPct val="0"/>
              </a:spcBef>
              <a:spcAft>
                <a:spcPct val="0"/>
              </a:spcAft>
              <a:buClr>
                <a:schemeClr val="bg1"/>
              </a:buClr>
              <a:buSzPct val="70000"/>
              <a:buFont typeface="Times New Roman" panose="02020603050405020304" pitchFamily="18" charset="0"/>
              <a:buChar char="–"/>
              <a:defRPr sz="1600">
                <a:solidFill>
                  <a:schemeClr val="bg2"/>
                </a:solidFill>
                <a:latin typeface="ArialMT" charset="0"/>
                <a:ea typeface="ＭＳ Ｐゴシック" panose="020B0600070205080204" pitchFamily="34" charset="-128"/>
              </a:defRPr>
            </a:lvl9pPr>
          </a:lstStyle>
          <a:p>
            <a:pPr>
              <a:buClr>
                <a:schemeClr val="tx1"/>
              </a:buClr>
              <a:buFont typeface="Arial" panose="020B0604020202020204" pitchFamily="34" charset="0"/>
              <a:buChar char="•"/>
            </a:pPr>
            <a:r>
              <a:rPr lang="en-US" altLang="en-US" dirty="0">
                <a:solidFill>
                  <a:schemeClr val="tx1"/>
                </a:solidFill>
                <a:latin typeface="+mn-lt"/>
              </a:rPr>
              <a:t>Involves inspiring others for good, rousing others to action, and inspiring them to become the best they can be, as a group works together toward a common goal </a:t>
            </a:r>
          </a:p>
          <a:p>
            <a:pPr>
              <a:buClr>
                <a:schemeClr val="tx1"/>
              </a:buClr>
              <a:buFont typeface="Arial" panose="020B0604020202020204" pitchFamily="34" charset="0"/>
              <a:buChar char="•"/>
            </a:pPr>
            <a:r>
              <a:rPr lang="en-US" altLang="en-US" dirty="0">
                <a:solidFill>
                  <a:schemeClr val="tx1"/>
                </a:solidFill>
                <a:latin typeface="+mn-lt"/>
              </a:rPr>
              <a:t>Leaders in therapeutic massage profession must be able to motivate themselves and others</a:t>
            </a:r>
          </a:p>
          <a:p>
            <a:pPr>
              <a:buClr>
                <a:schemeClr val="tx1"/>
              </a:buClr>
              <a:buFont typeface="Arial" panose="020B0604020202020204" pitchFamily="34" charset="0"/>
              <a:buChar char="•"/>
            </a:pPr>
            <a:r>
              <a:rPr lang="en-US" altLang="en-US" dirty="0">
                <a:solidFill>
                  <a:schemeClr val="tx1"/>
                </a:solidFill>
                <a:latin typeface="+mn-lt"/>
              </a:rPr>
              <a:t>To be a leader, first you need to know how to follow</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7657E664-ACC0-F874-1E19-A5D856179600}"/>
              </a:ext>
            </a:extLst>
          </p:cNvPr>
          <p:cNvPicPr>
            <a:picLocks noChangeAspect="1"/>
          </p:cNvPicPr>
          <p:nvPr/>
        </p:nvPicPr>
        <p:blipFill>
          <a:blip r:embed="rId3"/>
          <a:stretch>
            <a:fillRect/>
          </a:stretch>
        </p:blipFill>
        <p:spPr>
          <a:xfrm>
            <a:off x="2743200" y="2625394"/>
            <a:ext cx="9250017" cy="1607212"/>
          </a:xfrm>
          <a:prstGeom prst="rect">
            <a:avLst/>
          </a:prstGeom>
        </p:spPr>
      </p:pic>
    </p:spTree>
    <p:extLst>
      <p:ext uri="{BB962C8B-B14F-4D97-AF65-F5344CB8AC3E}">
        <p14:creationId xmlns:p14="http://schemas.microsoft.com/office/powerpoint/2010/main" val="32172367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8020</TotalTime>
  <Words>2413</Words>
  <Application>Microsoft Office PowerPoint</Application>
  <PresentationFormat>Widescreen</PresentationFormat>
  <Paragraphs>182</Paragraphs>
  <Slides>26</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Futura PT Book</vt:lpstr>
      <vt:lpstr>Futura PT Demi</vt:lpstr>
      <vt:lpstr>Wingdings 2</vt:lpstr>
      <vt:lpstr>Office Theme</vt:lpstr>
      <vt:lpstr>PowerPoint Presentation</vt:lpstr>
      <vt:lpstr>History Massage and Recent Trends</vt:lpstr>
      <vt:lpstr>Historical Perspectives </vt:lpstr>
      <vt:lpstr>History of Massage </vt:lpstr>
      <vt:lpstr>Ancient Times </vt:lpstr>
      <vt:lpstr>Ancient Times </vt:lpstr>
      <vt:lpstr>Ancient Times (Slide 3 of 4) </vt:lpstr>
      <vt:lpstr>The Middle Ages (Slide 1 of 2) </vt:lpstr>
      <vt:lpstr>The Middle Ages (Slide 1 of 2) </vt:lpstr>
      <vt:lpstr>Nineteenth Century </vt:lpstr>
      <vt:lpstr>Nineteenth Century </vt:lpstr>
      <vt:lpstr>Modern Revival of Massage </vt:lpstr>
      <vt:lpstr>Massage in North America </vt:lpstr>
      <vt:lpstr>Massage as Health Care </vt:lpstr>
      <vt:lpstr>Twentieth Century (Slide 1 of 2) </vt:lpstr>
      <vt:lpstr>Twentieth Century (Slide 2 of 2)</vt:lpstr>
      <vt:lpstr>1960 to the Present: The Most Recent Revival of Massage  (Slide 1 of 2)</vt:lpstr>
      <vt:lpstr>1960 to the Present: The Most Recent Revival of Massage  (Slide 2 of 2)</vt:lpstr>
      <vt:lpstr>Recent Events and Current Professional Trends</vt:lpstr>
      <vt:lpstr>Recent Trends: 1990-2010</vt:lpstr>
      <vt:lpstr>Current Events and the Future of Massage  (Slide 2 of 3)</vt:lpstr>
      <vt:lpstr>Current Events and the Future of Massage  </vt:lpstr>
      <vt:lpstr>Professional Autonomy and Massage Therapy as a Profession</vt:lpstr>
      <vt:lpstr>Leadership</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2023-04-11T16:31:06Z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