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6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</p:sldIdLst>
  <p:sldSz cx="12192000" cy="6858000"/>
  <p:notesSz cx="12192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756" y="11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096875-E3A4-7D22-5F8E-B6078967CF6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705E41B-FB4D-57B1-E1BE-CCBF30E309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5F2C8B-B24B-818D-E085-0A14FF5B3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AB2E6B-B126-19A2-B535-2F71536290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774087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5B5903-9DD6-7245-DC49-00EF583028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D41993-27B8-F325-495C-FDEF7AF559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0185D6-F3C6-3577-C487-C500EAEAF2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E4446C-0632-32A5-6F9A-160D267E73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078354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41DD3E-611E-3D3A-6FB6-C1F82ED306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706AD5-F77B-AED0-CAA2-14CC6B3840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1866A7-0287-23CC-DD7F-4E9619694B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16D158-5B12-02EC-68D0-26DF9170F0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385121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9EABCB-5014-6D89-0B4E-275926BD18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50D238-59F3-1EA9-AB19-B9FADDBF7A7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418E221-27FC-CE5F-FDB5-8B7B5C36807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4F8630-9B9E-6AF1-3EE0-0D7E520E0A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026384-CBED-55FF-0A6F-9EB38D9FE6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033144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045953-650B-0205-E798-C8727226B4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4B7CE1-FD24-B556-82DC-2E560CC8E1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69715B2-CA11-E1CB-7ED7-9005378375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22C0070-BB93-9A0D-5082-B8D78FC0B86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255FB82-ADA6-3180-FB26-D5E1EE2AB17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1BB9868-6088-4D6F-1561-51DFC0B135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F573F00-6029-F3F1-DF24-A6EA937CF2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696867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4D9A5E-A3BC-5A02-5B5F-E2B329BCC5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4423F60-8205-68E0-512D-46C5329FE3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3227143-4A61-8097-D687-8BFDB5A3DD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988897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F167951-8D49-31E3-F101-EB23F592A5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10B81E4-EFA7-4372-7ED5-A782132452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440651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FBCD3-925F-F4D7-8E48-3C83CE0876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E3F0CE-0A69-D5EA-410C-F9AFAB196C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00841E6-78FE-BB04-5959-3E7729399E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08B3F0-36FF-7584-818D-7C83AD26B6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1016342-38EA-00A7-781B-F913B38639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646083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83EF2E-8FBF-E623-34AC-E2ACBA6916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E8EE160-6A0B-7B4F-EAC9-A1223BD267B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EBDE54-44C5-24BD-FB1C-38F1109CB9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10AB442-7180-DFAA-D244-D7EC018461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4B948F-771A-3E6C-523E-B27408CE62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393828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DAE509-3BB9-1D63-D2DA-3C82936A47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0A3B6EF-9F17-148C-6078-0393339882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392DC7-C194-2C74-B6E8-4238B4D3F7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2153DD-CE5C-5169-2782-E02E8D382A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477582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416AA30-ED34-7134-D7C6-3455B272681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4AA653C-E46E-41F1-F6AE-D28E0D53B2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910CCA-7E0D-C2F7-B63E-9F3FD99B40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C67740-53D0-2171-6B55-1F21661350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141874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1BFDECF-7AF1-38E1-EEDF-E8C2E7EEA8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D62ED0-8BFD-6BFB-B2A1-F1A30C7618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306D8D-98AB-76C8-4C80-7EC660099DC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455300-FDEF-4507-5183-60267184C6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55730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3657600" y="2286000"/>
            <a:ext cx="3523361" cy="62773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dirty="0">
                <a:solidFill>
                  <a:schemeClr val="tx1"/>
                </a:solidFill>
                <a:latin typeface="+mj-lt"/>
              </a:rPr>
              <a:t>MRAD</a:t>
            </a:r>
            <a:r>
              <a:rPr sz="4000" spc="-110" dirty="0">
                <a:solidFill>
                  <a:schemeClr val="tx1"/>
                </a:solidFill>
                <a:latin typeface="+mj-lt"/>
              </a:rPr>
              <a:t> </a:t>
            </a:r>
            <a:r>
              <a:rPr sz="4000" spc="-20" dirty="0">
                <a:solidFill>
                  <a:schemeClr val="tx1"/>
                </a:solidFill>
                <a:latin typeface="+mj-lt"/>
              </a:rPr>
              <a:t>204</a:t>
            </a:r>
            <a:r>
              <a:rPr sz="4000" spc="-20" dirty="0">
                <a:solidFill>
                  <a:schemeClr val="tx1"/>
                </a:solidFill>
              </a:rPr>
              <a:t>:</a:t>
            </a:r>
            <a:endParaRPr sz="4000" dirty="0">
              <a:solidFill>
                <a:schemeClr val="tx1"/>
              </a:solidFill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962400" y="3048000"/>
            <a:ext cx="6729095" cy="2906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700" dirty="0">
                <a:solidFill>
                  <a:schemeClr val="tx1"/>
                </a:solidFill>
                <a:latin typeface="+mn-lt"/>
                <a:cs typeface="Calibri"/>
              </a:rPr>
              <a:t>Radiographic</a:t>
            </a:r>
            <a:r>
              <a:rPr sz="2700" spc="-100" dirty="0">
                <a:solidFill>
                  <a:schemeClr val="tx1"/>
                </a:solidFill>
                <a:latin typeface="+mn-lt"/>
                <a:cs typeface="Calibri"/>
              </a:rPr>
              <a:t> </a:t>
            </a:r>
            <a:r>
              <a:rPr sz="2700" spc="-25" dirty="0">
                <a:solidFill>
                  <a:schemeClr val="tx1"/>
                </a:solidFill>
                <a:latin typeface="+mn-lt"/>
                <a:cs typeface="Calibri"/>
              </a:rPr>
              <a:t>Technique</a:t>
            </a:r>
            <a:r>
              <a:rPr sz="2700" spc="-95" dirty="0">
                <a:solidFill>
                  <a:schemeClr val="tx1"/>
                </a:solidFill>
                <a:latin typeface="+mn-lt"/>
                <a:cs typeface="Calibri"/>
              </a:rPr>
              <a:t> </a:t>
            </a:r>
            <a:r>
              <a:rPr sz="2700" spc="-50" dirty="0">
                <a:solidFill>
                  <a:schemeClr val="tx1"/>
                </a:solidFill>
                <a:latin typeface="+mn-lt"/>
                <a:cs typeface="Calibri"/>
              </a:rPr>
              <a:t>1</a:t>
            </a:r>
            <a:endParaRPr sz="2700" dirty="0">
              <a:solidFill>
                <a:schemeClr val="tx1"/>
              </a:solidFill>
              <a:latin typeface="+mn-lt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545"/>
              </a:spcBef>
            </a:pPr>
            <a:r>
              <a:rPr sz="2000" u="sng" dirty="0">
                <a:solidFill>
                  <a:schemeClr val="tx1"/>
                </a:solidFill>
                <a:uFill>
                  <a:solidFill>
                    <a:srgbClr val="FFFFFF"/>
                  </a:solidFill>
                </a:uFill>
                <a:latin typeface="+mn-lt"/>
                <a:cs typeface="Calibri"/>
              </a:rPr>
              <a:t>Outcome</a:t>
            </a:r>
            <a:r>
              <a:rPr sz="2000" u="sng" spc="-80" dirty="0">
                <a:solidFill>
                  <a:schemeClr val="tx1"/>
                </a:solidFill>
                <a:uFill>
                  <a:solidFill>
                    <a:srgbClr val="FFFFFF"/>
                  </a:solidFill>
                </a:uFill>
                <a:latin typeface="+mn-lt"/>
                <a:cs typeface="Calibri"/>
              </a:rPr>
              <a:t> </a:t>
            </a:r>
            <a:r>
              <a:rPr sz="2000" u="sng" spc="-10" dirty="0">
                <a:solidFill>
                  <a:schemeClr val="tx1"/>
                </a:solidFill>
                <a:uFill>
                  <a:solidFill>
                    <a:srgbClr val="FFFFFF"/>
                  </a:solidFill>
                </a:uFill>
                <a:latin typeface="+mn-lt"/>
                <a:cs typeface="Calibri"/>
              </a:rPr>
              <a:t>1-</a:t>
            </a:r>
            <a:r>
              <a:rPr sz="2000" u="sng" spc="-25" dirty="0">
                <a:solidFill>
                  <a:schemeClr val="tx1"/>
                </a:solidFill>
                <a:uFill>
                  <a:solidFill>
                    <a:srgbClr val="FFFFFF"/>
                  </a:solidFill>
                </a:uFill>
                <a:latin typeface="+mn-lt"/>
                <a:cs typeface="Calibri"/>
              </a:rPr>
              <a:t>5:</a:t>
            </a:r>
            <a:endParaRPr sz="2000" dirty="0">
              <a:solidFill>
                <a:schemeClr val="tx1"/>
              </a:solidFill>
              <a:latin typeface="+mn-lt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755"/>
              </a:spcBef>
            </a:pPr>
            <a:r>
              <a:rPr sz="2000" dirty="0">
                <a:solidFill>
                  <a:schemeClr val="tx1"/>
                </a:solidFill>
                <a:latin typeface="+mn-lt"/>
                <a:cs typeface="Calibri"/>
              </a:rPr>
              <a:t>Positioning</a:t>
            </a:r>
            <a:r>
              <a:rPr sz="2000" spc="-50" dirty="0">
                <a:solidFill>
                  <a:schemeClr val="tx1"/>
                </a:solidFill>
                <a:latin typeface="+mn-lt"/>
                <a:cs typeface="Calibri"/>
              </a:rPr>
              <a:t> </a:t>
            </a:r>
            <a:r>
              <a:rPr sz="2000" dirty="0">
                <a:solidFill>
                  <a:schemeClr val="tx1"/>
                </a:solidFill>
                <a:latin typeface="+mn-lt"/>
                <a:cs typeface="Calibri"/>
              </a:rPr>
              <a:t>–</a:t>
            </a:r>
            <a:r>
              <a:rPr sz="2000" spc="-30" dirty="0">
                <a:solidFill>
                  <a:schemeClr val="tx1"/>
                </a:solidFill>
                <a:latin typeface="+mn-lt"/>
                <a:cs typeface="Calibri"/>
              </a:rPr>
              <a:t> </a:t>
            </a:r>
            <a:r>
              <a:rPr sz="2000" dirty="0">
                <a:solidFill>
                  <a:schemeClr val="tx1"/>
                </a:solidFill>
                <a:latin typeface="+mn-lt"/>
                <a:cs typeface="Calibri"/>
              </a:rPr>
              <a:t>Scapula</a:t>
            </a:r>
            <a:r>
              <a:rPr sz="2000" spc="-40" dirty="0">
                <a:solidFill>
                  <a:schemeClr val="tx1"/>
                </a:solidFill>
                <a:latin typeface="+mn-lt"/>
                <a:cs typeface="Calibri"/>
              </a:rPr>
              <a:t> </a:t>
            </a:r>
            <a:r>
              <a:rPr sz="2000" dirty="0">
                <a:solidFill>
                  <a:schemeClr val="tx1"/>
                </a:solidFill>
                <a:latin typeface="+mn-lt"/>
                <a:cs typeface="Calibri"/>
              </a:rPr>
              <a:t>&amp;</a:t>
            </a:r>
            <a:r>
              <a:rPr sz="2000" spc="-40" dirty="0">
                <a:solidFill>
                  <a:schemeClr val="tx1"/>
                </a:solidFill>
                <a:latin typeface="+mn-lt"/>
                <a:cs typeface="Calibri"/>
              </a:rPr>
              <a:t> </a:t>
            </a:r>
            <a:r>
              <a:rPr sz="2000" dirty="0">
                <a:solidFill>
                  <a:schemeClr val="tx1"/>
                </a:solidFill>
                <a:latin typeface="+mn-lt"/>
                <a:cs typeface="Calibri"/>
              </a:rPr>
              <a:t>AC</a:t>
            </a:r>
            <a:r>
              <a:rPr sz="2000" spc="-40" dirty="0">
                <a:solidFill>
                  <a:schemeClr val="tx1"/>
                </a:solidFill>
                <a:latin typeface="+mn-lt"/>
                <a:cs typeface="Calibri"/>
              </a:rPr>
              <a:t> </a:t>
            </a:r>
            <a:r>
              <a:rPr sz="2000" spc="-10" dirty="0">
                <a:solidFill>
                  <a:schemeClr val="tx1"/>
                </a:solidFill>
                <a:latin typeface="+mn-lt"/>
                <a:cs typeface="Calibri"/>
              </a:rPr>
              <a:t>Joints</a:t>
            </a:r>
            <a:endParaRPr sz="2000" dirty="0">
              <a:solidFill>
                <a:schemeClr val="tx1"/>
              </a:solidFill>
              <a:latin typeface="+mn-lt"/>
              <a:cs typeface="Calibri"/>
            </a:endParaRPr>
          </a:p>
          <a:p>
            <a:pPr>
              <a:lnSpc>
                <a:spcPct val="100000"/>
              </a:lnSpc>
              <a:spcBef>
                <a:spcPts val="1220"/>
              </a:spcBef>
            </a:pPr>
            <a:endParaRPr sz="2000" dirty="0">
              <a:latin typeface="+mn-lt"/>
              <a:cs typeface="Calibri"/>
            </a:endParaRPr>
          </a:p>
          <a:p>
            <a:pPr marL="16510" marR="5080"/>
            <a:r>
              <a:rPr lang="en-CA" sz="3200" dirty="0">
                <a:solidFill>
                  <a:schemeClr val="bg1"/>
                </a:solidFill>
                <a:latin typeface="+mn-lt"/>
              </a:rPr>
              <a:t>MRT Program</a:t>
            </a:r>
          </a:p>
          <a:p>
            <a:pPr marL="16510" marR="5080">
              <a:lnSpc>
                <a:spcPct val="100000"/>
              </a:lnSpc>
            </a:pPr>
            <a:r>
              <a:rPr sz="3200" b="1" dirty="0">
                <a:solidFill>
                  <a:srgbClr val="FFFFFF"/>
                </a:solidFill>
                <a:latin typeface="+mn-lt"/>
                <a:cs typeface="Calibri"/>
              </a:rPr>
              <a:t>Anderson</a:t>
            </a:r>
            <a:r>
              <a:rPr sz="3200" b="1" spc="-105" dirty="0">
                <a:solidFill>
                  <a:srgbClr val="FFFFFF"/>
                </a:solidFill>
                <a:latin typeface="+mn-lt"/>
                <a:cs typeface="Calibri"/>
              </a:rPr>
              <a:t> </a:t>
            </a:r>
            <a:r>
              <a:rPr sz="3200" b="1" spc="-10" dirty="0">
                <a:solidFill>
                  <a:srgbClr val="FFFFFF"/>
                </a:solidFill>
                <a:latin typeface="+mn-lt"/>
                <a:cs typeface="Calibri"/>
              </a:rPr>
              <a:t>College</a:t>
            </a:r>
            <a:endParaRPr sz="32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462737"/>
            <a:ext cx="8643620" cy="838948"/>
          </a:xfrm>
          <a:prstGeom prst="rect">
            <a:avLst/>
          </a:prstGeom>
        </p:spPr>
        <p:txBody>
          <a:bodyPr vert="horz" wrap="square" lIns="0" tIns="16027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n-lt"/>
              </a:rPr>
              <a:t>Affiliated</a:t>
            </a:r>
            <a:r>
              <a:rPr spc="-200" dirty="0">
                <a:latin typeface="+mn-lt"/>
              </a:rPr>
              <a:t> </a:t>
            </a:r>
            <a:r>
              <a:rPr spc="-10" dirty="0">
                <a:latin typeface="+mn-lt"/>
              </a:rPr>
              <a:t>Readings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514600" y="2133600"/>
            <a:ext cx="2372360" cy="3219471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b="1" dirty="0">
                <a:latin typeface="+mn-lt"/>
                <a:cs typeface="Calibri"/>
              </a:rPr>
              <a:t>Module</a:t>
            </a:r>
            <a:r>
              <a:rPr sz="3200" b="1" spc="-30" dirty="0">
                <a:latin typeface="+mn-lt"/>
                <a:cs typeface="Calibri"/>
              </a:rPr>
              <a:t> </a:t>
            </a:r>
            <a:r>
              <a:rPr sz="3200" b="1" spc="-50" dirty="0">
                <a:latin typeface="+mn-lt"/>
                <a:cs typeface="Calibri"/>
              </a:rPr>
              <a:t>5</a:t>
            </a:r>
            <a:endParaRPr sz="3200" dirty="0">
              <a:latin typeface="+mn-lt"/>
              <a:cs typeface="Calibri"/>
            </a:endParaRPr>
          </a:p>
          <a:p>
            <a:pPr>
              <a:lnSpc>
                <a:spcPct val="100000"/>
              </a:lnSpc>
              <a:spcBef>
                <a:spcPts val="930"/>
              </a:spcBef>
            </a:pPr>
            <a:endParaRPr sz="3200" dirty="0">
              <a:latin typeface="+mn-lt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3200" i="1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Bontrager</a:t>
            </a:r>
            <a:endParaRPr sz="3200" dirty="0">
              <a:latin typeface="+mn-lt"/>
              <a:cs typeface="Calibri"/>
            </a:endParaRPr>
          </a:p>
          <a:p>
            <a:pPr marL="290830" indent="-282575">
              <a:lnSpc>
                <a:spcPct val="100000"/>
              </a:lnSpc>
              <a:spcBef>
                <a:spcPts val="1764"/>
              </a:spcBef>
              <a:buSzPct val="96428"/>
              <a:buFont typeface="Wingdings"/>
              <a:buChar char=""/>
              <a:tabLst>
                <a:tab pos="290830" algn="l"/>
              </a:tabLst>
            </a:pPr>
            <a:r>
              <a:rPr sz="2800" dirty="0">
                <a:latin typeface="+mn-lt"/>
                <a:cs typeface="Calibri"/>
              </a:rPr>
              <a:t>Pg:</a:t>
            </a:r>
            <a:r>
              <a:rPr sz="2800" spc="-40" dirty="0">
                <a:latin typeface="+mn-lt"/>
                <a:cs typeface="Calibri"/>
              </a:rPr>
              <a:t> </a:t>
            </a:r>
            <a:r>
              <a:rPr sz="2800" spc="-25" dirty="0">
                <a:latin typeface="+mn-lt"/>
                <a:cs typeface="Calibri"/>
              </a:rPr>
              <a:t>205</a:t>
            </a:r>
            <a:endParaRPr sz="2800" dirty="0">
              <a:latin typeface="+mn-lt"/>
              <a:cs typeface="Calibri"/>
            </a:endParaRPr>
          </a:p>
          <a:p>
            <a:pPr marL="290830" indent="-282575">
              <a:lnSpc>
                <a:spcPct val="100000"/>
              </a:lnSpc>
              <a:spcBef>
                <a:spcPts val="665"/>
              </a:spcBef>
              <a:buSzPct val="96428"/>
              <a:buFont typeface="Wingdings"/>
              <a:buChar char=""/>
              <a:tabLst>
                <a:tab pos="290830" algn="l"/>
              </a:tabLst>
            </a:pPr>
            <a:r>
              <a:rPr sz="2800" dirty="0">
                <a:latin typeface="+mn-lt"/>
                <a:cs typeface="Calibri"/>
              </a:rPr>
              <a:t>Pgs:</a:t>
            </a:r>
            <a:r>
              <a:rPr sz="2800" spc="-5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207→209</a:t>
            </a:r>
            <a:endParaRPr sz="28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462737"/>
            <a:ext cx="8643620" cy="838948"/>
          </a:xfrm>
          <a:prstGeom prst="rect">
            <a:avLst/>
          </a:prstGeom>
        </p:spPr>
        <p:txBody>
          <a:bodyPr vert="horz" wrap="square" lIns="0" tIns="16027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10" dirty="0">
                <a:latin typeface="+mn-lt"/>
              </a:rPr>
              <a:t>Overview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8" y="2156586"/>
            <a:ext cx="8150861" cy="37769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240029" algn="l"/>
              </a:tabLst>
            </a:pPr>
            <a:r>
              <a:rPr sz="3300" spc="-10" dirty="0">
                <a:latin typeface="+mn-lt"/>
                <a:cs typeface="Calibri"/>
              </a:rPr>
              <a:t>Guidelines/Considerations</a:t>
            </a:r>
            <a:endParaRPr sz="3300" dirty="0">
              <a:latin typeface="+mn-lt"/>
              <a:cs typeface="Calibri"/>
            </a:endParaRPr>
          </a:p>
          <a:p>
            <a:pPr>
              <a:lnSpc>
                <a:spcPct val="100000"/>
              </a:lnSpc>
              <a:spcBef>
                <a:spcPts val="545"/>
              </a:spcBef>
              <a:buFont typeface="Arial MT"/>
              <a:buChar char="•"/>
            </a:pPr>
            <a:endParaRPr sz="3300" dirty="0">
              <a:latin typeface="+mn-lt"/>
              <a:cs typeface="Calibri"/>
            </a:endParaRPr>
          </a:p>
          <a:p>
            <a:pPr marL="240029" indent="-227329">
              <a:lnSpc>
                <a:spcPct val="100000"/>
              </a:lnSpc>
              <a:buFont typeface="Arial MT"/>
              <a:buChar char="•"/>
              <a:tabLst>
                <a:tab pos="240029" algn="l"/>
              </a:tabLst>
            </a:pPr>
            <a:r>
              <a:rPr sz="3300" spc="-10" dirty="0">
                <a:latin typeface="+mn-lt"/>
                <a:cs typeface="Calibri"/>
              </a:rPr>
              <a:t>Protocol</a:t>
            </a:r>
            <a:endParaRPr sz="3300" dirty="0">
              <a:latin typeface="+mn-lt"/>
              <a:cs typeface="Calibri"/>
            </a:endParaRPr>
          </a:p>
          <a:p>
            <a:pPr>
              <a:lnSpc>
                <a:spcPct val="100000"/>
              </a:lnSpc>
              <a:spcBef>
                <a:spcPts val="530"/>
              </a:spcBef>
              <a:buFont typeface="Arial MT"/>
              <a:buChar char="•"/>
            </a:pPr>
            <a:endParaRPr sz="3300" dirty="0">
              <a:latin typeface="+mn-lt"/>
              <a:cs typeface="Calibri"/>
            </a:endParaRPr>
          </a:p>
          <a:p>
            <a:pPr marL="240029" indent="-227329">
              <a:lnSpc>
                <a:spcPct val="100000"/>
              </a:lnSpc>
              <a:buFont typeface="Arial MT"/>
              <a:buChar char="•"/>
              <a:tabLst>
                <a:tab pos="240029" algn="l"/>
              </a:tabLst>
            </a:pPr>
            <a:r>
              <a:rPr sz="3300" spc="-10" dirty="0">
                <a:latin typeface="+mn-lt"/>
                <a:cs typeface="Calibri"/>
              </a:rPr>
              <a:t>Positioning</a:t>
            </a:r>
            <a:endParaRPr sz="3300" dirty="0">
              <a:latin typeface="+mn-lt"/>
              <a:cs typeface="Calibri"/>
            </a:endParaRPr>
          </a:p>
          <a:p>
            <a:pPr>
              <a:lnSpc>
                <a:spcPct val="100000"/>
              </a:lnSpc>
              <a:spcBef>
                <a:spcPts val="535"/>
              </a:spcBef>
              <a:buFont typeface="Arial MT"/>
              <a:buChar char="•"/>
            </a:pPr>
            <a:endParaRPr sz="3300" dirty="0">
              <a:latin typeface="+mn-lt"/>
              <a:cs typeface="Calibri"/>
            </a:endParaRPr>
          </a:p>
          <a:p>
            <a:pPr marL="240029" indent="-227329">
              <a:lnSpc>
                <a:spcPct val="100000"/>
              </a:lnSpc>
              <a:buFont typeface="Arial MT"/>
              <a:buChar char="•"/>
              <a:tabLst>
                <a:tab pos="240029" algn="l"/>
              </a:tabLst>
            </a:pPr>
            <a:r>
              <a:rPr sz="3300" dirty="0">
                <a:latin typeface="+mn-lt"/>
                <a:cs typeface="Calibri"/>
              </a:rPr>
              <a:t>Evaluation</a:t>
            </a:r>
            <a:r>
              <a:rPr sz="3300" spc="-180" dirty="0">
                <a:latin typeface="+mn-lt"/>
                <a:cs typeface="Calibri"/>
              </a:rPr>
              <a:t> </a:t>
            </a:r>
            <a:r>
              <a:rPr sz="3300" spc="-10" dirty="0">
                <a:latin typeface="+mn-lt"/>
                <a:cs typeface="Calibri"/>
              </a:rPr>
              <a:t>Criteria</a:t>
            </a:r>
            <a:endParaRPr sz="33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8175625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10" dirty="0">
                <a:latin typeface="+mn-lt"/>
              </a:rPr>
              <a:t>Guidelines/Considerations</a:t>
            </a:r>
            <a:r>
              <a:rPr spc="-70" dirty="0">
                <a:latin typeface="+mn-lt"/>
              </a:rPr>
              <a:t> </a:t>
            </a:r>
            <a:r>
              <a:rPr dirty="0">
                <a:latin typeface="+mn-lt"/>
              </a:rPr>
              <a:t>–</a:t>
            </a:r>
            <a:r>
              <a:rPr spc="-10" dirty="0">
                <a:latin typeface="+mn-lt"/>
              </a:rPr>
              <a:t> </a:t>
            </a:r>
            <a:r>
              <a:rPr sz="2400" dirty="0">
                <a:latin typeface="+mn-lt"/>
              </a:rPr>
              <a:t>AC</a:t>
            </a:r>
            <a:r>
              <a:rPr sz="2400" spc="-30" dirty="0">
                <a:latin typeface="+mn-lt"/>
              </a:rPr>
              <a:t> </a:t>
            </a:r>
            <a:r>
              <a:rPr sz="2400" dirty="0">
                <a:latin typeface="+mn-lt"/>
              </a:rPr>
              <a:t>&amp;</a:t>
            </a:r>
            <a:r>
              <a:rPr sz="2400" spc="-15" dirty="0">
                <a:latin typeface="+mn-lt"/>
              </a:rPr>
              <a:t> </a:t>
            </a:r>
            <a:r>
              <a:rPr sz="2400" spc="-10" dirty="0">
                <a:latin typeface="+mn-lt"/>
              </a:rPr>
              <a:t>Scapula</a:t>
            </a:r>
            <a:endParaRPr sz="2400" dirty="0">
              <a:latin typeface="+mn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012695" y="1203202"/>
            <a:ext cx="8236584" cy="5090795"/>
          </a:xfrm>
          <a:prstGeom prst="rect">
            <a:avLst/>
          </a:prstGeom>
        </p:spPr>
        <p:txBody>
          <a:bodyPr vert="horz" wrap="square" lIns="0" tIns="9715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5600" algn="l"/>
              </a:tabLst>
            </a:pPr>
            <a:r>
              <a:rPr sz="2800" dirty="0">
                <a:latin typeface="+mn-lt"/>
                <a:cs typeface="Arial MT"/>
              </a:rPr>
              <a:t>Identify</a:t>
            </a:r>
            <a:r>
              <a:rPr sz="2800" spc="-114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required</a:t>
            </a:r>
            <a:r>
              <a:rPr sz="2800" spc="-8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anatomy</a:t>
            </a:r>
            <a:endParaRPr sz="2800" dirty="0">
              <a:latin typeface="+mn-lt"/>
              <a:cs typeface="Arial MT"/>
            </a:endParaRPr>
          </a:p>
          <a:p>
            <a:pPr marL="812800" lvl="1" indent="-342900">
              <a:lnSpc>
                <a:spcPct val="100000"/>
              </a:lnSpc>
              <a:spcBef>
                <a:spcPts val="635"/>
              </a:spcBef>
              <a:buFont typeface="Arial MT"/>
              <a:buChar char="•"/>
              <a:tabLst>
                <a:tab pos="812800" algn="l"/>
              </a:tabLst>
            </a:pPr>
            <a:r>
              <a:rPr sz="2600" i="1" dirty="0">
                <a:latin typeface="+mn-lt"/>
                <a:cs typeface="Arial"/>
              </a:rPr>
              <a:t>Note:</a:t>
            </a:r>
            <a:r>
              <a:rPr sz="2600" i="1" spc="-35" dirty="0">
                <a:latin typeface="+mn-lt"/>
                <a:cs typeface="Arial"/>
              </a:rPr>
              <a:t> </a:t>
            </a:r>
            <a:r>
              <a:rPr sz="2600" i="1" dirty="0">
                <a:latin typeface="+mn-lt"/>
                <a:cs typeface="Arial"/>
              </a:rPr>
              <a:t>scapula</a:t>
            </a:r>
            <a:r>
              <a:rPr sz="2600" i="1" spc="-50" dirty="0">
                <a:latin typeface="+mn-lt"/>
                <a:cs typeface="Arial"/>
              </a:rPr>
              <a:t> </a:t>
            </a:r>
            <a:r>
              <a:rPr sz="2600" i="1" dirty="0">
                <a:latin typeface="+mn-lt"/>
                <a:cs typeface="Arial"/>
              </a:rPr>
              <a:t>images</a:t>
            </a:r>
            <a:r>
              <a:rPr sz="2600" i="1" spc="-30" dirty="0">
                <a:latin typeface="+mn-lt"/>
                <a:cs typeface="Arial"/>
              </a:rPr>
              <a:t> </a:t>
            </a:r>
            <a:r>
              <a:rPr sz="2600" i="1" dirty="0">
                <a:latin typeface="+mn-lt"/>
                <a:cs typeface="Arial"/>
              </a:rPr>
              <a:t>do</a:t>
            </a:r>
            <a:r>
              <a:rPr sz="2600" i="1" spc="-35" dirty="0">
                <a:latin typeface="+mn-lt"/>
                <a:cs typeface="Arial"/>
              </a:rPr>
              <a:t> </a:t>
            </a:r>
            <a:r>
              <a:rPr sz="2600" i="1" dirty="0">
                <a:latin typeface="+mn-lt"/>
                <a:cs typeface="Arial"/>
              </a:rPr>
              <a:t>not</a:t>
            </a:r>
            <a:r>
              <a:rPr sz="2600" i="1" spc="-35" dirty="0">
                <a:latin typeface="+mn-lt"/>
                <a:cs typeface="Arial"/>
              </a:rPr>
              <a:t> </a:t>
            </a:r>
            <a:r>
              <a:rPr sz="2600" i="1" dirty="0">
                <a:latin typeface="+mn-lt"/>
                <a:cs typeface="Arial"/>
              </a:rPr>
              <a:t>require</a:t>
            </a:r>
            <a:r>
              <a:rPr sz="2600" i="1" spc="-30" dirty="0">
                <a:latin typeface="+mn-lt"/>
                <a:cs typeface="Arial"/>
              </a:rPr>
              <a:t> </a:t>
            </a:r>
            <a:r>
              <a:rPr sz="2600" i="1" dirty="0">
                <a:latin typeface="+mn-lt"/>
                <a:cs typeface="Arial"/>
              </a:rPr>
              <a:t>entire</a:t>
            </a:r>
            <a:r>
              <a:rPr sz="2600" i="1" spc="-35" dirty="0">
                <a:latin typeface="+mn-lt"/>
                <a:cs typeface="Arial"/>
              </a:rPr>
              <a:t> </a:t>
            </a:r>
            <a:r>
              <a:rPr sz="2600" i="1" spc="-10" dirty="0">
                <a:latin typeface="+mn-lt"/>
                <a:cs typeface="Arial"/>
              </a:rPr>
              <a:t>clavicle</a:t>
            </a:r>
            <a:endParaRPr sz="2600" dirty="0">
              <a:latin typeface="+mn-lt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2860"/>
              </a:spcBef>
              <a:buChar char="•"/>
              <a:tabLst>
                <a:tab pos="355600" algn="l"/>
              </a:tabLst>
            </a:pPr>
            <a:r>
              <a:rPr sz="2800" dirty="0">
                <a:latin typeface="+mn-lt"/>
                <a:cs typeface="Arial MT"/>
              </a:rPr>
              <a:t>Gowning</a:t>
            </a:r>
            <a:r>
              <a:rPr sz="2800" spc="-5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instructions/Artifact</a:t>
            </a:r>
            <a:r>
              <a:rPr sz="2800" spc="-8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removal</a:t>
            </a:r>
            <a:endParaRPr sz="2800" dirty="0">
              <a:latin typeface="+mn-lt"/>
              <a:cs typeface="Arial MT"/>
            </a:endParaRPr>
          </a:p>
          <a:p>
            <a:pPr marL="812800" lvl="1" indent="-342900">
              <a:lnSpc>
                <a:spcPct val="100000"/>
              </a:lnSpc>
              <a:spcBef>
                <a:spcPts val="630"/>
              </a:spcBef>
              <a:buFont typeface="Arial MT"/>
              <a:buChar char="•"/>
              <a:tabLst>
                <a:tab pos="812800" algn="l"/>
              </a:tabLst>
            </a:pPr>
            <a:r>
              <a:rPr sz="2600" i="1" dirty="0">
                <a:latin typeface="+mn-lt"/>
                <a:cs typeface="Arial"/>
              </a:rPr>
              <a:t>Same</a:t>
            </a:r>
            <a:r>
              <a:rPr sz="2600" i="1" spc="-25" dirty="0">
                <a:latin typeface="+mn-lt"/>
                <a:cs typeface="Arial"/>
              </a:rPr>
              <a:t> </a:t>
            </a:r>
            <a:r>
              <a:rPr sz="2600" i="1" dirty="0">
                <a:latin typeface="+mn-lt"/>
                <a:cs typeface="Arial"/>
              </a:rPr>
              <a:t>as</a:t>
            </a:r>
            <a:r>
              <a:rPr sz="2600" i="1" spc="-30" dirty="0">
                <a:latin typeface="+mn-lt"/>
                <a:cs typeface="Arial"/>
              </a:rPr>
              <a:t> </a:t>
            </a:r>
            <a:r>
              <a:rPr sz="2600" i="1" dirty="0">
                <a:latin typeface="+mn-lt"/>
                <a:cs typeface="Arial"/>
              </a:rPr>
              <a:t>shoulder</a:t>
            </a:r>
            <a:r>
              <a:rPr sz="2600" i="1" spc="-55" dirty="0">
                <a:latin typeface="+mn-lt"/>
                <a:cs typeface="Arial"/>
              </a:rPr>
              <a:t> </a:t>
            </a:r>
            <a:r>
              <a:rPr sz="2600" i="1" spc="-10" dirty="0">
                <a:latin typeface="+mn-lt"/>
                <a:cs typeface="Arial"/>
              </a:rPr>
              <a:t>imaging</a:t>
            </a:r>
            <a:endParaRPr sz="2600" dirty="0">
              <a:latin typeface="+mn-lt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2785"/>
              </a:spcBef>
              <a:buChar char="•"/>
              <a:tabLst>
                <a:tab pos="355600" algn="l"/>
              </a:tabLst>
            </a:pPr>
            <a:r>
              <a:rPr sz="2800" dirty="0">
                <a:latin typeface="+mn-lt"/>
                <a:cs typeface="Arial MT"/>
              </a:rPr>
              <a:t>Select</a:t>
            </a:r>
            <a:r>
              <a:rPr sz="2800" spc="-9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appropriate</a:t>
            </a:r>
            <a:r>
              <a:rPr sz="2800" spc="-80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equipment/technical</a:t>
            </a:r>
            <a:r>
              <a:rPr sz="2800" spc="-8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factors</a:t>
            </a:r>
            <a:endParaRPr sz="2800" dirty="0">
              <a:latin typeface="+mn-lt"/>
              <a:cs typeface="Arial MT"/>
            </a:endParaRPr>
          </a:p>
          <a:p>
            <a:pPr marL="355600" indent="-342900">
              <a:lnSpc>
                <a:spcPct val="100000"/>
              </a:lnSpc>
              <a:spcBef>
                <a:spcPts val="2755"/>
              </a:spcBef>
              <a:buChar char="•"/>
              <a:tabLst>
                <a:tab pos="355600" algn="l"/>
              </a:tabLst>
            </a:pPr>
            <a:r>
              <a:rPr sz="2800" dirty="0">
                <a:latin typeface="+mn-lt"/>
                <a:cs typeface="Arial MT"/>
              </a:rPr>
              <a:t>Breathing</a:t>
            </a:r>
            <a:r>
              <a:rPr sz="2800" spc="-140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instructions</a:t>
            </a:r>
            <a:endParaRPr sz="2800" dirty="0">
              <a:latin typeface="+mn-lt"/>
              <a:cs typeface="Arial MT"/>
            </a:endParaRPr>
          </a:p>
          <a:p>
            <a:pPr marL="355600" indent="-342900">
              <a:lnSpc>
                <a:spcPct val="100000"/>
              </a:lnSpc>
              <a:spcBef>
                <a:spcPts val="2755"/>
              </a:spcBef>
              <a:buChar char="•"/>
              <a:tabLst>
                <a:tab pos="355600" algn="l"/>
              </a:tabLst>
            </a:pPr>
            <a:r>
              <a:rPr sz="2800" dirty="0">
                <a:latin typeface="+mn-lt"/>
                <a:cs typeface="Arial MT"/>
              </a:rPr>
              <a:t>Use</a:t>
            </a:r>
            <a:r>
              <a:rPr sz="2800" spc="-7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external</a:t>
            </a:r>
            <a:r>
              <a:rPr sz="2800" spc="-70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landmarks</a:t>
            </a:r>
            <a:endParaRPr sz="2800" dirty="0">
              <a:latin typeface="+mn-lt"/>
              <a:cs typeface="Arial MT"/>
            </a:endParaRPr>
          </a:p>
          <a:p>
            <a:pPr marL="812800" lvl="1" indent="-342900">
              <a:lnSpc>
                <a:spcPct val="100000"/>
              </a:lnSpc>
              <a:spcBef>
                <a:spcPts val="635"/>
              </a:spcBef>
              <a:buFont typeface="Arial MT"/>
              <a:buChar char="•"/>
              <a:tabLst>
                <a:tab pos="812800" algn="l"/>
              </a:tabLst>
            </a:pPr>
            <a:r>
              <a:rPr sz="2600" i="1" dirty="0">
                <a:latin typeface="+mn-lt"/>
                <a:cs typeface="Arial"/>
              </a:rPr>
              <a:t>Same</a:t>
            </a:r>
            <a:r>
              <a:rPr sz="2600" i="1" spc="-30" dirty="0">
                <a:latin typeface="+mn-lt"/>
                <a:cs typeface="Arial"/>
              </a:rPr>
              <a:t> </a:t>
            </a:r>
            <a:r>
              <a:rPr sz="2600" i="1" dirty="0">
                <a:latin typeface="+mn-lt"/>
                <a:cs typeface="Arial"/>
              </a:rPr>
              <a:t>as</a:t>
            </a:r>
            <a:r>
              <a:rPr sz="2600" i="1" spc="-35" dirty="0">
                <a:latin typeface="+mn-lt"/>
                <a:cs typeface="Arial"/>
              </a:rPr>
              <a:t> </a:t>
            </a:r>
            <a:r>
              <a:rPr sz="2600" i="1" dirty="0">
                <a:latin typeface="+mn-lt"/>
                <a:cs typeface="Arial"/>
              </a:rPr>
              <a:t>shoulder</a:t>
            </a:r>
            <a:r>
              <a:rPr sz="2600" i="1" spc="-70" dirty="0">
                <a:latin typeface="+mn-lt"/>
                <a:cs typeface="Arial"/>
              </a:rPr>
              <a:t> </a:t>
            </a:r>
            <a:r>
              <a:rPr sz="2600" i="1" dirty="0">
                <a:latin typeface="+mn-lt"/>
                <a:cs typeface="Arial"/>
              </a:rPr>
              <a:t>and</a:t>
            </a:r>
            <a:r>
              <a:rPr sz="2600" i="1" spc="-40" dirty="0">
                <a:latin typeface="+mn-lt"/>
                <a:cs typeface="Arial"/>
              </a:rPr>
              <a:t> </a:t>
            </a:r>
            <a:r>
              <a:rPr sz="2600" i="1" dirty="0">
                <a:latin typeface="+mn-lt"/>
                <a:cs typeface="Arial"/>
              </a:rPr>
              <a:t>clavicle</a:t>
            </a:r>
            <a:r>
              <a:rPr sz="2600" i="1" spc="-60" dirty="0">
                <a:latin typeface="+mn-lt"/>
                <a:cs typeface="Arial"/>
              </a:rPr>
              <a:t> </a:t>
            </a:r>
            <a:r>
              <a:rPr sz="2600" i="1" spc="-10" dirty="0">
                <a:latin typeface="+mn-lt"/>
                <a:cs typeface="Arial"/>
              </a:rPr>
              <a:t>imaging</a:t>
            </a:r>
            <a:endParaRPr sz="2600" dirty="0">
              <a:latin typeface="+mn-lt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462737"/>
            <a:ext cx="8643620" cy="838948"/>
          </a:xfrm>
          <a:prstGeom prst="rect">
            <a:avLst/>
          </a:prstGeom>
        </p:spPr>
        <p:txBody>
          <a:bodyPr vert="horz" wrap="square" lIns="0" tIns="16027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10" dirty="0">
                <a:latin typeface="+mn-lt"/>
              </a:rPr>
              <a:t>Protocol</a:t>
            </a:r>
            <a:r>
              <a:rPr spc="-100" dirty="0">
                <a:latin typeface="+mn-lt"/>
              </a:rPr>
              <a:t> </a:t>
            </a:r>
            <a:r>
              <a:rPr dirty="0">
                <a:latin typeface="+mn-lt"/>
              </a:rPr>
              <a:t>–</a:t>
            </a:r>
            <a:r>
              <a:rPr spc="-95" dirty="0">
                <a:latin typeface="+mn-lt"/>
              </a:rPr>
              <a:t> </a:t>
            </a:r>
            <a:r>
              <a:rPr dirty="0">
                <a:latin typeface="+mn-lt"/>
              </a:rPr>
              <a:t>AC</a:t>
            </a:r>
            <a:r>
              <a:rPr spc="-80" dirty="0">
                <a:latin typeface="+mn-lt"/>
              </a:rPr>
              <a:t> </a:t>
            </a:r>
            <a:r>
              <a:rPr spc="-10" dirty="0">
                <a:latin typeface="+mn-lt"/>
              </a:rPr>
              <a:t>Joints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84045"/>
            <a:ext cx="9100820" cy="376936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b="1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Routine</a:t>
            </a:r>
            <a:r>
              <a:rPr sz="3200" spc="-10" dirty="0">
                <a:latin typeface="+mn-lt"/>
                <a:cs typeface="Calibri"/>
              </a:rPr>
              <a:t>:</a:t>
            </a:r>
            <a:endParaRPr sz="3200" dirty="0">
              <a:latin typeface="+mn-lt"/>
              <a:cs typeface="Calibri"/>
            </a:endParaRPr>
          </a:p>
          <a:p>
            <a:pPr marL="334010" indent="-325755">
              <a:lnSpc>
                <a:spcPct val="100000"/>
              </a:lnSpc>
              <a:spcBef>
                <a:spcPts val="2765"/>
              </a:spcBef>
              <a:buSzPct val="96875"/>
              <a:buFont typeface="Wingdings"/>
              <a:buChar char=""/>
              <a:tabLst>
                <a:tab pos="334010" algn="l"/>
              </a:tabLst>
            </a:pPr>
            <a:r>
              <a:rPr sz="3200" dirty="0">
                <a:latin typeface="+mn-lt"/>
                <a:cs typeface="Calibri"/>
              </a:rPr>
              <a:t>AP</a:t>
            </a:r>
            <a:r>
              <a:rPr sz="3200" spc="-80" dirty="0">
                <a:latin typeface="+mn-lt"/>
                <a:cs typeface="Calibri"/>
              </a:rPr>
              <a:t> </a:t>
            </a:r>
            <a:r>
              <a:rPr sz="3200" dirty="0">
                <a:latin typeface="+mn-lt"/>
                <a:cs typeface="Calibri"/>
              </a:rPr>
              <a:t>without</a:t>
            </a:r>
            <a:r>
              <a:rPr sz="3200" spc="-45" dirty="0">
                <a:latin typeface="+mn-lt"/>
                <a:cs typeface="Calibri"/>
              </a:rPr>
              <a:t> </a:t>
            </a:r>
            <a:r>
              <a:rPr sz="3200" spc="-10" dirty="0">
                <a:latin typeface="+mn-lt"/>
                <a:cs typeface="Calibri"/>
              </a:rPr>
              <a:t>weights</a:t>
            </a:r>
            <a:endParaRPr sz="3200" dirty="0">
              <a:latin typeface="+mn-lt"/>
              <a:cs typeface="Calibri"/>
            </a:endParaRPr>
          </a:p>
          <a:p>
            <a:pPr>
              <a:lnSpc>
                <a:spcPct val="100000"/>
              </a:lnSpc>
              <a:spcBef>
                <a:spcPts val="930"/>
              </a:spcBef>
              <a:buFont typeface="Wingdings"/>
              <a:buChar char=""/>
            </a:pPr>
            <a:endParaRPr sz="3200" dirty="0">
              <a:latin typeface="+mn-lt"/>
              <a:cs typeface="Calibri"/>
            </a:endParaRPr>
          </a:p>
          <a:p>
            <a:pPr marL="334010" indent="-325755">
              <a:lnSpc>
                <a:spcPct val="100000"/>
              </a:lnSpc>
              <a:buSzPct val="96875"/>
              <a:buFont typeface="Wingdings"/>
              <a:buChar char=""/>
              <a:tabLst>
                <a:tab pos="334010" algn="l"/>
              </a:tabLst>
            </a:pPr>
            <a:r>
              <a:rPr sz="3200" dirty="0">
                <a:latin typeface="+mn-lt"/>
                <a:cs typeface="Calibri"/>
              </a:rPr>
              <a:t>AP</a:t>
            </a:r>
            <a:r>
              <a:rPr sz="3200" spc="-55" dirty="0">
                <a:latin typeface="+mn-lt"/>
                <a:cs typeface="Calibri"/>
              </a:rPr>
              <a:t> </a:t>
            </a:r>
            <a:r>
              <a:rPr sz="3200" dirty="0">
                <a:latin typeface="+mn-lt"/>
                <a:cs typeface="Calibri"/>
              </a:rPr>
              <a:t>with</a:t>
            </a:r>
            <a:r>
              <a:rPr sz="3200" spc="-35" dirty="0">
                <a:latin typeface="+mn-lt"/>
                <a:cs typeface="Calibri"/>
              </a:rPr>
              <a:t> </a:t>
            </a:r>
            <a:r>
              <a:rPr sz="3200" spc="-10" dirty="0">
                <a:latin typeface="+mn-lt"/>
                <a:cs typeface="Calibri"/>
              </a:rPr>
              <a:t>weights</a:t>
            </a:r>
            <a:endParaRPr sz="3200" dirty="0">
              <a:latin typeface="+mn-lt"/>
              <a:cs typeface="Calibri"/>
            </a:endParaRPr>
          </a:p>
          <a:p>
            <a:pPr>
              <a:lnSpc>
                <a:spcPct val="100000"/>
              </a:lnSpc>
              <a:spcBef>
                <a:spcPts val="685"/>
              </a:spcBef>
            </a:pPr>
            <a:endParaRPr sz="3200" dirty="0">
              <a:latin typeface="+mn-lt"/>
              <a:cs typeface="Calibri"/>
            </a:endParaRPr>
          </a:p>
          <a:p>
            <a:pPr marL="1196975" marR="5080" indent="139700">
              <a:lnSpc>
                <a:spcPct val="100000"/>
              </a:lnSpc>
            </a:pPr>
            <a:r>
              <a:rPr sz="2400" b="1" i="1" dirty="0">
                <a:latin typeface="+mn-lt"/>
                <a:cs typeface="Arial"/>
              </a:rPr>
              <a:t>Note</a:t>
            </a:r>
            <a:r>
              <a:rPr sz="2400" i="1" dirty="0">
                <a:latin typeface="+mn-lt"/>
                <a:cs typeface="Arial"/>
              </a:rPr>
              <a:t>:</a:t>
            </a:r>
            <a:r>
              <a:rPr sz="2400" i="1" spc="-65" dirty="0">
                <a:latin typeface="+mn-lt"/>
                <a:cs typeface="Arial"/>
              </a:rPr>
              <a:t> </a:t>
            </a:r>
            <a:r>
              <a:rPr sz="2400" i="1" dirty="0">
                <a:latin typeface="+mn-lt"/>
                <a:cs typeface="Arial"/>
              </a:rPr>
              <a:t>Both</a:t>
            </a:r>
            <a:r>
              <a:rPr sz="2400" i="1" spc="-150" dirty="0">
                <a:latin typeface="+mn-lt"/>
                <a:cs typeface="Arial"/>
              </a:rPr>
              <a:t> </a:t>
            </a:r>
            <a:r>
              <a:rPr sz="2400" i="1" dirty="0">
                <a:latin typeface="+mn-lt"/>
                <a:cs typeface="Arial"/>
              </a:rPr>
              <a:t>AC</a:t>
            </a:r>
            <a:r>
              <a:rPr sz="2400" i="1" spc="-55" dirty="0">
                <a:latin typeface="+mn-lt"/>
                <a:cs typeface="Arial"/>
              </a:rPr>
              <a:t> </a:t>
            </a:r>
            <a:r>
              <a:rPr sz="2400" i="1" dirty="0">
                <a:latin typeface="+mn-lt"/>
                <a:cs typeface="Arial"/>
              </a:rPr>
              <a:t>Joints</a:t>
            </a:r>
            <a:r>
              <a:rPr sz="2400" i="1" spc="-60" dirty="0">
                <a:latin typeface="+mn-lt"/>
                <a:cs typeface="Arial"/>
              </a:rPr>
              <a:t> </a:t>
            </a:r>
            <a:r>
              <a:rPr sz="2400" i="1" dirty="0">
                <a:latin typeface="+mn-lt"/>
                <a:cs typeface="Arial"/>
              </a:rPr>
              <a:t>must</a:t>
            </a:r>
            <a:r>
              <a:rPr sz="2400" i="1" spc="-60" dirty="0">
                <a:latin typeface="+mn-lt"/>
                <a:cs typeface="Arial"/>
              </a:rPr>
              <a:t> </a:t>
            </a:r>
            <a:r>
              <a:rPr sz="2400" i="1" dirty="0">
                <a:latin typeface="+mn-lt"/>
                <a:cs typeface="Arial"/>
              </a:rPr>
              <a:t>be</a:t>
            </a:r>
            <a:r>
              <a:rPr sz="2400" i="1" spc="-55" dirty="0">
                <a:latin typeface="+mn-lt"/>
                <a:cs typeface="Arial"/>
              </a:rPr>
              <a:t> </a:t>
            </a:r>
            <a:r>
              <a:rPr sz="2400" i="1" dirty="0">
                <a:latin typeface="+mn-lt"/>
                <a:cs typeface="Arial"/>
              </a:rPr>
              <a:t>imaged,</a:t>
            </a:r>
            <a:r>
              <a:rPr sz="2400" i="1" spc="-40" dirty="0">
                <a:latin typeface="+mn-lt"/>
                <a:cs typeface="Arial"/>
              </a:rPr>
              <a:t> </a:t>
            </a:r>
            <a:r>
              <a:rPr sz="2400" i="1" dirty="0">
                <a:latin typeface="+mn-lt"/>
                <a:cs typeface="Arial"/>
              </a:rPr>
              <a:t>however</a:t>
            </a:r>
            <a:r>
              <a:rPr sz="2400" i="1" spc="-40" dirty="0">
                <a:latin typeface="+mn-lt"/>
                <a:cs typeface="Arial"/>
              </a:rPr>
              <a:t> </a:t>
            </a:r>
            <a:r>
              <a:rPr sz="2400" i="1" dirty="0">
                <a:latin typeface="+mn-lt"/>
                <a:cs typeface="Arial"/>
              </a:rPr>
              <a:t>they</a:t>
            </a:r>
            <a:r>
              <a:rPr sz="2400" i="1" spc="-65" dirty="0">
                <a:latin typeface="+mn-lt"/>
                <a:cs typeface="Arial"/>
              </a:rPr>
              <a:t> </a:t>
            </a:r>
            <a:r>
              <a:rPr sz="2400" i="1" spc="-25" dirty="0">
                <a:latin typeface="+mn-lt"/>
                <a:cs typeface="Arial"/>
              </a:rPr>
              <a:t>are </a:t>
            </a:r>
            <a:r>
              <a:rPr sz="2400" i="1" dirty="0">
                <a:latin typeface="+mn-lt"/>
                <a:cs typeface="Arial"/>
              </a:rPr>
              <a:t>typically</a:t>
            </a:r>
            <a:r>
              <a:rPr sz="2400" i="1" spc="-55" dirty="0">
                <a:latin typeface="+mn-lt"/>
                <a:cs typeface="Arial"/>
              </a:rPr>
              <a:t> </a:t>
            </a:r>
            <a:r>
              <a:rPr sz="2400" i="1" dirty="0">
                <a:latin typeface="+mn-lt"/>
                <a:cs typeface="Arial"/>
              </a:rPr>
              <a:t>performed</a:t>
            </a:r>
            <a:r>
              <a:rPr sz="2400" i="1" spc="-65" dirty="0">
                <a:latin typeface="+mn-lt"/>
                <a:cs typeface="Arial"/>
              </a:rPr>
              <a:t> </a:t>
            </a:r>
            <a:r>
              <a:rPr sz="2400" i="1" dirty="0">
                <a:latin typeface="+mn-lt"/>
                <a:cs typeface="Arial"/>
              </a:rPr>
              <a:t>“one</a:t>
            </a:r>
            <a:r>
              <a:rPr sz="2400" i="1" spc="-60" dirty="0">
                <a:latin typeface="+mn-lt"/>
                <a:cs typeface="Arial"/>
              </a:rPr>
              <a:t> </a:t>
            </a:r>
            <a:r>
              <a:rPr sz="2400" i="1" dirty="0">
                <a:latin typeface="+mn-lt"/>
                <a:cs typeface="Arial"/>
              </a:rPr>
              <a:t>side</a:t>
            </a:r>
            <a:r>
              <a:rPr sz="2400" i="1" spc="-60" dirty="0">
                <a:latin typeface="+mn-lt"/>
                <a:cs typeface="Arial"/>
              </a:rPr>
              <a:t> </a:t>
            </a:r>
            <a:r>
              <a:rPr sz="2400" i="1" dirty="0">
                <a:latin typeface="+mn-lt"/>
                <a:cs typeface="Arial"/>
              </a:rPr>
              <a:t>at</a:t>
            </a:r>
            <a:r>
              <a:rPr sz="2400" i="1" spc="-85" dirty="0">
                <a:latin typeface="+mn-lt"/>
                <a:cs typeface="Arial"/>
              </a:rPr>
              <a:t> </a:t>
            </a:r>
            <a:r>
              <a:rPr sz="2400" i="1" dirty="0">
                <a:latin typeface="+mn-lt"/>
                <a:cs typeface="Arial"/>
              </a:rPr>
              <a:t>a</a:t>
            </a:r>
            <a:r>
              <a:rPr sz="2400" i="1" spc="-70" dirty="0">
                <a:latin typeface="+mn-lt"/>
                <a:cs typeface="Arial"/>
              </a:rPr>
              <a:t> </a:t>
            </a:r>
            <a:r>
              <a:rPr sz="2400" i="1" dirty="0">
                <a:latin typeface="+mn-lt"/>
                <a:cs typeface="Arial"/>
              </a:rPr>
              <a:t>time”</a:t>
            </a:r>
            <a:r>
              <a:rPr sz="2400" i="1" spc="-55" dirty="0">
                <a:latin typeface="+mn-lt"/>
                <a:cs typeface="Arial"/>
              </a:rPr>
              <a:t> </a:t>
            </a:r>
            <a:r>
              <a:rPr sz="2400" i="1" dirty="0">
                <a:latin typeface="+mn-lt"/>
                <a:cs typeface="Arial"/>
              </a:rPr>
              <a:t>using</a:t>
            </a:r>
            <a:r>
              <a:rPr sz="2400" i="1" spc="-50" dirty="0">
                <a:latin typeface="+mn-lt"/>
                <a:cs typeface="Arial"/>
              </a:rPr>
              <a:t> </a:t>
            </a:r>
            <a:r>
              <a:rPr sz="2400" i="1" dirty="0">
                <a:latin typeface="+mn-lt"/>
                <a:cs typeface="Arial"/>
              </a:rPr>
              <a:t>a</a:t>
            </a:r>
            <a:r>
              <a:rPr sz="2400" i="1" spc="-80" dirty="0">
                <a:latin typeface="+mn-lt"/>
                <a:cs typeface="Arial"/>
              </a:rPr>
              <a:t> </a:t>
            </a:r>
            <a:r>
              <a:rPr sz="2400" i="1" spc="-25" dirty="0">
                <a:latin typeface="+mn-lt"/>
                <a:cs typeface="Arial"/>
              </a:rPr>
              <a:t>110cm</a:t>
            </a:r>
            <a:r>
              <a:rPr sz="2400" i="1" spc="-60" dirty="0">
                <a:latin typeface="+mn-lt"/>
                <a:cs typeface="Arial"/>
              </a:rPr>
              <a:t> </a:t>
            </a:r>
            <a:r>
              <a:rPr sz="2400" i="1" spc="-25" dirty="0">
                <a:latin typeface="+mn-lt"/>
                <a:cs typeface="Arial"/>
              </a:rPr>
              <a:t>SID</a:t>
            </a:r>
            <a:endParaRPr sz="2400" dirty="0">
              <a:latin typeface="+mn-lt"/>
              <a:cs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462737"/>
            <a:ext cx="8643620" cy="838948"/>
          </a:xfrm>
          <a:prstGeom prst="rect">
            <a:avLst/>
          </a:prstGeom>
        </p:spPr>
        <p:txBody>
          <a:bodyPr vert="horz" wrap="square" lIns="0" tIns="16027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n-lt"/>
              </a:rPr>
              <a:t>Positioning</a:t>
            </a:r>
            <a:r>
              <a:rPr spc="-105" dirty="0">
                <a:latin typeface="+mn-lt"/>
              </a:rPr>
              <a:t> </a:t>
            </a:r>
            <a:r>
              <a:rPr dirty="0">
                <a:latin typeface="+mn-lt"/>
              </a:rPr>
              <a:t>–AP</a:t>
            </a:r>
            <a:r>
              <a:rPr spc="-80" dirty="0">
                <a:latin typeface="+mn-lt"/>
              </a:rPr>
              <a:t> </a:t>
            </a:r>
            <a:r>
              <a:rPr dirty="0">
                <a:latin typeface="+mn-lt"/>
              </a:rPr>
              <a:t>AC</a:t>
            </a:r>
            <a:r>
              <a:rPr spc="-65" dirty="0">
                <a:latin typeface="+mn-lt"/>
              </a:rPr>
              <a:t> </a:t>
            </a:r>
            <a:r>
              <a:rPr dirty="0">
                <a:latin typeface="+mn-lt"/>
              </a:rPr>
              <a:t>Joints</a:t>
            </a:r>
            <a:r>
              <a:rPr spc="-80" dirty="0">
                <a:latin typeface="+mn-lt"/>
              </a:rPr>
              <a:t> </a:t>
            </a:r>
            <a:r>
              <a:rPr dirty="0">
                <a:latin typeface="+mn-lt"/>
              </a:rPr>
              <a:t>w/o</a:t>
            </a:r>
            <a:r>
              <a:rPr spc="-80" dirty="0">
                <a:latin typeface="+mn-lt"/>
              </a:rPr>
              <a:t> </a:t>
            </a:r>
            <a:r>
              <a:rPr spc="-10" dirty="0">
                <a:latin typeface="+mn-lt"/>
              </a:rPr>
              <a:t>weights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45539" y="1802333"/>
            <a:ext cx="4624705" cy="3079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4635" indent="-244475">
              <a:lnSpc>
                <a:spcPts val="2740"/>
              </a:lnSpc>
              <a:spcBef>
                <a:spcPts val="100"/>
              </a:spcBef>
              <a:buSzPct val="95833"/>
              <a:buFont typeface="Wingdings"/>
              <a:buChar char=""/>
              <a:tabLst>
                <a:tab pos="254635" algn="l"/>
              </a:tabLst>
            </a:pPr>
            <a:r>
              <a:rPr sz="2400" dirty="0">
                <a:latin typeface="+mn-lt"/>
                <a:cs typeface="Calibri"/>
              </a:rPr>
              <a:t>Shoulders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spc="-20" dirty="0">
                <a:latin typeface="+mn-lt"/>
                <a:cs typeface="Calibri"/>
              </a:rPr>
              <a:t>Relaxed,</a:t>
            </a:r>
            <a:r>
              <a:rPr sz="2400" spc="-7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with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arm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spc="-25" dirty="0">
                <a:latin typeface="+mn-lt"/>
                <a:cs typeface="Calibri"/>
              </a:rPr>
              <a:t>in</a:t>
            </a:r>
            <a:endParaRPr sz="2400" dirty="0">
              <a:latin typeface="+mn-lt"/>
              <a:cs typeface="Calibri"/>
            </a:endParaRPr>
          </a:p>
          <a:p>
            <a:pPr marL="241300">
              <a:lnSpc>
                <a:spcPts val="2740"/>
              </a:lnSpc>
            </a:pPr>
            <a:r>
              <a:rPr sz="2400" dirty="0">
                <a:latin typeface="+mn-lt"/>
                <a:cs typeface="Calibri"/>
              </a:rPr>
              <a:t>neutral</a:t>
            </a:r>
            <a:r>
              <a:rPr sz="2400" spc="-11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rotation</a:t>
            </a:r>
            <a:endParaRPr sz="2400" dirty="0">
              <a:latin typeface="+mn-lt"/>
              <a:cs typeface="Calibri"/>
            </a:endParaRPr>
          </a:p>
          <a:p>
            <a:pPr marL="241300" marR="5080" indent="-231775">
              <a:lnSpc>
                <a:spcPct val="90000"/>
              </a:lnSpc>
              <a:spcBef>
                <a:spcPts val="2810"/>
              </a:spcBef>
              <a:buSzPct val="95833"/>
              <a:buFont typeface="Wingdings"/>
              <a:buChar char=""/>
              <a:tabLst>
                <a:tab pos="241300" algn="l"/>
                <a:tab pos="254000" algn="l"/>
              </a:tabLst>
            </a:pPr>
            <a:r>
              <a:rPr sz="2400" b="1" dirty="0">
                <a:latin typeface="+mn-lt"/>
                <a:cs typeface="Calibri"/>
              </a:rPr>
              <a:t>	Image</a:t>
            </a:r>
            <a:r>
              <a:rPr sz="2400" b="1" spc="-60" dirty="0">
                <a:latin typeface="+mn-lt"/>
                <a:cs typeface="Calibri"/>
              </a:rPr>
              <a:t> </a:t>
            </a:r>
            <a:r>
              <a:rPr sz="2400" b="1" dirty="0">
                <a:latin typeface="+mn-lt"/>
                <a:cs typeface="Calibri"/>
              </a:rPr>
              <a:t>one</a:t>
            </a:r>
            <a:r>
              <a:rPr sz="2400" b="1" spc="-55" dirty="0">
                <a:latin typeface="+mn-lt"/>
                <a:cs typeface="Calibri"/>
              </a:rPr>
              <a:t> </a:t>
            </a:r>
            <a:r>
              <a:rPr sz="2400" b="1" dirty="0">
                <a:latin typeface="+mn-lt"/>
                <a:cs typeface="Calibri"/>
              </a:rPr>
              <a:t>AC</a:t>
            </a:r>
            <a:r>
              <a:rPr sz="2400" b="1" spc="-45" dirty="0">
                <a:latin typeface="+mn-lt"/>
                <a:cs typeface="Calibri"/>
              </a:rPr>
              <a:t> </a:t>
            </a:r>
            <a:r>
              <a:rPr sz="2400" b="1" dirty="0">
                <a:latin typeface="+mn-lt"/>
                <a:cs typeface="Calibri"/>
              </a:rPr>
              <a:t>joint</a:t>
            </a:r>
            <a:r>
              <a:rPr sz="2400" b="1" spc="-55" dirty="0">
                <a:latin typeface="+mn-lt"/>
                <a:cs typeface="Calibri"/>
              </a:rPr>
              <a:t> </a:t>
            </a:r>
            <a:r>
              <a:rPr sz="2400" b="1" dirty="0">
                <a:latin typeface="+mn-lt"/>
                <a:cs typeface="Calibri"/>
              </a:rPr>
              <a:t>at</a:t>
            </a:r>
            <a:r>
              <a:rPr sz="2400" b="1" spc="-40" dirty="0">
                <a:latin typeface="+mn-lt"/>
                <a:cs typeface="Calibri"/>
              </a:rPr>
              <a:t> </a:t>
            </a:r>
            <a:r>
              <a:rPr sz="2400" b="1" dirty="0">
                <a:latin typeface="+mn-lt"/>
                <a:cs typeface="Calibri"/>
              </a:rPr>
              <a:t>a</a:t>
            </a:r>
            <a:r>
              <a:rPr sz="2400" b="1" spc="-45" dirty="0">
                <a:latin typeface="+mn-lt"/>
                <a:cs typeface="Calibri"/>
              </a:rPr>
              <a:t> </a:t>
            </a:r>
            <a:r>
              <a:rPr sz="2400" b="1" dirty="0">
                <a:latin typeface="+mn-lt"/>
                <a:cs typeface="Calibri"/>
              </a:rPr>
              <a:t>time</a:t>
            </a:r>
            <a:r>
              <a:rPr sz="2400" b="1" spc="-30" dirty="0">
                <a:latin typeface="+mn-lt"/>
                <a:cs typeface="Calibri"/>
              </a:rPr>
              <a:t> </a:t>
            </a:r>
            <a:r>
              <a:rPr sz="2400" spc="-50" dirty="0">
                <a:latin typeface="+mn-lt"/>
                <a:cs typeface="Calibri"/>
              </a:rPr>
              <a:t>– </a:t>
            </a:r>
            <a:r>
              <a:rPr sz="2400" dirty="0">
                <a:latin typeface="+mn-lt"/>
                <a:cs typeface="Calibri"/>
              </a:rPr>
              <a:t>centering</a:t>
            </a:r>
            <a:r>
              <a:rPr sz="2400" spc="-6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one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joint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over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the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middle </a:t>
            </a:r>
            <a:r>
              <a:rPr sz="2400" dirty="0">
                <a:latin typeface="+mn-lt"/>
                <a:cs typeface="Calibri"/>
              </a:rPr>
              <a:t>of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the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IR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for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each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spc="-20" dirty="0">
                <a:latin typeface="+mn-lt"/>
                <a:cs typeface="Calibri"/>
              </a:rPr>
              <a:t>image</a:t>
            </a:r>
            <a:endParaRPr sz="2400" dirty="0">
              <a:latin typeface="+mn-lt"/>
              <a:cs typeface="Calibri"/>
            </a:endParaRPr>
          </a:p>
          <a:p>
            <a:pPr marL="241300" marR="567055" indent="-231775">
              <a:lnSpc>
                <a:spcPts val="2590"/>
              </a:lnSpc>
              <a:spcBef>
                <a:spcPts val="2835"/>
              </a:spcBef>
              <a:buSzPct val="95833"/>
              <a:buFont typeface="Wingdings"/>
              <a:buChar char=""/>
              <a:tabLst>
                <a:tab pos="241300" algn="l"/>
                <a:tab pos="254000" algn="l"/>
              </a:tabLst>
            </a:pPr>
            <a:r>
              <a:rPr sz="2400" dirty="0">
                <a:latin typeface="+mn-lt"/>
                <a:cs typeface="Calibri"/>
              </a:rPr>
              <a:t>	Collimate</a:t>
            </a:r>
            <a:r>
              <a:rPr sz="2400" spc="-7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tightly</a:t>
            </a:r>
            <a:r>
              <a:rPr sz="2400" spc="-60" dirty="0">
                <a:latin typeface="+mn-lt"/>
                <a:cs typeface="Calibri"/>
              </a:rPr>
              <a:t> </a:t>
            </a:r>
            <a:r>
              <a:rPr sz="2400" i="1" dirty="0">
                <a:latin typeface="+mn-lt"/>
                <a:cs typeface="Calibri"/>
              </a:rPr>
              <a:t>(as</a:t>
            </a:r>
            <a:r>
              <a:rPr sz="2400" i="1" spc="-35" dirty="0">
                <a:latin typeface="+mn-lt"/>
                <a:cs typeface="Calibri"/>
              </a:rPr>
              <a:t> </a:t>
            </a:r>
            <a:r>
              <a:rPr sz="2400" i="1" dirty="0">
                <a:latin typeface="+mn-lt"/>
                <a:cs typeface="Calibri"/>
              </a:rPr>
              <a:t>per</a:t>
            </a:r>
            <a:r>
              <a:rPr sz="2400" i="1" spc="-55" dirty="0">
                <a:latin typeface="+mn-lt"/>
                <a:cs typeface="Calibri"/>
              </a:rPr>
              <a:t> </a:t>
            </a:r>
            <a:r>
              <a:rPr sz="2400" i="1" spc="-10" dirty="0">
                <a:latin typeface="+mn-lt"/>
                <a:cs typeface="Calibri"/>
              </a:rPr>
              <a:t>yellow outline)</a:t>
            </a:r>
            <a:endParaRPr sz="2400" dirty="0">
              <a:latin typeface="+mn-lt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786127" y="5902452"/>
            <a:ext cx="2810510" cy="370840"/>
          </a:xfrm>
          <a:prstGeom prst="rect">
            <a:avLst/>
          </a:prstGeom>
          <a:ln w="9525">
            <a:solidFill>
              <a:srgbClr val="00AF50"/>
            </a:solidFill>
          </a:ln>
        </p:spPr>
        <p:txBody>
          <a:bodyPr vert="horz" wrap="square" lIns="0" tIns="32384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254"/>
              </a:spcBef>
            </a:pPr>
            <a:r>
              <a:rPr sz="1800" dirty="0">
                <a:latin typeface="Calibri"/>
                <a:cs typeface="Calibri"/>
              </a:rPr>
              <a:t>Note:</a:t>
            </a:r>
            <a:r>
              <a:rPr sz="1800" spc="-5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suspend</a:t>
            </a:r>
            <a:r>
              <a:rPr sz="1800" spc="-6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respiration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972555" y="2037588"/>
            <a:ext cx="4561332" cy="3332471"/>
          </a:xfrm>
          <a:prstGeom prst="rect">
            <a:avLst/>
          </a:prstGeom>
        </p:spPr>
      </p:pic>
      <p:graphicFrame>
        <p:nvGraphicFramePr>
          <p:cNvPr id="6" name="object 6"/>
          <p:cNvGraphicFramePr>
            <a:graphicFrameLocks noGrp="1"/>
          </p:cNvGraphicFramePr>
          <p:nvPr/>
        </p:nvGraphicFramePr>
        <p:xfrm>
          <a:off x="7098538" y="4030726"/>
          <a:ext cx="594360" cy="5283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971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71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6352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00"/>
                      </a:solidFill>
                      <a:prstDash val="sysDash"/>
                    </a:lnL>
                    <a:lnR w="6350">
                      <a:solidFill>
                        <a:srgbClr val="FFFF00"/>
                      </a:solidFill>
                      <a:prstDash val="sysDash"/>
                    </a:lnR>
                    <a:lnT w="12700">
                      <a:solidFill>
                        <a:srgbClr val="FFFF00"/>
                      </a:solidFill>
                      <a:prstDash val="sysDash"/>
                    </a:lnT>
                    <a:lnB w="6350">
                      <a:solidFill>
                        <a:srgbClr val="FFFF00"/>
                      </a:solidFill>
                      <a:prstDash val="sysDash"/>
                    </a:lnB>
                    <a:solidFill>
                      <a:srgbClr val="FFFF00">
                        <a:alpha val="3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FFFF00"/>
                      </a:solidFill>
                      <a:prstDash val="sysDash"/>
                    </a:lnL>
                    <a:lnR w="12700">
                      <a:solidFill>
                        <a:srgbClr val="FFFF00"/>
                      </a:solidFill>
                      <a:prstDash val="sysDash"/>
                    </a:lnR>
                    <a:lnT w="12700">
                      <a:solidFill>
                        <a:srgbClr val="FFFF00"/>
                      </a:solidFill>
                      <a:prstDash val="sysDash"/>
                    </a:lnT>
                    <a:lnB w="6350">
                      <a:solidFill>
                        <a:srgbClr val="FFFF00"/>
                      </a:solidFill>
                      <a:prstDash val="sysDash"/>
                    </a:lnB>
                    <a:solidFill>
                      <a:srgbClr val="FFFF00">
                        <a:alpha val="30195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479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00"/>
                      </a:solidFill>
                      <a:prstDash val="sysDash"/>
                    </a:lnL>
                    <a:lnR w="6350">
                      <a:solidFill>
                        <a:srgbClr val="FFFF00"/>
                      </a:solidFill>
                      <a:prstDash val="sysDash"/>
                    </a:lnR>
                    <a:lnT w="6350">
                      <a:solidFill>
                        <a:srgbClr val="FFFF00"/>
                      </a:solidFill>
                      <a:prstDash val="sysDash"/>
                    </a:lnT>
                    <a:lnB w="12700">
                      <a:solidFill>
                        <a:srgbClr val="FFFF00"/>
                      </a:solidFill>
                      <a:prstDash val="sysDash"/>
                    </a:lnB>
                    <a:solidFill>
                      <a:srgbClr val="FFFF00">
                        <a:alpha val="3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FFFF00"/>
                      </a:solidFill>
                      <a:prstDash val="sysDash"/>
                    </a:lnL>
                    <a:lnR w="12700">
                      <a:solidFill>
                        <a:srgbClr val="FFFF00"/>
                      </a:solidFill>
                      <a:prstDash val="sysDash"/>
                    </a:lnR>
                    <a:lnT w="6350">
                      <a:solidFill>
                        <a:srgbClr val="FFFF00"/>
                      </a:solidFill>
                      <a:prstDash val="sysDash"/>
                    </a:lnT>
                    <a:lnB w="12700">
                      <a:solidFill>
                        <a:srgbClr val="FFFF00"/>
                      </a:solidFill>
                      <a:prstDash val="sysDash"/>
                    </a:lnB>
                    <a:solidFill>
                      <a:srgbClr val="FFFF00">
                        <a:alpha val="30195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object 7"/>
          <p:cNvSpPr txBox="1"/>
          <p:nvPr/>
        </p:nvSpPr>
        <p:spPr>
          <a:xfrm>
            <a:off x="7947406" y="5390133"/>
            <a:ext cx="141668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3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206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20" dirty="0">
                <a:solidFill>
                  <a:srgbClr val="A4A4A4"/>
                </a:solidFill>
                <a:latin typeface="Arial MT"/>
                <a:cs typeface="Arial MT"/>
              </a:rPr>
              <a:t> 5.90</a:t>
            </a:r>
            <a:endParaRPr sz="9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3"/>
          <p:cNvGrpSpPr/>
          <p:nvPr/>
        </p:nvGrpSpPr>
        <p:grpSpPr>
          <a:xfrm>
            <a:off x="1524000" y="826008"/>
            <a:ext cx="9144000" cy="5591810"/>
            <a:chOff x="1524000" y="826008"/>
            <a:chExt cx="9144000" cy="559181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24000" y="826008"/>
              <a:ext cx="4102608" cy="3153790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323844" y="3768852"/>
              <a:ext cx="7344156" cy="2648712"/>
            </a:xfrm>
            <a:prstGeom prst="rect">
              <a:avLst/>
            </a:prstGeom>
          </p:spPr>
        </p:pic>
      </p:grpSp>
      <p:sp>
        <p:nvSpPr>
          <p:cNvPr id="7" name="object 7"/>
          <p:cNvSpPr txBox="1"/>
          <p:nvPr/>
        </p:nvSpPr>
        <p:spPr>
          <a:xfrm>
            <a:off x="3403472" y="3747642"/>
            <a:ext cx="84201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w/o</a:t>
            </a:r>
            <a:r>
              <a:rPr sz="14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Calibri"/>
                <a:cs typeface="Calibri"/>
              </a:rPr>
              <a:t>weight</a:t>
            </a:r>
            <a:endParaRPr sz="1400">
              <a:latin typeface="Calibri"/>
              <a:cs typeface="Calibri"/>
            </a:endParaRPr>
          </a:p>
        </p:txBody>
      </p:sp>
      <p:pic>
        <p:nvPicPr>
          <p:cNvPr id="8" name="object 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200388" y="3768852"/>
            <a:ext cx="1056131" cy="384048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916939" y="147015"/>
            <a:ext cx="9232900" cy="35077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A11D21"/>
                </a:solidFill>
                <a:latin typeface="+mn-lt"/>
                <a:cs typeface="Calibri"/>
              </a:rPr>
              <a:t>Evaluation</a:t>
            </a:r>
            <a:r>
              <a:rPr sz="2400" spc="-75" dirty="0">
                <a:solidFill>
                  <a:srgbClr val="A11D21"/>
                </a:solidFill>
                <a:latin typeface="+mn-lt"/>
                <a:cs typeface="Calibri"/>
              </a:rPr>
              <a:t> </a:t>
            </a:r>
            <a:r>
              <a:rPr sz="2400" dirty="0">
                <a:solidFill>
                  <a:srgbClr val="A11D21"/>
                </a:solidFill>
                <a:latin typeface="+mn-lt"/>
                <a:cs typeface="Calibri"/>
              </a:rPr>
              <a:t>criteria:</a:t>
            </a:r>
            <a:r>
              <a:rPr sz="2400" spc="-95" dirty="0">
                <a:solidFill>
                  <a:srgbClr val="A11D21"/>
                </a:solidFill>
                <a:latin typeface="+mn-lt"/>
                <a:cs typeface="Calibri"/>
              </a:rPr>
              <a:t> </a:t>
            </a:r>
            <a:r>
              <a:rPr sz="2400" spc="-10" dirty="0">
                <a:solidFill>
                  <a:srgbClr val="A11D21"/>
                </a:solidFill>
                <a:latin typeface="+mn-lt"/>
                <a:cs typeface="Calibri"/>
              </a:rPr>
              <a:t>“anatomy</a:t>
            </a:r>
            <a:r>
              <a:rPr sz="2400" spc="-90" dirty="0">
                <a:solidFill>
                  <a:srgbClr val="A11D21"/>
                </a:solidFill>
                <a:latin typeface="+mn-lt"/>
                <a:cs typeface="Calibri"/>
              </a:rPr>
              <a:t> </a:t>
            </a:r>
            <a:r>
              <a:rPr sz="2400" spc="-10" dirty="0">
                <a:solidFill>
                  <a:srgbClr val="A11D21"/>
                </a:solidFill>
                <a:latin typeface="+mn-lt"/>
                <a:cs typeface="Calibri"/>
              </a:rPr>
              <a:t>demonstrated”</a:t>
            </a:r>
            <a:endParaRPr sz="2400" dirty="0">
              <a:latin typeface="+mn-lt"/>
              <a:cs typeface="Calibri"/>
            </a:endParaRPr>
          </a:p>
          <a:p>
            <a:pPr>
              <a:lnSpc>
                <a:spcPct val="100000"/>
              </a:lnSpc>
              <a:spcBef>
                <a:spcPts val="595"/>
              </a:spcBef>
            </a:pPr>
            <a:endParaRPr sz="2400" dirty="0">
              <a:latin typeface="+mn-lt"/>
              <a:cs typeface="Calibri"/>
            </a:endParaRPr>
          </a:p>
          <a:p>
            <a:pPr marL="5292725" marR="5080" indent="-342900">
              <a:lnSpc>
                <a:spcPct val="100000"/>
              </a:lnSpc>
              <a:buFont typeface="Wingdings"/>
              <a:buChar char=""/>
              <a:tabLst>
                <a:tab pos="5292725" algn="l"/>
              </a:tabLst>
            </a:pPr>
            <a:r>
              <a:rPr sz="2800" dirty="0">
                <a:latin typeface="+mn-lt"/>
                <a:cs typeface="Arial MT"/>
              </a:rPr>
              <a:t>Anatomical</a:t>
            </a:r>
            <a:r>
              <a:rPr sz="2800" spc="-6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marker</a:t>
            </a:r>
            <a:r>
              <a:rPr sz="2800" spc="-6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+</a:t>
            </a:r>
            <a:r>
              <a:rPr sz="2800" spc="-80" dirty="0">
                <a:latin typeface="+mn-lt"/>
                <a:cs typeface="Arial MT"/>
              </a:rPr>
              <a:t> </a:t>
            </a:r>
            <a:r>
              <a:rPr sz="2800" spc="-25" dirty="0">
                <a:latin typeface="+mn-lt"/>
                <a:cs typeface="Arial MT"/>
              </a:rPr>
              <a:t>w/o </a:t>
            </a:r>
            <a:r>
              <a:rPr sz="2800" dirty="0">
                <a:latin typeface="+mn-lt"/>
                <a:cs typeface="Arial MT"/>
              </a:rPr>
              <a:t>weight</a:t>
            </a:r>
            <a:r>
              <a:rPr sz="2800" spc="-80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marker</a:t>
            </a:r>
            <a:endParaRPr sz="2800" dirty="0">
              <a:latin typeface="+mn-lt"/>
              <a:cs typeface="Arial MT"/>
            </a:endParaRPr>
          </a:p>
          <a:p>
            <a:pPr marL="5263515" indent="-342265">
              <a:lnSpc>
                <a:spcPct val="100000"/>
              </a:lnSpc>
              <a:spcBef>
                <a:spcPts val="780"/>
              </a:spcBef>
              <a:buFont typeface="Wingdings"/>
              <a:buChar char=""/>
              <a:tabLst>
                <a:tab pos="5263515" algn="l"/>
              </a:tabLst>
            </a:pPr>
            <a:r>
              <a:rPr sz="2800" spc="-20" dirty="0">
                <a:latin typeface="+mn-lt"/>
                <a:cs typeface="Arial MT"/>
              </a:rPr>
              <a:t>One</a:t>
            </a:r>
            <a:r>
              <a:rPr sz="2800" spc="-17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AC</a:t>
            </a:r>
            <a:r>
              <a:rPr sz="2800" spc="-5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Joint</a:t>
            </a:r>
            <a:r>
              <a:rPr sz="2800" spc="-4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per</a:t>
            </a:r>
            <a:r>
              <a:rPr sz="2800" spc="-3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image</a:t>
            </a:r>
            <a:endParaRPr sz="2800" dirty="0">
              <a:latin typeface="+mn-lt"/>
              <a:cs typeface="Arial MT"/>
            </a:endParaRPr>
          </a:p>
          <a:p>
            <a:pPr marL="5252720" indent="-342265">
              <a:lnSpc>
                <a:spcPct val="100000"/>
              </a:lnSpc>
              <a:spcBef>
                <a:spcPts val="1760"/>
              </a:spcBef>
              <a:buFont typeface="Wingdings"/>
              <a:buChar char=""/>
              <a:tabLst>
                <a:tab pos="5252720" algn="l"/>
              </a:tabLst>
            </a:pPr>
            <a:r>
              <a:rPr sz="2800" spc="-10" dirty="0">
                <a:latin typeface="+mn-lt"/>
                <a:cs typeface="Arial MT"/>
              </a:rPr>
              <a:t>Acromion</a:t>
            </a:r>
            <a:endParaRPr sz="2800" dirty="0">
              <a:latin typeface="+mn-lt"/>
              <a:cs typeface="Arial MT"/>
            </a:endParaRPr>
          </a:p>
          <a:p>
            <a:pPr marL="5252720" indent="-342265">
              <a:lnSpc>
                <a:spcPct val="100000"/>
              </a:lnSpc>
              <a:spcBef>
                <a:spcPts val="1675"/>
              </a:spcBef>
              <a:buFont typeface="Wingdings"/>
              <a:buChar char=""/>
              <a:tabLst>
                <a:tab pos="5252720" algn="l"/>
              </a:tabLst>
            </a:pPr>
            <a:r>
              <a:rPr sz="2800" dirty="0">
                <a:latin typeface="+mn-lt"/>
                <a:cs typeface="Arial MT"/>
              </a:rPr>
              <a:t>Lateral</a:t>
            </a:r>
            <a:r>
              <a:rPr sz="2800" spc="-5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End</a:t>
            </a:r>
            <a:r>
              <a:rPr sz="2800" spc="-55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of</a:t>
            </a:r>
            <a:r>
              <a:rPr sz="2800" spc="-50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Clavicle</a:t>
            </a:r>
            <a:endParaRPr sz="2800" dirty="0">
              <a:latin typeface="+mn-lt"/>
              <a:cs typeface="Arial MT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740154" y="3756786"/>
            <a:ext cx="141668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3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206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20" dirty="0">
                <a:solidFill>
                  <a:srgbClr val="A4A4A4"/>
                </a:solidFill>
                <a:latin typeface="Arial MT"/>
                <a:cs typeface="Arial MT"/>
              </a:rPr>
              <a:t> 5.90</a:t>
            </a:r>
            <a:endParaRPr sz="9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ts val="5175"/>
              </a:lnSpc>
              <a:spcBef>
                <a:spcPts val="105"/>
              </a:spcBef>
            </a:pPr>
            <a:r>
              <a:rPr dirty="0"/>
              <a:t>Positioning</a:t>
            </a:r>
            <a:r>
              <a:rPr spc="-80" dirty="0"/>
              <a:t> </a:t>
            </a:r>
            <a:r>
              <a:rPr dirty="0"/>
              <a:t>–</a:t>
            </a:r>
            <a:r>
              <a:rPr spc="-50" dirty="0"/>
              <a:t> </a:t>
            </a:r>
            <a:r>
              <a:rPr i="1" dirty="0">
                <a:latin typeface="Calibri"/>
                <a:cs typeface="Calibri"/>
              </a:rPr>
              <a:t>AP</a:t>
            </a:r>
            <a:r>
              <a:rPr i="1" spc="-55" dirty="0">
                <a:latin typeface="Calibri"/>
                <a:cs typeface="Calibri"/>
              </a:rPr>
              <a:t> </a:t>
            </a:r>
            <a:r>
              <a:rPr dirty="0"/>
              <a:t>AC</a:t>
            </a:r>
            <a:r>
              <a:rPr spc="-50" dirty="0"/>
              <a:t> </a:t>
            </a:r>
            <a:r>
              <a:rPr dirty="0"/>
              <a:t>Joints</a:t>
            </a:r>
            <a:r>
              <a:rPr spc="-55" dirty="0"/>
              <a:t> </a:t>
            </a:r>
            <a:r>
              <a:rPr dirty="0"/>
              <a:t>w/</a:t>
            </a:r>
            <a:r>
              <a:rPr spc="-50" dirty="0"/>
              <a:t> </a:t>
            </a:r>
            <a:r>
              <a:rPr spc="-10" dirty="0"/>
              <a:t>weights</a:t>
            </a:r>
          </a:p>
          <a:p>
            <a:pPr marL="1041400">
              <a:lnSpc>
                <a:spcPts val="2775"/>
              </a:lnSpc>
            </a:pPr>
            <a:r>
              <a:rPr sz="2400" i="1" dirty="0">
                <a:solidFill>
                  <a:srgbClr val="000000"/>
                </a:solidFill>
                <a:latin typeface="Arial"/>
                <a:cs typeface="Arial"/>
              </a:rPr>
              <a:t>Same</a:t>
            </a:r>
            <a:r>
              <a:rPr sz="2400" i="1" spc="-3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2400" i="1" dirty="0">
                <a:solidFill>
                  <a:srgbClr val="000000"/>
                </a:solidFill>
                <a:latin typeface="Arial"/>
                <a:cs typeface="Arial"/>
              </a:rPr>
              <a:t>position</a:t>
            </a:r>
            <a:r>
              <a:rPr sz="2400" i="1" spc="-3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2400" i="1" dirty="0">
                <a:solidFill>
                  <a:srgbClr val="000000"/>
                </a:solidFill>
                <a:latin typeface="Arial"/>
                <a:cs typeface="Arial"/>
              </a:rPr>
              <a:t>as</a:t>
            </a:r>
            <a:r>
              <a:rPr sz="2400" i="1" spc="-13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2400" i="1" dirty="0">
                <a:solidFill>
                  <a:srgbClr val="000000"/>
                </a:solidFill>
                <a:latin typeface="Arial"/>
                <a:cs typeface="Arial"/>
              </a:rPr>
              <a:t>AP</a:t>
            </a:r>
            <a:r>
              <a:rPr sz="2400" i="1" spc="-13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2400" i="1" dirty="0">
                <a:solidFill>
                  <a:srgbClr val="000000"/>
                </a:solidFill>
                <a:latin typeface="Arial"/>
                <a:cs typeface="Arial"/>
              </a:rPr>
              <a:t>w/o</a:t>
            </a:r>
            <a:r>
              <a:rPr sz="2400" i="1" spc="-5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2400" i="1" dirty="0">
                <a:solidFill>
                  <a:srgbClr val="000000"/>
                </a:solidFill>
                <a:latin typeface="Arial"/>
                <a:cs typeface="Arial"/>
              </a:rPr>
              <a:t>weights,</a:t>
            </a:r>
            <a:r>
              <a:rPr sz="2400" i="1" spc="-3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2400" i="1" spc="-10" dirty="0">
                <a:solidFill>
                  <a:srgbClr val="000000"/>
                </a:solidFill>
                <a:latin typeface="Arial"/>
                <a:cs typeface="Arial"/>
              </a:rPr>
              <a:t>except:</a:t>
            </a:r>
            <a:endParaRPr sz="24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45539" y="1802333"/>
            <a:ext cx="4147185" cy="3538854"/>
          </a:xfrm>
          <a:prstGeom prst="rect">
            <a:avLst/>
          </a:prstGeom>
        </p:spPr>
        <p:txBody>
          <a:bodyPr vert="horz" wrap="square" lIns="0" tIns="48895" rIns="0" bIns="0" rtlCol="0">
            <a:spAutoFit/>
          </a:bodyPr>
          <a:lstStyle/>
          <a:p>
            <a:pPr marL="241300" marR="161925" indent="-236220">
              <a:lnSpc>
                <a:spcPct val="90100"/>
              </a:lnSpc>
              <a:spcBef>
                <a:spcPts val="385"/>
              </a:spcBef>
              <a:buSzPct val="93750"/>
              <a:buFont typeface="Wingdings"/>
              <a:buChar char=""/>
              <a:tabLst>
                <a:tab pos="241300" algn="l"/>
                <a:tab pos="254000" algn="l"/>
              </a:tabLst>
            </a:pPr>
            <a:r>
              <a:rPr sz="2400" dirty="0">
                <a:solidFill>
                  <a:srgbClr val="006FC0"/>
                </a:solidFill>
                <a:latin typeface="Calibri"/>
                <a:cs typeface="Calibri"/>
              </a:rPr>
              <a:t>Place</a:t>
            </a:r>
            <a:r>
              <a:rPr sz="2400" spc="-35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006FC0"/>
                </a:solidFill>
                <a:latin typeface="Calibri"/>
                <a:cs typeface="Calibri"/>
              </a:rPr>
              <a:t>a</a:t>
            </a:r>
            <a:r>
              <a:rPr sz="2400" spc="-15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006FC0"/>
                </a:solidFill>
                <a:latin typeface="Calibri"/>
                <a:cs typeface="Calibri"/>
              </a:rPr>
              <a:t>weight</a:t>
            </a:r>
            <a:r>
              <a:rPr sz="2400" spc="-35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006FC0"/>
                </a:solidFill>
                <a:latin typeface="Calibri"/>
                <a:cs typeface="Calibri"/>
              </a:rPr>
              <a:t>on</a:t>
            </a:r>
            <a:r>
              <a:rPr sz="2400" spc="-25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006FC0"/>
                </a:solidFill>
                <a:latin typeface="Calibri"/>
                <a:cs typeface="Calibri"/>
              </a:rPr>
              <a:t>the</a:t>
            </a:r>
            <a:r>
              <a:rPr sz="2400" spc="-15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006FC0"/>
                </a:solidFill>
                <a:latin typeface="Calibri"/>
                <a:cs typeface="Calibri"/>
              </a:rPr>
              <a:t>patients </a:t>
            </a:r>
            <a:r>
              <a:rPr sz="2400" dirty="0">
                <a:solidFill>
                  <a:srgbClr val="006FC0"/>
                </a:solidFill>
                <a:latin typeface="Calibri"/>
                <a:cs typeface="Calibri"/>
              </a:rPr>
              <a:t>wrist</a:t>
            </a:r>
            <a:r>
              <a:rPr sz="2400" dirty="0">
                <a:latin typeface="Calibri"/>
                <a:cs typeface="Calibri"/>
              </a:rPr>
              <a:t>,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keeping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their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shoulder relaxed</a:t>
            </a:r>
            <a:endParaRPr sz="2400">
              <a:latin typeface="Calibri"/>
              <a:cs typeface="Calibri"/>
            </a:endParaRPr>
          </a:p>
          <a:p>
            <a:pPr marL="583565" lvl="1" indent="-227965">
              <a:lnSpc>
                <a:spcPts val="2280"/>
              </a:lnSpc>
              <a:spcBef>
                <a:spcPts val="2095"/>
              </a:spcBef>
              <a:buFont typeface="Wingdings"/>
              <a:buChar char=""/>
              <a:tabLst>
                <a:tab pos="583565" algn="l"/>
              </a:tabLst>
            </a:pPr>
            <a:r>
              <a:rPr sz="2000" i="1" spc="-25" dirty="0">
                <a:latin typeface="Calibri"/>
                <a:cs typeface="Calibri"/>
              </a:rPr>
              <a:t>*Tell</a:t>
            </a:r>
            <a:r>
              <a:rPr sz="2000" i="1" spc="-60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patient</a:t>
            </a:r>
            <a:r>
              <a:rPr sz="2000" i="1" spc="-55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to</a:t>
            </a:r>
            <a:r>
              <a:rPr sz="2000" i="1" spc="-60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drop</a:t>
            </a:r>
            <a:r>
              <a:rPr sz="2000" i="1" spc="-70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weights</a:t>
            </a:r>
            <a:r>
              <a:rPr sz="2000" i="1" spc="-70" dirty="0">
                <a:latin typeface="Calibri"/>
                <a:cs typeface="Calibri"/>
              </a:rPr>
              <a:t> </a:t>
            </a:r>
            <a:r>
              <a:rPr sz="2000" i="1" spc="-20" dirty="0">
                <a:latin typeface="Calibri"/>
                <a:cs typeface="Calibri"/>
              </a:rPr>
              <a:t>when</a:t>
            </a:r>
            <a:endParaRPr sz="2000">
              <a:latin typeface="Calibri"/>
              <a:cs typeface="Calibri"/>
            </a:endParaRPr>
          </a:p>
          <a:p>
            <a:pPr marL="584200">
              <a:lnSpc>
                <a:spcPts val="2280"/>
              </a:lnSpc>
            </a:pPr>
            <a:r>
              <a:rPr sz="2000" i="1" spc="-20" dirty="0">
                <a:latin typeface="Calibri"/>
                <a:cs typeface="Calibri"/>
              </a:rPr>
              <a:t>done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2000">
              <a:latin typeface="Calibri"/>
              <a:cs typeface="Calibri"/>
            </a:endParaRPr>
          </a:p>
          <a:p>
            <a:pPr marL="254635" indent="-249554">
              <a:lnSpc>
                <a:spcPct val="100000"/>
              </a:lnSpc>
              <a:buSzPct val="93750"/>
              <a:buFont typeface="Wingdings"/>
              <a:buChar char=""/>
              <a:tabLst>
                <a:tab pos="254635" algn="l"/>
              </a:tabLst>
            </a:pPr>
            <a:r>
              <a:rPr sz="2400" dirty="0">
                <a:latin typeface="Calibri"/>
                <a:cs typeface="Calibri"/>
              </a:rPr>
              <a:t>Image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each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AC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joint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separately</a:t>
            </a:r>
            <a:endParaRPr sz="2400">
              <a:latin typeface="Calibri"/>
              <a:cs typeface="Calibri"/>
            </a:endParaRPr>
          </a:p>
          <a:p>
            <a:pPr marL="241300" marR="374650" indent="-236854">
              <a:lnSpc>
                <a:spcPct val="91000"/>
              </a:lnSpc>
              <a:spcBef>
                <a:spcPts val="2785"/>
              </a:spcBef>
              <a:buSzPct val="93750"/>
              <a:buFont typeface="Wingdings"/>
              <a:buChar char=""/>
              <a:tabLst>
                <a:tab pos="241300" algn="l"/>
                <a:tab pos="254000" algn="l"/>
              </a:tabLst>
            </a:pPr>
            <a:r>
              <a:rPr sz="2400" dirty="0">
                <a:latin typeface="Calibri"/>
                <a:cs typeface="Calibri"/>
              </a:rPr>
              <a:t>Collimate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tightly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(as</a:t>
            </a:r>
            <a:r>
              <a:rPr sz="2000" i="1" spc="-35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per</a:t>
            </a:r>
            <a:r>
              <a:rPr sz="2000" i="1" spc="-45" dirty="0">
                <a:latin typeface="Calibri"/>
                <a:cs typeface="Calibri"/>
              </a:rPr>
              <a:t> </a:t>
            </a:r>
            <a:r>
              <a:rPr sz="2000" i="1" spc="-10" dirty="0">
                <a:latin typeface="Calibri"/>
                <a:cs typeface="Calibri"/>
              </a:rPr>
              <a:t>yellow outline)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644395" y="6214871"/>
            <a:ext cx="2810510" cy="368935"/>
          </a:xfrm>
          <a:prstGeom prst="rect">
            <a:avLst/>
          </a:prstGeom>
          <a:ln w="9525">
            <a:solidFill>
              <a:srgbClr val="00AF50"/>
            </a:solidFill>
          </a:ln>
        </p:spPr>
        <p:txBody>
          <a:bodyPr vert="horz" wrap="square" lIns="0" tIns="31750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250"/>
              </a:spcBef>
            </a:pPr>
            <a:r>
              <a:rPr sz="1800" dirty="0">
                <a:latin typeface="Calibri"/>
                <a:cs typeface="Calibri"/>
              </a:rPr>
              <a:t>Note:</a:t>
            </a:r>
            <a:r>
              <a:rPr sz="1800" spc="-4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suspend</a:t>
            </a:r>
            <a:r>
              <a:rPr sz="1800" spc="-5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respiration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972555" y="2007107"/>
            <a:ext cx="4559808" cy="35052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3"/>
          <p:cNvGrpSpPr/>
          <p:nvPr/>
        </p:nvGrpSpPr>
        <p:grpSpPr>
          <a:xfrm>
            <a:off x="1524000" y="848867"/>
            <a:ext cx="9144000" cy="5585460"/>
            <a:chOff x="1524000" y="848867"/>
            <a:chExt cx="9144000" cy="558546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24000" y="848867"/>
              <a:ext cx="4094988" cy="3147859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323844" y="3787139"/>
              <a:ext cx="7344156" cy="2647188"/>
            </a:xfrm>
            <a:prstGeom prst="rect">
              <a:avLst/>
            </a:prstGeom>
          </p:spPr>
        </p:pic>
      </p:grpSp>
      <p:sp>
        <p:nvSpPr>
          <p:cNvPr id="6" name="object 6"/>
          <p:cNvSpPr txBox="1"/>
          <p:nvPr/>
        </p:nvSpPr>
        <p:spPr>
          <a:xfrm>
            <a:off x="916939" y="189687"/>
            <a:ext cx="5556885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A11D21"/>
                </a:solidFill>
                <a:latin typeface="Calibri"/>
                <a:cs typeface="Calibri"/>
              </a:rPr>
              <a:t>Evaluation</a:t>
            </a:r>
            <a:r>
              <a:rPr sz="2400" spc="-75" dirty="0">
                <a:solidFill>
                  <a:srgbClr val="A11D21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A11D21"/>
                </a:solidFill>
                <a:latin typeface="Calibri"/>
                <a:cs typeface="Calibri"/>
              </a:rPr>
              <a:t>criteria:</a:t>
            </a:r>
            <a:r>
              <a:rPr sz="2400" spc="-95" dirty="0">
                <a:solidFill>
                  <a:srgbClr val="A11D21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A11D21"/>
                </a:solidFill>
                <a:latin typeface="Calibri"/>
                <a:cs typeface="Calibri"/>
              </a:rPr>
              <a:t>“anatomy</a:t>
            </a:r>
            <a:r>
              <a:rPr sz="2400" spc="-90" dirty="0">
                <a:solidFill>
                  <a:srgbClr val="A11D21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A11D21"/>
                </a:solidFill>
                <a:latin typeface="Calibri"/>
                <a:cs typeface="Calibri"/>
              </a:rPr>
              <a:t>demonstrated”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724914" y="3796029"/>
            <a:ext cx="141732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3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205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20" dirty="0">
                <a:solidFill>
                  <a:srgbClr val="A4A4A4"/>
                </a:solidFill>
                <a:latin typeface="Arial MT"/>
                <a:cs typeface="Arial MT"/>
              </a:rPr>
              <a:t> 5.88</a:t>
            </a:r>
            <a:endParaRPr sz="900">
              <a:latin typeface="Arial MT"/>
              <a:cs typeface="Arial MT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403472" y="3747642"/>
            <a:ext cx="75057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w/</a:t>
            </a:r>
            <a:r>
              <a:rPr sz="14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Calibri"/>
                <a:cs typeface="Calibri"/>
              </a:rPr>
              <a:t>weight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698363" y="963294"/>
            <a:ext cx="4403725" cy="30753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311785" indent="-342900">
              <a:lnSpc>
                <a:spcPct val="100000"/>
              </a:lnSpc>
              <a:spcBef>
                <a:spcPts val="95"/>
              </a:spcBef>
              <a:buFont typeface="Wingdings"/>
              <a:buChar char=""/>
              <a:tabLst>
                <a:tab pos="355600" algn="l"/>
              </a:tabLst>
            </a:pPr>
            <a:r>
              <a:rPr sz="2800" dirty="0">
                <a:latin typeface="Arial MT"/>
                <a:cs typeface="Arial MT"/>
              </a:rPr>
              <a:t>Anatomical</a:t>
            </a:r>
            <a:r>
              <a:rPr sz="2800" spc="-6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marker</a:t>
            </a:r>
            <a:r>
              <a:rPr sz="2800" spc="-6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+</a:t>
            </a:r>
            <a:r>
              <a:rPr sz="2800" spc="-80" dirty="0">
                <a:latin typeface="Arial MT"/>
                <a:cs typeface="Arial MT"/>
              </a:rPr>
              <a:t> </a:t>
            </a:r>
            <a:r>
              <a:rPr sz="2800" spc="-25" dirty="0">
                <a:latin typeface="Arial MT"/>
                <a:cs typeface="Arial MT"/>
              </a:rPr>
              <a:t>w/ </a:t>
            </a:r>
            <a:r>
              <a:rPr sz="2800" dirty="0">
                <a:latin typeface="Arial MT"/>
                <a:cs typeface="Arial MT"/>
              </a:rPr>
              <a:t>weight</a:t>
            </a:r>
            <a:r>
              <a:rPr sz="2800" spc="-80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marker</a:t>
            </a:r>
            <a:endParaRPr sz="2800">
              <a:latin typeface="Arial MT"/>
              <a:cs typeface="Arial MT"/>
            </a:endParaRPr>
          </a:p>
          <a:p>
            <a:pPr marL="354965" indent="-342265">
              <a:lnSpc>
                <a:spcPct val="100000"/>
              </a:lnSpc>
              <a:spcBef>
                <a:spcPts val="625"/>
              </a:spcBef>
              <a:buFont typeface="Wingdings"/>
              <a:buChar char=""/>
              <a:tabLst>
                <a:tab pos="354965" algn="l"/>
              </a:tabLst>
            </a:pPr>
            <a:r>
              <a:rPr sz="2800" spc="-20" dirty="0">
                <a:latin typeface="Arial MT"/>
                <a:cs typeface="Arial MT"/>
              </a:rPr>
              <a:t>One</a:t>
            </a:r>
            <a:r>
              <a:rPr sz="2800" spc="-17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AC</a:t>
            </a:r>
            <a:r>
              <a:rPr sz="2800" spc="-5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Joint</a:t>
            </a:r>
            <a:r>
              <a:rPr sz="2800" spc="-4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per</a:t>
            </a:r>
            <a:r>
              <a:rPr sz="2800" spc="-35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image</a:t>
            </a:r>
            <a:endParaRPr sz="2800">
              <a:latin typeface="Arial MT"/>
              <a:cs typeface="Arial MT"/>
            </a:endParaRPr>
          </a:p>
          <a:p>
            <a:pPr marL="354965" indent="-342265">
              <a:lnSpc>
                <a:spcPct val="100000"/>
              </a:lnSpc>
              <a:spcBef>
                <a:spcPts val="1530"/>
              </a:spcBef>
              <a:buFont typeface="Wingdings"/>
              <a:buChar char=""/>
              <a:tabLst>
                <a:tab pos="354965" algn="l"/>
              </a:tabLst>
            </a:pPr>
            <a:r>
              <a:rPr sz="2800" spc="-10" dirty="0">
                <a:latin typeface="Arial MT"/>
                <a:cs typeface="Arial MT"/>
              </a:rPr>
              <a:t>Acromion</a:t>
            </a:r>
            <a:endParaRPr sz="2800">
              <a:latin typeface="Arial MT"/>
              <a:cs typeface="Arial MT"/>
            </a:endParaRPr>
          </a:p>
          <a:p>
            <a:pPr marL="354965" indent="-342265">
              <a:lnSpc>
                <a:spcPct val="100000"/>
              </a:lnSpc>
              <a:spcBef>
                <a:spcPts val="1465"/>
              </a:spcBef>
              <a:buFont typeface="Wingdings"/>
              <a:buChar char=""/>
              <a:tabLst>
                <a:tab pos="354965" algn="l"/>
              </a:tabLst>
            </a:pPr>
            <a:r>
              <a:rPr sz="2800" dirty="0">
                <a:latin typeface="Arial MT"/>
                <a:cs typeface="Arial MT"/>
              </a:rPr>
              <a:t>Lateral</a:t>
            </a:r>
            <a:r>
              <a:rPr sz="2800" spc="-5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End</a:t>
            </a:r>
            <a:r>
              <a:rPr sz="2800" spc="-5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of</a:t>
            </a:r>
            <a:r>
              <a:rPr sz="2800" spc="-50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Clavicle</a:t>
            </a:r>
            <a:endParaRPr sz="2800">
              <a:latin typeface="Arial MT"/>
              <a:cs typeface="Arial MT"/>
            </a:endParaRPr>
          </a:p>
          <a:p>
            <a:pPr marR="5080" algn="r">
              <a:lnSpc>
                <a:spcPct val="100000"/>
              </a:lnSpc>
              <a:spcBef>
                <a:spcPts val="1914"/>
              </a:spcBef>
            </a:pP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w/</a:t>
            </a:r>
            <a:r>
              <a:rPr sz="14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Calibri"/>
                <a:cs typeface="Calibri"/>
              </a:rPr>
              <a:t>weight</a:t>
            </a:r>
            <a:endParaRPr sz="1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462737"/>
            <a:ext cx="8643620" cy="838948"/>
          </a:xfrm>
          <a:prstGeom prst="rect">
            <a:avLst/>
          </a:prstGeom>
        </p:spPr>
        <p:txBody>
          <a:bodyPr vert="horz" wrap="square" lIns="0" tIns="16027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10" dirty="0">
                <a:latin typeface="+mn-lt"/>
              </a:rPr>
              <a:t>Protocol</a:t>
            </a:r>
            <a:r>
              <a:rPr spc="-110" dirty="0">
                <a:latin typeface="+mn-lt"/>
              </a:rPr>
              <a:t> </a:t>
            </a:r>
            <a:r>
              <a:rPr dirty="0">
                <a:latin typeface="+mn-lt"/>
              </a:rPr>
              <a:t>-</a:t>
            </a:r>
            <a:r>
              <a:rPr spc="-90" dirty="0">
                <a:latin typeface="+mn-lt"/>
              </a:rPr>
              <a:t> </a:t>
            </a:r>
            <a:r>
              <a:rPr spc="-10" dirty="0">
                <a:latin typeface="+mn-lt"/>
              </a:rPr>
              <a:t>Scapula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8" y="1784045"/>
            <a:ext cx="4417061" cy="24549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b="1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Routine</a:t>
            </a:r>
            <a:r>
              <a:rPr sz="3200" spc="-10" dirty="0">
                <a:latin typeface="+mn-lt"/>
                <a:cs typeface="Calibri"/>
              </a:rPr>
              <a:t>:</a:t>
            </a:r>
            <a:endParaRPr sz="3200" dirty="0">
              <a:latin typeface="+mn-lt"/>
              <a:cs typeface="Calibri"/>
            </a:endParaRPr>
          </a:p>
          <a:p>
            <a:pPr marL="334010" indent="-325755">
              <a:lnSpc>
                <a:spcPct val="100000"/>
              </a:lnSpc>
              <a:spcBef>
                <a:spcPts val="2765"/>
              </a:spcBef>
              <a:buSzPct val="96875"/>
              <a:buFont typeface="Wingdings"/>
              <a:buChar char=""/>
              <a:tabLst>
                <a:tab pos="334010" algn="l"/>
              </a:tabLst>
            </a:pPr>
            <a:r>
              <a:rPr sz="3200" spc="-25" dirty="0">
                <a:latin typeface="+mn-lt"/>
                <a:cs typeface="Calibri"/>
              </a:rPr>
              <a:t>AP</a:t>
            </a:r>
            <a:endParaRPr sz="3200" dirty="0">
              <a:latin typeface="+mn-lt"/>
              <a:cs typeface="Calibri"/>
            </a:endParaRPr>
          </a:p>
          <a:p>
            <a:pPr>
              <a:lnSpc>
                <a:spcPct val="100000"/>
              </a:lnSpc>
              <a:spcBef>
                <a:spcPts val="930"/>
              </a:spcBef>
              <a:buFont typeface="Wingdings"/>
              <a:buChar char=""/>
            </a:pPr>
            <a:endParaRPr sz="3200" dirty="0">
              <a:latin typeface="+mn-lt"/>
              <a:cs typeface="Calibri"/>
            </a:endParaRPr>
          </a:p>
          <a:p>
            <a:pPr marL="334010" indent="-325755">
              <a:lnSpc>
                <a:spcPct val="100000"/>
              </a:lnSpc>
              <a:buSzPct val="96875"/>
              <a:buFont typeface="Wingdings"/>
              <a:buChar char=""/>
              <a:tabLst>
                <a:tab pos="334010" algn="l"/>
              </a:tabLst>
            </a:pPr>
            <a:r>
              <a:rPr sz="3200" spc="-10" dirty="0">
                <a:latin typeface="+mn-lt"/>
                <a:cs typeface="Calibri"/>
              </a:rPr>
              <a:t>Lateral</a:t>
            </a:r>
            <a:endParaRPr sz="32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883522" y="5940044"/>
            <a:ext cx="141732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3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207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20" dirty="0">
                <a:solidFill>
                  <a:srgbClr val="A4A4A4"/>
                </a:solidFill>
                <a:latin typeface="Arial MT"/>
                <a:cs typeface="Arial MT"/>
              </a:rPr>
              <a:t> 5.95</a:t>
            </a:r>
            <a:endParaRPr sz="900">
              <a:latin typeface="Arial MT"/>
              <a:cs typeface="Arial MT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916939" y="462737"/>
            <a:ext cx="8643620" cy="838948"/>
          </a:xfrm>
          <a:prstGeom prst="rect">
            <a:avLst/>
          </a:prstGeom>
        </p:spPr>
        <p:txBody>
          <a:bodyPr vert="horz" wrap="square" lIns="0" tIns="16027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n-lt"/>
              </a:rPr>
              <a:t>Positioning</a:t>
            </a:r>
            <a:r>
              <a:rPr spc="-65" dirty="0">
                <a:latin typeface="+mn-lt"/>
              </a:rPr>
              <a:t> </a:t>
            </a:r>
            <a:r>
              <a:rPr dirty="0">
                <a:latin typeface="+mn-lt"/>
              </a:rPr>
              <a:t>–</a:t>
            </a:r>
            <a:r>
              <a:rPr spc="-40" dirty="0">
                <a:latin typeface="+mn-lt"/>
              </a:rPr>
              <a:t> </a:t>
            </a:r>
            <a:r>
              <a:rPr dirty="0">
                <a:latin typeface="+mn-lt"/>
              </a:rPr>
              <a:t>AP</a:t>
            </a:r>
            <a:r>
              <a:rPr spc="-40" dirty="0">
                <a:latin typeface="+mn-lt"/>
              </a:rPr>
              <a:t> </a:t>
            </a:r>
            <a:r>
              <a:rPr spc="-10" dirty="0">
                <a:latin typeface="+mn-lt"/>
              </a:rPr>
              <a:t>Scapula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094739" y="1802333"/>
            <a:ext cx="4563745" cy="33585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05435" indent="-244475">
              <a:lnSpc>
                <a:spcPts val="2740"/>
              </a:lnSpc>
              <a:spcBef>
                <a:spcPts val="100"/>
              </a:spcBef>
              <a:buSzPct val="95833"/>
              <a:buFont typeface="Wingdings"/>
              <a:buChar char=""/>
              <a:tabLst>
                <a:tab pos="305435" algn="l"/>
              </a:tabLst>
            </a:pPr>
            <a:r>
              <a:rPr sz="2400" dirty="0">
                <a:latin typeface="+mn-lt"/>
                <a:cs typeface="Calibri"/>
              </a:rPr>
              <a:t>Abduct</a:t>
            </a:r>
            <a:r>
              <a:rPr sz="2400" spc="-3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arm</a:t>
            </a:r>
            <a:r>
              <a:rPr sz="2400" spc="-2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to</a:t>
            </a:r>
            <a:r>
              <a:rPr sz="2400" spc="-2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90</a:t>
            </a:r>
            <a:r>
              <a:rPr sz="2400" baseline="24305" dirty="0">
                <a:latin typeface="+mn-lt"/>
                <a:cs typeface="Calibri"/>
              </a:rPr>
              <a:t>o</a:t>
            </a:r>
            <a:r>
              <a:rPr sz="2400" spc="240" baseline="2430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and</a:t>
            </a:r>
            <a:r>
              <a:rPr sz="2400" spc="-1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extend</a:t>
            </a:r>
            <a:endParaRPr sz="2400" dirty="0">
              <a:latin typeface="+mn-lt"/>
              <a:cs typeface="Calibri"/>
            </a:endParaRPr>
          </a:p>
          <a:p>
            <a:pPr marL="292100">
              <a:lnSpc>
                <a:spcPts val="2740"/>
              </a:lnSpc>
            </a:pPr>
            <a:r>
              <a:rPr sz="2400" dirty="0">
                <a:latin typeface="+mn-lt"/>
                <a:cs typeface="Calibri"/>
              </a:rPr>
              <a:t>above</a:t>
            </a:r>
            <a:r>
              <a:rPr sz="2400" spc="-75" dirty="0">
                <a:latin typeface="+mn-lt"/>
                <a:cs typeface="Calibri"/>
              </a:rPr>
              <a:t> </a:t>
            </a:r>
            <a:r>
              <a:rPr sz="2400" spc="-20" dirty="0">
                <a:latin typeface="+mn-lt"/>
                <a:cs typeface="Calibri"/>
              </a:rPr>
              <a:t>head</a:t>
            </a:r>
            <a:endParaRPr sz="2400" dirty="0">
              <a:latin typeface="+mn-lt"/>
              <a:cs typeface="Calibri"/>
            </a:endParaRPr>
          </a:p>
          <a:p>
            <a:pPr marL="305435" indent="-244475">
              <a:lnSpc>
                <a:spcPts val="2735"/>
              </a:lnSpc>
              <a:spcBef>
                <a:spcPts val="2520"/>
              </a:spcBef>
              <a:buSzPct val="95833"/>
              <a:buFont typeface="Wingdings"/>
              <a:buChar char=""/>
              <a:tabLst>
                <a:tab pos="305435" algn="l"/>
              </a:tabLst>
            </a:pPr>
            <a:r>
              <a:rPr sz="2400" dirty="0">
                <a:latin typeface="+mn-lt"/>
                <a:cs typeface="Calibri"/>
              </a:rPr>
              <a:t>Position</a:t>
            </a:r>
            <a:r>
              <a:rPr sz="2400" spc="-7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top</a:t>
            </a:r>
            <a:r>
              <a:rPr sz="2400" spc="-7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of</a:t>
            </a:r>
            <a:r>
              <a:rPr sz="2400" spc="-7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collimated</a:t>
            </a:r>
            <a:r>
              <a:rPr sz="2400" spc="-7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light</a:t>
            </a:r>
            <a:endParaRPr sz="2400" dirty="0">
              <a:latin typeface="+mn-lt"/>
              <a:cs typeface="Calibri"/>
            </a:endParaRPr>
          </a:p>
          <a:p>
            <a:pPr marL="292100">
              <a:lnSpc>
                <a:spcPts val="2735"/>
              </a:lnSpc>
            </a:pPr>
            <a:r>
              <a:rPr sz="2400" dirty="0">
                <a:latin typeface="+mn-lt"/>
                <a:cs typeface="Calibri"/>
              </a:rPr>
              <a:t>field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1”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above</a:t>
            </a:r>
            <a:r>
              <a:rPr sz="2400" spc="-2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top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of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the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shoulder</a:t>
            </a:r>
            <a:endParaRPr sz="2400" dirty="0">
              <a:latin typeface="+mn-lt"/>
              <a:cs typeface="Calibri"/>
            </a:endParaRPr>
          </a:p>
          <a:p>
            <a:pPr marL="305435" indent="-244475">
              <a:lnSpc>
                <a:spcPct val="100000"/>
              </a:lnSpc>
              <a:spcBef>
                <a:spcPts val="2510"/>
              </a:spcBef>
              <a:buSzPct val="95833"/>
              <a:buFont typeface="Wingdings"/>
              <a:buChar char=""/>
              <a:tabLst>
                <a:tab pos="305435" algn="l"/>
              </a:tabLst>
            </a:pPr>
            <a:r>
              <a:rPr sz="2400" dirty="0">
                <a:latin typeface="+mn-lt"/>
                <a:cs typeface="Calibri"/>
              </a:rPr>
              <a:t>CR</a:t>
            </a:r>
            <a:r>
              <a:rPr sz="2400" spc="-6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to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midscapular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region</a:t>
            </a:r>
            <a:endParaRPr sz="2400" dirty="0">
              <a:latin typeface="+mn-lt"/>
              <a:cs typeface="Calibri"/>
            </a:endParaRPr>
          </a:p>
          <a:p>
            <a:pPr marL="305435" indent="-244475">
              <a:lnSpc>
                <a:spcPts val="2735"/>
              </a:lnSpc>
              <a:spcBef>
                <a:spcPts val="1910"/>
              </a:spcBef>
              <a:buSzPct val="95833"/>
              <a:buFont typeface="Wingdings"/>
              <a:buChar char=""/>
              <a:tabLst>
                <a:tab pos="305435" algn="l"/>
              </a:tabLst>
            </a:pPr>
            <a:r>
              <a:rPr sz="2400" dirty="0">
                <a:latin typeface="+mn-lt"/>
                <a:cs typeface="Calibri"/>
              </a:rPr>
              <a:t>Place</a:t>
            </a:r>
            <a:r>
              <a:rPr sz="2400" spc="-6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an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anatomical</a:t>
            </a:r>
            <a:r>
              <a:rPr sz="2400" spc="-7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marker</a:t>
            </a:r>
            <a:r>
              <a:rPr sz="2400" spc="-7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(</a:t>
            </a:r>
            <a:r>
              <a:rPr sz="2400" i="1" spc="-10" dirty="0">
                <a:latin typeface="+mn-lt"/>
                <a:cs typeface="Calibri"/>
              </a:rPr>
              <a:t>using</a:t>
            </a:r>
            <a:endParaRPr sz="2400" dirty="0">
              <a:latin typeface="+mn-lt"/>
              <a:cs typeface="Calibri"/>
            </a:endParaRPr>
          </a:p>
          <a:p>
            <a:pPr marL="292100">
              <a:lnSpc>
                <a:spcPts val="2735"/>
              </a:lnSpc>
            </a:pPr>
            <a:r>
              <a:rPr sz="2400" i="1" dirty="0">
                <a:latin typeface="+mn-lt"/>
                <a:cs typeface="Calibri"/>
              </a:rPr>
              <a:t>Anderson</a:t>
            </a:r>
            <a:r>
              <a:rPr sz="2400" i="1" spc="-105" dirty="0">
                <a:latin typeface="+mn-lt"/>
                <a:cs typeface="Calibri"/>
              </a:rPr>
              <a:t> </a:t>
            </a:r>
            <a:r>
              <a:rPr sz="2400" i="1" dirty="0">
                <a:latin typeface="+mn-lt"/>
                <a:cs typeface="Calibri"/>
              </a:rPr>
              <a:t>Marker</a:t>
            </a:r>
            <a:r>
              <a:rPr sz="2400" i="1" spc="-110" dirty="0">
                <a:latin typeface="+mn-lt"/>
                <a:cs typeface="Calibri"/>
              </a:rPr>
              <a:t> </a:t>
            </a:r>
            <a:r>
              <a:rPr sz="2400" i="1" spc="-10" dirty="0">
                <a:latin typeface="+mn-lt"/>
                <a:cs typeface="Calibri"/>
              </a:rPr>
              <a:t>Rules</a:t>
            </a:r>
            <a:r>
              <a:rPr sz="2400" spc="-10" dirty="0">
                <a:latin typeface="+mn-lt"/>
                <a:cs typeface="Calibri"/>
              </a:rPr>
              <a:t>)</a:t>
            </a:r>
            <a:endParaRPr sz="2400" dirty="0">
              <a:latin typeface="+mn-lt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338315" y="1778507"/>
            <a:ext cx="4329684" cy="4130040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1732788" y="6259067"/>
            <a:ext cx="2810510" cy="309059"/>
          </a:xfrm>
          <a:prstGeom prst="rect">
            <a:avLst/>
          </a:prstGeom>
          <a:ln w="9525">
            <a:solidFill>
              <a:srgbClr val="00AF50"/>
            </a:solidFill>
          </a:ln>
        </p:spPr>
        <p:txBody>
          <a:bodyPr vert="horz" wrap="square" lIns="0" tIns="31750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250"/>
              </a:spcBef>
            </a:pPr>
            <a:r>
              <a:rPr sz="1800" dirty="0">
                <a:latin typeface="+mn-lt"/>
                <a:cs typeface="Calibri"/>
              </a:rPr>
              <a:t>Note:</a:t>
            </a:r>
            <a:r>
              <a:rPr sz="1800" spc="-5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suspend</a:t>
            </a:r>
            <a:r>
              <a:rPr sz="1800" spc="-60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respiration</a:t>
            </a:r>
            <a:endParaRPr sz="18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19428" y="851916"/>
            <a:ext cx="3541776" cy="5657088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862380" y="133350"/>
            <a:ext cx="555561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A11D21"/>
                </a:solidFill>
                <a:latin typeface="+mn-lt"/>
                <a:cs typeface="Calibri"/>
              </a:rPr>
              <a:t>Evaluation</a:t>
            </a:r>
            <a:r>
              <a:rPr sz="2400" spc="-70" dirty="0">
                <a:solidFill>
                  <a:srgbClr val="A11D21"/>
                </a:solidFill>
                <a:latin typeface="+mn-lt"/>
                <a:cs typeface="Calibri"/>
              </a:rPr>
              <a:t> </a:t>
            </a:r>
            <a:r>
              <a:rPr sz="2400" dirty="0">
                <a:solidFill>
                  <a:srgbClr val="A11D21"/>
                </a:solidFill>
                <a:latin typeface="+mn-lt"/>
                <a:cs typeface="Calibri"/>
              </a:rPr>
              <a:t>criteria:</a:t>
            </a:r>
            <a:r>
              <a:rPr sz="2400" spc="-95" dirty="0">
                <a:solidFill>
                  <a:srgbClr val="A11D21"/>
                </a:solidFill>
                <a:latin typeface="+mn-lt"/>
                <a:cs typeface="Calibri"/>
              </a:rPr>
              <a:t> </a:t>
            </a:r>
            <a:r>
              <a:rPr sz="2400" spc="-20" dirty="0">
                <a:solidFill>
                  <a:srgbClr val="A11D21"/>
                </a:solidFill>
                <a:latin typeface="+mn-lt"/>
                <a:cs typeface="Calibri"/>
              </a:rPr>
              <a:t>“anatomy</a:t>
            </a:r>
            <a:r>
              <a:rPr sz="2400" spc="-70" dirty="0">
                <a:solidFill>
                  <a:srgbClr val="A11D21"/>
                </a:solidFill>
                <a:latin typeface="+mn-lt"/>
                <a:cs typeface="Calibri"/>
              </a:rPr>
              <a:t> </a:t>
            </a:r>
            <a:r>
              <a:rPr sz="2400" spc="-10" dirty="0">
                <a:solidFill>
                  <a:srgbClr val="A11D21"/>
                </a:solidFill>
                <a:latin typeface="+mn-lt"/>
                <a:cs typeface="Calibri"/>
              </a:rPr>
              <a:t>demonstrated”</a:t>
            </a:r>
            <a:endParaRPr sz="2400" dirty="0">
              <a:latin typeface="+mn-lt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070861" y="6536842"/>
            <a:ext cx="141668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3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207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20" dirty="0">
                <a:solidFill>
                  <a:srgbClr val="A4A4A4"/>
                </a:solidFill>
                <a:latin typeface="Arial MT"/>
                <a:cs typeface="Arial MT"/>
              </a:rPr>
              <a:t> 5.97</a:t>
            </a:r>
            <a:endParaRPr sz="900">
              <a:latin typeface="Arial MT"/>
              <a:cs typeface="Arial MT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2822448" y="693419"/>
            <a:ext cx="7846059" cy="5680075"/>
            <a:chOff x="2822448" y="693419"/>
            <a:chExt cx="7846059" cy="5680075"/>
          </a:xfrm>
        </p:grpSpPr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167883" y="2336291"/>
              <a:ext cx="5500116" cy="4037076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4465320" y="4783454"/>
              <a:ext cx="1193165" cy="1015365"/>
            </a:xfrm>
            <a:custGeom>
              <a:avLst/>
              <a:gdLst/>
              <a:ahLst/>
              <a:cxnLst/>
              <a:rect l="l" t="t" r="r" b="b"/>
              <a:pathLst>
                <a:path w="1193164" h="1015364">
                  <a:moveTo>
                    <a:pt x="947165" y="0"/>
                  </a:moveTo>
                  <a:lnTo>
                    <a:pt x="0" y="351155"/>
                  </a:lnTo>
                  <a:lnTo>
                    <a:pt x="245999" y="1014920"/>
                  </a:lnTo>
                  <a:lnTo>
                    <a:pt x="1193164" y="663829"/>
                  </a:lnTo>
                  <a:lnTo>
                    <a:pt x="947165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4465320" y="4783454"/>
              <a:ext cx="1193165" cy="1015365"/>
            </a:xfrm>
            <a:custGeom>
              <a:avLst/>
              <a:gdLst/>
              <a:ahLst/>
              <a:cxnLst/>
              <a:rect l="l" t="t" r="r" b="b"/>
              <a:pathLst>
                <a:path w="1193164" h="1015364">
                  <a:moveTo>
                    <a:pt x="0" y="351155"/>
                  </a:moveTo>
                  <a:lnTo>
                    <a:pt x="947165" y="0"/>
                  </a:lnTo>
                  <a:lnTo>
                    <a:pt x="1193164" y="663829"/>
                  </a:lnTo>
                  <a:lnTo>
                    <a:pt x="245999" y="1014920"/>
                  </a:lnTo>
                  <a:lnTo>
                    <a:pt x="0" y="351155"/>
                  </a:lnTo>
                  <a:close/>
                </a:path>
              </a:pathLst>
            </a:custGeom>
            <a:ln w="9525">
              <a:solidFill>
                <a:srgbClr val="006FC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4628261" y="5128386"/>
              <a:ext cx="695960" cy="422909"/>
            </a:xfrm>
            <a:custGeom>
              <a:avLst/>
              <a:gdLst/>
              <a:ahLst/>
              <a:cxnLst/>
              <a:rect l="l" t="t" r="r" b="b"/>
              <a:pathLst>
                <a:path w="695960" h="422910">
                  <a:moveTo>
                    <a:pt x="58547" y="139700"/>
                  </a:moveTo>
                  <a:lnTo>
                    <a:pt x="53721" y="139700"/>
                  </a:lnTo>
                  <a:lnTo>
                    <a:pt x="50418" y="140334"/>
                  </a:lnTo>
                  <a:lnTo>
                    <a:pt x="10033" y="155066"/>
                  </a:lnTo>
                  <a:lnTo>
                    <a:pt x="0" y="164084"/>
                  </a:lnTo>
                  <a:lnTo>
                    <a:pt x="126" y="166750"/>
                  </a:lnTo>
                  <a:lnTo>
                    <a:pt x="1650" y="169925"/>
                  </a:lnTo>
                  <a:lnTo>
                    <a:pt x="3301" y="172974"/>
                  </a:lnTo>
                  <a:lnTo>
                    <a:pt x="5968" y="177037"/>
                  </a:lnTo>
                  <a:lnTo>
                    <a:pt x="9905" y="181863"/>
                  </a:lnTo>
                  <a:lnTo>
                    <a:pt x="198247" y="415290"/>
                  </a:lnTo>
                  <a:lnTo>
                    <a:pt x="199516" y="417068"/>
                  </a:lnTo>
                  <a:lnTo>
                    <a:pt x="200787" y="418465"/>
                  </a:lnTo>
                  <a:lnTo>
                    <a:pt x="202056" y="419481"/>
                  </a:lnTo>
                  <a:lnTo>
                    <a:pt x="203200" y="420624"/>
                  </a:lnTo>
                  <a:lnTo>
                    <a:pt x="204597" y="421385"/>
                  </a:lnTo>
                  <a:lnTo>
                    <a:pt x="207899" y="422147"/>
                  </a:lnTo>
                  <a:lnTo>
                    <a:pt x="209930" y="422401"/>
                  </a:lnTo>
                  <a:lnTo>
                    <a:pt x="214249" y="422147"/>
                  </a:lnTo>
                  <a:lnTo>
                    <a:pt x="255269" y="408685"/>
                  </a:lnTo>
                  <a:lnTo>
                    <a:pt x="266191" y="404113"/>
                  </a:lnTo>
                  <a:lnTo>
                    <a:pt x="271017" y="402209"/>
                  </a:lnTo>
                  <a:lnTo>
                    <a:pt x="274574" y="400176"/>
                  </a:lnTo>
                  <a:lnTo>
                    <a:pt x="276987" y="398272"/>
                  </a:lnTo>
                  <a:lnTo>
                    <a:pt x="279526" y="396494"/>
                  </a:lnTo>
                  <a:lnTo>
                    <a:pt x="281050" y="394462"/>
                  </a:lnTo>
                  <a:lnTo>
                    <a:pt x="281686" y="392429"/>
                  </a:lnTo>
                  <a:lnTo>
                    <a:pt x="282321" y="390271"/>
                  </a:lnTo>
                  <a:lnTo>
                    <a:pt x="282575" y="387731"/>
                  </a:lnTo>
                  <a:lnTo>
                    <a:pt x="282321" y="384809"/>
                  </a:lnTo>
                  <a:lnTo>
                    <a:pt x="281295" y="351154"/>
                  </a:lnTo>
                  <a:lnTo>
                    <a:pt x="225678" y="351154"/>
                  </a:lnTo>
                  <a:lnTo>
                    <a:pt x="66548" y="146431"/>
                  </a:lnTo>
                  <a:lnTo>
                    <a:pt x="64897" y="144399"/>
                  </a:lnTo>
                  <a:lnTo>
                    <a:pt x="63373" y="142747"/>
                  </a:lnTo>
                  <a:lnTo>
                    <a:pt x="60578" y="140207"/>
                  </a:lnTo>
                  <a:lnTo>
                    <a:pt x="58547" y="139700"/>
                  </a:lnTo>
                  <a:close/>
                </a:path>
                <a:path w="695960" h="422910">
                  <a:moveTo>
                    <a:pt x="262509" y="62102"/>
                  </a:moveTo>
                  <a:lnTo>
                    <a:pt x="220344" y="77343"/>
                  </a:lnTo>
                  <a:lnTo>
                    <a:pt x="212216" y="86487"/>
                  </a:lnTo>
                  <a:lnTo>
                    <a:pt x="211836" y="88392"/>
                  </a:lnTo>
                  <a:lnTo>
                    <a:pt x="211836" y="90805"/>
                  </a:lnTo>
                  <a:lnTo>
                    <a:pt x="212216" y="93725"/>
                  </a:lnTo>
                  <a:lnTo>
                    <a:pt x="225933" y="351028"/>
                  </a:lnTo>
                  <a:lnTo>
                    <a:pt x="225678" y="351154"/>
                  </a:lnTo>
                  <a:lnTo>
                    <a:pt x="281295" y="351154"/>
                  </a:lnTo>
                  <a:lnTo>
                    <a:pt x="273169" y="84455"/>
                  </a:lnTo>
                  <a:lnTo>
                    <a:pt x="273050" y="78739"/>
                  </a:lnTo>
                  <a:lnTo>
                    <a:pt x="272541" y="74040"/>
                  </a:lnTo>
                  <a:lnTo>
                    <a:pt x="271272" y="67056"/>
                  </a:lnTo>
                  <a:lnTo>
                    <a:pt x="269875" y="64769"/>
                  </a:lnTo>
                  <a:lnTo>
                    <a:pt x="265556" y="62230"/>
                  </a:lnTo>
                  <a:lnTo>
                    <a:pt x="262509" y="62102"/>
                  </a:lnTo>
                  <a:close/>
                </a:path>
                <a:path w="695960" h="422910">
                  <a:moveTo>
                    <a:pt x="381380" y="282321"/>
                  </a:moveTo>
                  <a:lnTo>
                    <a:pt x="379222" y="283209"/>
                  </a:lnTo>
                  <a:lnTo>
                    <a:pt x="377698" y="283718"/>
                  </a:lnTo>
                  <a:lnTo>
                    <a:pt x="376427" y="284606"/>
                  </a:lnTo>
                  <a:lnTo>
                    <a:pt x="375538" y="285876"/>
                  </a:lnTo>
                  <a:lnTo>
                    <a:pt x="374776" y="287274"/>
                  </a:lnTo>
                  <a:lnTo>
                    <a:pt x="374396" y="289051"/>
                  </a:lnTo>
                  <a:lnTo>
                    <a:pt x="374396" y="293497"/>
                  </a:lnTo>
                  <a:lnTo>
                    <a:pt x="374903" y="296418"/>
                  </a:lnTo>
                  <a:lnTo>
                    <a:pt x="375792" y="299719"/>
                  </a:lnTo>
                  <a:lnTo>
                    <a:pt x="376681" y="303149"/>
                  </a:lnTo>
                  <a:lnTo>
                    <a:pt x="387223" y="327913"/>
                  </a:lnTo>
                  <a:lnTo>
                    <a:pt x="389381" y="331343"/>
                  </a:lnTo>
                  <a:lnTo>
                    <a:pt x="419353" y="339725"/>
                  </a:lnTo>
                  <a:lnTo>
                    <a:pt x="427100" y="339597"/>
                  </a:lnTo>
                  <a:lnTo>
                    <a:pt x="467518" y="333724"/>
                  </a:lnTo>
                  <a:lnTo>
                    <a:pt x="504523" y="318992"/>
                  </a:lnTo>
                  <a:lnTo>
                    <a:pt x="539908" y="292147"/>
                  </a:lnTo>
                  <a:lnTo>
                    <a:pt x="543993" y="287274"/>
                  </a:lnTo>
                  <a:lnTo>
                    <a:pt x="415543" y="287274"/>
                  </a:lnTo>
                  <a:lnTo>
                    <a:pt x="408177" y="286384"/>
                  </a:lnTo>
                  <a:lnTo>
                    <a:pt x="400812" y="285622"/>
                  </a:lnTo>
                  <a:lnTo>
                    <a:pt x="394715" y="284734"/>
                  </a:lnTo>
                  <a:lnTo>
                    <a:pt x="384937" y="282447"/>
                  </a:lnTo>
                  <a:lnTo>
                    <a:pt x="381380" y="282321"/>
                  </a:lnTo>
                  <a:close/>
                </a:path>
                <a:path w="695960" h="422910">
                  <a:moveTo>
                    <a:pt x="445008" y="0"/>
                  </a:moveTo>
                  <a:lnTo>
                    <a:pt x="438785" y="0"/>
                  </a:lnTo>
                  <a:lnTo>
                    <a:pt x="431926" y="381"/>
                  </a:lnTo>
                  <a:lnTo>
                    <a:pt x="424941" y="888"/>
                  </a:lnTo>
                  <a:lnTo>
                    <a:pt x="417829" y="1777"/>
                  </a:lnTo>
                  <a:lnTo>
                    <a:pt x="410210" y="3429"/>
                  </a:lnTo>
                  <a:lnTo>
                    <a:pt x="402716" y="4952"/>
                  </a:lnTo>
                  <a:lnTo>
                    <a:pt x="359628" y="23778"/>
                  </a:lnTo>
                  <a:lnTo>
                    <a:pt x="330259" y="49861"/>
                  </a:lnTo>
                  <a:lnTo>
                    <a:pt x="313563" y="92837"/>
                  </a:lnTo>
                  <a:lnTo>
                    <a:pt x="313275" y="104012"/>
                  </a:lnTo>
                  <a:lnTo>
                    <a:pt x="314023" y="112712"/>
                  </a:lnTo>
                  <a:lnTo>
                    <a:pt x="327437" y="150701"/>
                  </a:lnTo>
                  <a:lnTo>
                    <a:pt x="354131" y="178369"/>
                  </a:lnTo>
                  <a:lnTo>
                    <a:pt x="393944" y="192700"/>
                  </a:lnTo>
                  <a:lnTo>
                    <a:pt x="451230" y="197738"/>
                  </a:lnTo>
                  <a:lnTo>
                    <a:pt x="459359" y="198754"/>
                  </a:lnTo>
                  <a:lnTo>
                    <a:pt x="466725" y="200406"/>
                  </a:lnTo>
                  <a:lnTo>
                    <a:pt x="474090" y="201929"/>
                  </a:lnTo>
                  <a:lnTo>
                    <a:pt x="480567" y="204469"/>
                  </a:lnTo>
                  <a:lnTo>
                    <a:pt x="501268" y="235076"/>
                  </a:lnTo>
                  <a:lnTo>
                    <a:pt x="500506" y="246253"/>
                  </a:lnTo>
                  <a:lnTo>
                    <a:pt x="472186" y="276732"/>
                  </a:lnTo>
                  <a:lnTo>
                    <a:pt x="433450" y="286638"/>
                  </a:lnTo>
                  <a:lnTo>
                    <a:pt x="423925" y="287274"/>
                  </a:lnTo>
                  <a:lnTo>
                    <a:pt x="543993" y="287274"/>
                  </a:lnTo>
                  <a:lnTo>
                    <a:pt x="563629" y="247211"/>
                  </a:lnTo>
                  <a:lnTo>
                    <a:pt x="565656" y="226117"/>
                  </a:lnTo>
                  <a:lnTo>
                    <a:pt x="564689" y="215058"/>
                  </a:lnTo>
                  <a:lnTo>
                    <a:pt x="551037" y="175625"/>
                  </a:lnTo>
                  <a:lnTo>
                    <a:pt x="524398" y="148326"/>
                  </a:lnTo>
                  <a:lnTo>
                    <a:pt x="484112" y="134199"/>
                  </a:lnTo>
                  <a:lnTo>
                    <a:pt x="435228" y="129793"/>
                  </a:lnTo>
                  <a:lnTo>
                    <a:pt x="426212" y="129412"/>
                  </a:lnTo>
                  <a:lnTo>
                    <a:pt x="417956" y="128397"/>
                  </a:lnTo>
                  <a:lnTo>
                    <a:pt x="381635" y="110616"/>
                  </a:lnTo>
                  <a:lnTo>
                    <a:pt x="376681" y="94995"/>
                  </a:lnTo>
                  <a:lnTo>
                    <a:pt x="376936" y="85725"/>
                  </a:lnTo>
                  <a:lnTo>
                    <a:pt x="390398" y="65912"/>
                  </a:lnTo>
                  <a:lnTo>
                    <a:pt x="394715" y="62356"/>
                  </a:lnTo>
                  <a:lnTo>
                    <a:pt x="400176" y="59436"/>
                  </a:lnTo>
                  <a:lnTo>
                    <a:pt x="406908" y="57023"/>
                  </a:lnTo>
                  <a:lnTo>
                    <a:pt x="415416" y="53848"/>
                  </a:lnTo>
                  <a:lnTo>
                    <a:pt x="423544" y="51943"/>
                  </a:lnTo>
                  <a:lnTo>
                    <a:pt x="431546" y="51435"/>
                  </a:lnTo>
                  <a:lnTo>
                    <a:pt x="439419" y="50800"/>
                  </a:lnTo>
                  <a:lnTo>
                    <a:pt x="482091" y="50800"/>
                  </a:lnTo>
                  <a:lnTo>
                    <a:pt x="482726" y="49402"/>
                  </a:lnTo>
                  <a:lnTo>
                    <a:pt x="482853" y="45465"/>
                  </a:lnTo>
                  <a:lnTo>
                    <a:pt x="482600" y="43306"/>
                  </a:lnTo>
                  <a:lnTo>
                    <a:pt x="482091" y="40512"/>
                  </a:lnTo>
                  <a:lnTo>
                    <a:pt x="481075" y="37337"/>
                  </a:lnTo>
                  <a:lnTo>
                    <a:pt x="480187" y="34162"/>
                  </a:lnTo>
                  <a:lnTo>
                    <a:pt x="456311" y="1143"/>
                  </a:lnTo>
                  <a:lnTo>
                    <a:pt x="450723" y="507"/>
                  </a:lnTo>
                  <a:lnTo>
                    <a:pt x="445008" y="0"/>
                  </a:lnTo>
                  <a:close/>
                </a:path>
                <a:path w="695960" h="422910">
                  <a:moveTo>
                    <a:pt x="482091" y="50800"/>
                  </a:moveTo>
                  <a:lnTo>
                    <a:pt x="446531" y="50800"/>
                  </a:lnTo>
                  <a:lnTo>
                    <a:pt x="452881" y="51435"/>
                  </a:lnTo>
                  <a:lnTo>
                    <a:pt x="459231" y="51943"/>
                  </a:lnTo>
                  <a:lnTo>
                    <a:pt x="464692" y="52577"/>
                  </a:lnTo>
                  <a:lnTo>
                    <a:pt x="469264" y="53467"/>
                  </a:lnTo>
                  <a:lnTo>
                    <a:pt x="473710" y="54229"/>
                  </a:lnTo>
                  <a:lnTo>
                    <a:pt x="476885" y="54229"/>
                  </a:lnTo>
                  <a:lnTo>
                    <a:pt x="478536" y="53593"/>
                  </a:lnTo>
                  <a:lnTo>
                    <a:pt x="480313" y="52958"/>
                  </a:lnTo>
                  <a:lnTo>
                    <a:pt x="481456" y="52069"/>
                  </a:lnTo>
                  <a:lnTo>
                    <a:pt x="482091" y="50800"/>
                  </a:lnTo>
                  <a:close/>
                </a:path>
                <a:path w="695960" h="422910">
                  <a:moveTo>
                    <a:pt x="660860" y="180546"/>
                  </a:moveTo>
                  <a:lnTo>
                    <a:pt x="622690" y="197357"/>
                  </a:lnTo>
                  <a:lnTo>
                    <a:pt x="617733" y="208170"/>
                  </a:lnTo>
                  <a:lnTo>
                    <a:pt x="617743" y="215471"/>
                  </a:lnTo>
                  <a:lnTo>
                    <a:pt x="635432" y="256176"/>
                  </a:lnTo>
                  <a:lnTo>
                    <a:pt x="652859" y="260969"/>
                  </a:lnTo>
                  <a:lnTo>
                    <a:pt x="660854" y="259550"/>
                  </a:lnTo>
                  <a:lnTo>
                    <a:pt x="694309" y="239268"/>
                  </a:lnTo>
                  <a:lnTo>
                    <a:pt x="695912" y="226187"/>
                  </a:lnTo>
                  <a:lnTo>
                    <a:pt x="694326" y="217515"/>
                  </a:lnTo>
                  <a:lnTo>
                    <a:pt x="673353" y="182118"/>
                  </a:lnTo>
                  <a:lnTo>
                    <a:pt x="660860" y="180546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2822448" y="693419"/>
              <a:ext cx="1054735" cy="370840"/>
            </a:xfrm>
            <a:custGeom>
              <a:avLst/>
              <a:gdLst/>
              <a:ahLst/>
              <a:cxnLst/>
              <a:rect l="l" t="t" r="r" b="b"/>
              <a:pathLst>
                <a:path w="1054735" h="370840">
                  <a:moveTo>
                    <a:pt x="1054608" y="0"/>
                  </a:moveTo>
                  <a:lnTo>
                    <a:pt x="0" y="0"/>
                  </a:lnTo>
                  <a:lnTo>
                    <a:pt x="0" y="370332"/>
                  </a:lnTo>
                  <a:lnTo>
                    <a:pt x="1054608" y="370332"/>
                  </a:lnTo>
                  <a:lnTo>
                    <a:pt x="105460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7875269" y="6448450"/>
            <a:ext cx="96583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SAIT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image</a:t>
            </a:r>
            <a:r>
              <a:rPr sz="900" spc="-2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library</a:t>
            </a:r>
            <a:endParaRPr sz="900">
              <a:latin typeface="Arial MT"/>
              <a:cs typeface="Arial MT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246623" y="810031"/>
            <a:ext cx="2827020" cy="1454785"/>
          </a:xfrm>
          <a:prstGeom prst="rect">
            <a:avLst/>
          </a:prstGeom>
        </p:spPr>
        <p:txBody>
          <a:bodyPr vert="horz" wrap="square" lIns="0" tIns="66040" rIns="0" bIns="0" rtlCol="0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520"/>
              </a:spcBef>
              <a:buFont typeface="Wingdings"/>
              <a:buChar char=""/>
              <a:tabLst>
                <a:tab pos="354965" algn="l"/>
              </a:tabLst>
            </a:pPr>
            <a:r>
              <a:rPr sz="2800" dirty="0">
                <a:latin typeface="+mn-lt"/>
                <a:cs typeface="Arial MT"/>
              </a:rPr>
              <a:t>Entire</a:t>
            </a:r>
            <a:r>
              <a:rPr sz="2800" spc="-7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Scapula</a:t>
            </a:r>
            <a:endParaRPr sz="2800" dirty="0">
              <a:latin typeface="+mn-lt"/>
              <a:cs typeface="Arial MT"/>
            </a:endParaRPr>
          </a:p>
          <a:p>
            <a:pPr marL="372110" indent="-342265">
              <a:lnSpc>
                <a:spcPct val="100000"/>
              </a:lnSpc>
              <a:spcBef>
                <a:spcPts val="425"/>
              </a:spcBef>
              <a:buFont typeface="Wingdings"/>
              <a:buChar char=""/>
              <a:tabLst>
                <a:tab pos="372110" algn="l"/>
              </a:tabLst>
            </a:pPr>
            <a:r>
              <a:rPr sz="2800" dirty="0">
                <a:latin typeface="+mn-lt"/>
                <a:cs typeface="Arial MT"/>
              </a:rPr>
              <a:t>AC</a:t>
            </a:r>
            <a:r>
              <a:rPr sz="2800" spc="-4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Joint</a:t>
            </a:r>
            <a:endParaRPr sz="2800" dirty="0">
              <a:latin typeface="+mn-lt"/>
              <a:cs typeface="Arial MT"/>
            </a:endParaRPr>
          </a:p>
          <a:p>
            <a:pPr marL="372110" indent="-342265">
              <a:lnSpc>
                <a:spcPct val="100000"/>
              </a:lnSpc>
              <a:spcBef>
                <a:spcPts val="325"/>
              </a:spcBef>
              <a:buFont typeface="Wingdings"/>
              <a:buChar char=""/>
              <a:tabLst>
                <a:tab pos="372110" algn="l"/>
              </a:tabLst>
            </a:pPr>
            <a:r>
              <a:rPr sz="2800" dirty="0">
                <a:latin typeface="+mn-lt"/>
                <a:cs typeface="Arial MT"/>
              </a:rPr>
              <a:t>~½</a:t>
            </a:r>
            <a:r>
              <a:rPr sz="2800" spc="-40" dirty="0">
                <a:latin typeface="+mn-lt"/>
                <a:cs typeface="Arial MT"/>
              </a:rPr>
              <a:t> </a:t>
            </a:r>
            <a:r>
              <a:rPr sz="2800" dirty="0">
                <a:latin typeface="+mn-lt"/>
                <a:cs typeface="Arial MT"/>
              </a:rPr>
              <a:t>the</a:t>
            </a:r>
            <a:r>
              <a:rPr sz="2800" spc="-45" dirty="0">
                <a:latin typeface="+mn-lt"/>
                <a:cs typeface="Arial MT"/>
              </a:rPr>
              <a:t> </a:t>
            </a:r>
            <a:r>
              <a:rPr sz="2800" spc="-10" dirty="0">
                <a:latin typeface="+mn-lt"/>
                <a:cs typeface="Arial MT"/>
              </a:rPr>
              <a:t>Clavicle</a:t>
            </a:r>
            <a:endParaRPr sz="2800" dirty="0">
              <a:latin typeface="+mn-lt"/>
              <a:cs typeface="Arial MT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822448" y="693419"/>
            <a:ext cx="1054735" cy="370840"/>
          </a:xfrm>
          <a:prstGeom prst="rect">
            <a:avLst/>
          </a:prstGeom>
          <a:ln w="9525">
            <a:solidFill>
              <a:srgbClr val="000000"/>
            </a:solidFill>
          </a:ln>
        </p:spPr>
        <p:txBody>
          <a:bodyPr vert="horz" wrap="square" lIns="0" tIns="31114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244"/>
              </a:spcBef>
            </a:pPr>
            <a:r>
              <a:rPr sz="1800" spc="-10" dirty="0">
                <a:latin typeface="Calibri"/>
                <a:cs typeface="Calibri"/>
              </a:rPr>
              <a:t>Scapula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9316211" y="6188964"/>
            <a:ext cx="1165860" cy="370840"/>
          </a:xfrm>
          <a:custGeom>
            <a:avLst/>
            <a:gdLst/>
            <a:ahLst/>
            <a:cxnLst/>
            <a:rect l="l" t="t" r="r" b="b"/>
            <a:pathLst>
              <a:path w="1165859" h="370840">
                <a:moveTo>
                  <a:pt x="1165859" y="0"/>
                </a:moveTo>
                <a:lnTo>
                  <a:pt x="0" y="0"/>
                </a:lnTo>
                <a:lnTo>
                  <a:pt x="0" y="370332"/>
                </a:lnTo>
                <a:lnTo>
                  <a:pt x="1165859" y="370332"/>
                </a:lnTo>
                <a:lnTo>
                  <a:pt x="116585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9316211" y="6188964"/>
            <a:ext cx="1165860" cy="370840"/>
          </a:xfrm>
          <a:prstGeom prst="rect">
            <a:avLst/>
          </a:prstGeom>
          <a:ln w="9525">
            <a:solidFill>
              <a:srgbClr val="000000"/>
            </a:solidFill>
          </a:ln>
        </p:spPr>
        <p:txBody>
          <a:bodyPr vert="horz" wrap="square" lIns="0" tIns="32384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254"/>
              </a:spcBef>
            </a:pPr>
            <a:r>
              <a:rPr sz="1800" spc="-10" dirty="0">
                <a:latin typeface="Calibri"/>
                <a:cs typeface="Calibri"/>
              </a:rPr>
              <a:t>Shoulder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806183" y="915924"/>
            <a:ext cx="3541776" cy="565404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85800" y="109970"/>
            <a:ext cx="8643620" cy="838948"/>
          </a:xfrm>
          <a:prstGeom prst="rect">
            <a:avLst/>
          </a:prstGeom>
        </p:spPr>
        <p:txBody>
          <a:bodyPr vert="horz" wrap="square" lIns="0" tIns="16027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10" dirty="0">
                <a:latin typeface="+mn-lt"/>
              </a:rPr>
              <a:t>Evaluation</a:t>
            </a:r>
            <a:r>
              <a:rPr spc="-165" dirty="0">
                <a:latin typeface="+mn-lt"/>
              </a:rPr>
              <a:t> </a:t>
            </a:r>
            <a:r>
              <a:rPr dirty="0">
                <a:latin typeface="+mn-lt"/>
              </a:rPr>
              <a:t>Criteria:</a:t>
            </a:r>
            <a:r>
              <a:rPr spc="-160" dirty="0">
                <a:latin typeface="+mn-lt"/>
              </a:rPr>
              <a:t> </a:t>
            </a:r>
            <a:r>
              <a:rPr spc="-10" dirty="0">
                <a:latin typeface="+mn-lt"/>
              </a:rPr>
              <a:t>“Position”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145539" y="1793189"/>
            <a:ext cx="5015865" cy="1653539"/>
          </a:xfrm>
          <a:prstGeom prst="rect">
            <a:avLst/>
          </a:prstGeom>
        </p:spPr>
        <p:txBody>
          <a:bodyPr vert="horz" wrap="square" lIns="0" tIns="60325" rIns="0" bIns="0" rtlCol="0">
            <a:spAutoFit/>
          </a:bodyPr>
          <a:lstStyle/>
          <a:p>
            <a:pPr marL="241300" marR="5080" indent="-233679">
              <a:lnSpc>
                <a:spcPts val="3030"/>
              </a:lnSpc>
              <a:spcBef>
                <a:spcPts val="475"/>
              </a:spcBef>
              <a:buSzPct val="96428"/>
              <a:buFont typeface="Wingdings"/>
              <a:buChar char=""/>
              <a:tabLst>
                <a:tab pos="241300" algn="l"/>
                <a:tab pos="293370" algn="l"/>
              </a:tabLst>
            </a:pPr>
            <a:r>
              <a:rPr sz="2800" dirty="0">
                <a:latin typeface="Calibri"/>
                <a:cs typeface="Calibri"/>
              </a:rPr>
              <a:t>	</a:t>
            </a:r>
            <a:r>
              <a:rPr sz="2800" dirty="0">
                <a:latin typeface="+mn-lt"/>
                <a:cs typeface="Calibri"/>
              </a:rPr>
              <a:t>Lateral</a:t>
            </a:r>
            <a:r>
              <a:rPr sz="2800" spc="-9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portion</a:t>
            </a:r>
            <a:r>
              <a:rPr sz="2800" spc="-6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of</a:t>
            </a:r>
            <a:r>
              <a:rPr sz="2800" spc="-8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scapula</a:t>
            </a:r>
            <a:r>
              <a:rPr sz="2800" spc="-5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free</a:t>
            </a:r>
            <a:r>
              <a:rPr sz="2800" spc="-90" dirty="0">
                <a:latin typeface="+mn-lt"/>
                <a:cs typeface="Calibri"/>
              </a:rPr>
              <a:t> </a:t>
            </a:r>
            <a:r>
              <a:rPr sz="2800" spc="-25" dirty="0">
                <a:latin typeface="+mn-lt"/>
                <a:cs typeface="Calibri"/>
              </a:rPr>
              <a:t>of </a:t>
            </a:r>
            <a:r>
              <a:rPr sz="2800" dirty="0">
                <a:latin typeface="+mn-lt"/>
                <a:cs typeface="Calibri"/>
              </a:rPr>
              <a:t>superimposition</a:t>
            </a:r>
            <a:r>
              <a:rPr sz="2800" spc="-6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(from</a:t>
            </a:r>
            <a:r>
              <a:rPr sz="2800" spc="-114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the</a:t>
            </a:r>
            <a:r>
              <a:rPr sz="2800" spc="-10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ribs)</a:t>
            </a:r>
            <a:endParaRPr sz="2800" dirty="0">
              <a:latin typeface="+mn-lt"/>
              <a:cs typeface="Calibri"/>
            </a:endParaRPr>
          </a:p>
          <a:p>
            <a:pPr marL="294005" indent="-285750">
              <a:lnSpc>
                <a:spcPct val="100000"/>
              </a:lnSpc>
              <a:spcBef>
                <a:spcPts val="3020"/>
              </a:spcBef>
              <a:buSzPct val="96428"/>
              <a:buFont typeface="Wingdings"/>
              <a:buChar char=""/>
              <a:tabLst>
                <a:tab pos="294005" algn="l"/>
              </a:tabLst>
            </a:pPr>
            <a:r>
              <a:rPr sz="2800" i="1" dirty="0">
                <a:latin typeface="+mn-lt"/>
                <a:cs typeface="Calibri"/>
              </a:rPr>
              <a:t>Optimal</a:t>
            </a:r>
            <a:r>
              <a:rPr sz="2800" i="1" spc="-30" dirty="0">
                <a:latin typeface="+mn-lt"/>
                <a:cs typeface="Calibri"/>
              </a:rPr>
              <a:t> </a:t>
            </a:r>
            <a:r>
              <a:rPr sz="2800" i="1" dirty="0">
                <a:latin typeface="+mn-lt"/>
                <a:cs typeface="Calibri"/>
              </a:rPr>
              <a:t>density</a:t>
            </a:r>
            <a:r>
              <a:rPr sz="2800" i="1" spc="-50" dirty="0">
                <a:latin typeface="+mn-lt"/>
                <a:cs typeface="Calibri"/>
              </a:rPr>
              <a:t> </a:t>
            </a:r>
            <a:r>
              <a:rPr sz="2800" i="1" dirty="0">
                <a:latin typeface="+mn-lt"/>
                <a:cs typeface="Calibri"/>
              </a:rPr>
              <a:t>and</a:t>
            </a:r>
            <a:r>
              <a:rPr sz="2800" i="1" spc="-40" dirty="0">
                <a:latin typeface="+mn-lt"/>
                <a:cs typeface="Calibri"/>
              </a:rPr>
              <a:t> </a:t>
            </a:r>
            <a:r>
              <a:rPr sz="2800" i="1" spc="-10" dirty="0">
                <a:latin typeface="+mn-lt"/>
                <a:cs typeface="Calibri"/>
              </a:rPr>
              <a:t>contrast</a:t>
            </a:r>
            <a:endParaRPr sz="2800" dirty="0">
              <a:latin typeface="+mn-lt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851138" y="6536842"/>
            <a:ext cx="141732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3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207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20" dirty="0">
                <a:solidFill>
                  <a:srgbClr val="A4A4A4"/>
                </a:solidFill>
                <a:latin typeface="Arial MT"/>
                <a:cs typeface="Arial MT"/>
              </a:rPr>
              <a:t> 5.97</a:t>
            </a:r>
            <a:endParaRPr sz="9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883522" y="5940044"/>
            <a:ext cx="141732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3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208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20" dirty="0">
                <a:solidFill>
                  <a:srgbClr val="A4A4A4"/>
                </a:solidFill>
                <a:latin typeface="Arial MT"/>
                <a:cs typeface="Arial MT"/>
              </a:rPr>
              <a:t> 5.99</a:t>
            </a:r>
            <a:endParaRPr sz="900">
              <a:latin typeface="Arial MT"/>
              <a:cs typeface="Arial MT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916939" y="462737"/>
            <a:ext cx="8643620" cy="838948"/>
          </a:xfrm>
          <a:prstGeom prst="rect">
            <a:avLst/>
          </a:prstGeom>
        </p:spPr>
        <p:txBody>
          <a:bodyPr vert="horz" wrap="square" lIns="0" tIns="16027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n-lt"/>
              </a:rPr>
              <a:t>Positioning</a:t>
            </a:r>
            <a:r>
              <a:rPr spc="-135" dirty="0">
                <a:latin typeface="+mn-lt"/>
              </a:rPr>
              <a:t> </a:t>
            </a:r>
            <a:r>
              <a:rPr dirty="0">
                <a:latin typeface="+mn-lt"/>
              </a:rPr>
              <a:t>–</a:t>
            </a:r>
            <a:r>
              <a:rPr spc="-105" dirty="0">
                <a:latin typeface="+mn-lt"/>
              </a:rPr>
              <a:t> </a:t>
            </a:r>
            <a:r>
              <a:rPr dirty="0">
                <a:latin typeface="+mn-lt"/>
              </a:rPr>
              <a:t>Lateral</a:t>
            </a:r>
            <a:r>
              <a:rPr spc="-125" dirty="0">
                <a:latin typeface="+mn-lt"/>
              </a:rPr>
              <a:t> </a:t>
            </a:r>
            <a:r>
              <a:rPr spc="-10" dirty="0">
                <a:latin typeface="+mn-lt"/>
              </a:rPr>
              <a:t>Scapula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145539" y="1802333"/>
            <a:ext cx="4170679" cy="275767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4635" indent="-244475">
              <a:lnSpc>
                <a:spcPts val="2740"/>
              </a:lnSpc>
              <a:spcBef>
                <a:spcPts val="100"/>
              </a:spcBef>
              <a:buSzPct val="95833"/>
              <a:buFont typeface="Wingdings"/>
              <a:buChar char=""/>
              <a:tabLst>
                <a:tab pos="254635" algn="l"/>
              </a:tabLst>
            </a:pPr>
            <a:r>
              <a:rPr sz="2400" dirty="0">
                <a:latin typeface="+mn-lt"/>
                <a:cs typeface="Calibri"/>
              </a:rPr>
              <a:t>Have</a:t>
            </a:r>
            <a:r>
              <a:rPr sz="2400" spc="-8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patient</a:t>
            </a:r>
            <a:r>
              <a:rPr sz="2400" spc="-9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reach</a:t>
            </a:r>
            <a:r>
              <a:rPr sz="2400" spc="-8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across</a:t>
            </a:r>
            <a:r>
              <a:rPr sz="2400" spc="-9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chest</a:t>
            </a:r>
            <a:endParaRPr sz="2400" dirty="0">
              <a:latin typeface="+mn-lt"/>
              <a:cs typeface="Calibri"/>
            </a:endParaRPr>
          </a:p>
          <a:p>
            <a:pPr marL="241300">
              <a:lnSpc>
                <a:spcPts val="2740"/>
              </a:lnSpc>
            </a:pPr>
            <a:r>
              <a:rPr sz="2400" dirty="0">
                <a:latin typeface="+mn-lt"/>
                <a:cs typeface="Calibri"/>
              </a:rPr>
              <a:t>and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hold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opposite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shoulder</a:t>
            </a:r>
            <a:endParaRPr sz="2400" dirty="0">
              <a:latin typeface="+mn-lt"/>
              <a:cs typeface="Calibri"/>
            </a:endParaRPr>
          </a:p>
          <a:p>
            <a:pPr marL="254635" indent="-244475">
              <a:lnSpc>
                <a:spcPct val="100000"/>
              </a:lnSpc>
              <a:spcBef>
                <a:spcPts val="2520"/>
              </a:spcBef>
              <a:buSzPct val="95833"/>
              <a:buFont typeface="Wingdings"/>
              <a:buChar char=""/>
              <a:tabLst>
                <a:tab pos="254635" algn="l"/>
              </a:tabLst>
            </a:pPr>
            <a:r>
              <a:rPr sz="2400" dirty="0">
                <a:latin typeface="+mn-lt"/>
                <a:cs typeface="Calibri"/>
              </a:rPr>
              <a:t>Same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rotation</a:t>
            </a:r>
            <a:r>
              <a:rPr sz="2400" spc="-7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as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spc="-55" dirty="0">
                <a:latin typeface="+mn-lt"/>
                <a:cs typeface="Calibri"/>
              </a:rPr>
              <a:t>PA</a:t>
            </a:r>
            <a:r>
              <a:rPr sz="2400" spc="-3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Scap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spc="-50" dirty="0">
                <a:latin typeface="+mn-lt"/>
                <a:cs typeface="Calibri"/>
              </a:rPr>
              <a:t>Y</a:t>
            </a:r>
            <a:endParaRPr sz="2400" dirty="0">
              <a:latin typeface="+mn-lt"/>
              <a:cs typeface="Calibri"/>
            </a:endParaRPr>
          </a:p>
          <a:p>
            <a:pPr marL="241300" marR="60325" indent="-231775">
              <a:lnSpc>
                <a:spcPts val="2590"/>
              </a:lnSpc>
              <a:spcBef>
                <a:spcPts val="2840"/>
              </a:spcBef>
              <a:buSzPct val="95833"/>
              <a:buFont typeface="Wingdings"/>
              <a:buChar char=""/>
              <a:tabLst>
                <a:tab pos="241300" algn="l"/>
                <a:tab pos="254000" algn="l"/>
              </a:tabLst>
            </a:pPr>
            <a:r>
              <a:rPr sz="2400" dirty="0">
                <a:latin typeface="+mn-lt"/>
                <a:cs typeface="Calibri"/>
              </a:rPr>
              <a:t>	Place</a:t>
            </a:r>
            <a:r>
              <a:rPr sz="2400" spc="-7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an</a:t>
            </a:r>
            <a:r>
              <a:rPr sz="2400" spc="-7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anatomical</a:t>
            </a:r>
            <a:r>
              <a:rPr sz="2400" spc="-8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marker </a:t>
            </a:r>
            <a:r>
              <a:rPr sz="2400" dirty="0">
                <a:latin typeface="+mn-lt"/>
                <a:cs typeface="Calibri"/>
              </a:rPr>
              <a:t>(</a:t>
            </a:r>
            <a:r>
              <a:rPr sz="2400" i="1" dirty="0">
                <a:latin typeface="+mn-lt"/>
                <a:cs typeface="Calibri"/>
              </a:rPr>
              <a:t>using</a:t>
            </a:r>
            <a:r>
              <a:rPr sz="2400" i="1" spc="-85" dirty="0">
                <a:latin typeface="+mn-lt"/>
                <a:cs typeface="Calibri"/>
              </a:rPr>
              <a:t> </a:t>
            </a:r>
            <a:r>
              <a:rPr sz="2400" i="1" dirty="0">
                <a:latin typeface="+mn-lt"/>
                <a:cs typeface="Calibri"/>
              </a:rPr>
              <a:t>Anderson</a:t>
            </a:r>
            <a:r>
              <a:rPr sz="2400" i="1" spc="-95" dirty="0">
                <a:latin typeface="+mn-lt"/>
                <a:cs typeface="Calibri"/>
              </a:rPr>
              <a:t> </a:t>
            </a:r>
            <a:r>
              <a:rPr sz="2400" i="1" spc="-10" dirty="0">
                <a:latin typeface="+mn-lt"/>
                <a:cs typeface="Calibri"/>
              </a:rPr>
              <a:t>Marker</a:t>
            </a:r>
            <a:r>
              <a:rPr sz="2400" i="1" spc="-95" dirty="0">
                <a:latin typeface="+mn-lt"/>
                <a:cs typeface="Calibri"/>
              </a:rPr>
              <a:t> </a:t>
            </a:r>
            <a:r>
              <a:rPr sz="2400" i="1" spc="-10" dirty="0">
                <a:latin typeface="+mn-lt"/>
                <a:cs typeface="Calibri"/>
              </a:rPr>
              <a:t>Rules</a:t>
            </a:r>
            <a:r>
              <a:rPr sz="2400" spc="-10" dirty="0">
                <a:latin typeface="+mn-lt"/>
                <a:cs typeface="Calibri"/>
              </a:rPr>
              <a:t>), </a:t>
            </a:r>
            <a:r>
              <a:rPr sz="2400" dirty="0">
                <a:latin typeface="+mn-lt"/>
                <a:cs typeface="Calibri"/>
              </a:rPr>
              <a:t>and</a:t>
            </a:r>
            <a:r>
              <a:rPr sz="2400" spc="-6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make</a:t>
            </a:r>
            <a:r>
              <a:rPr sz="2400" spc="-8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final</a:t>
            </a:r>
            <a:r>
              <a:rPr sz="2400" spc="-6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adjustments</a:t>
            </a:r>
            <a:endParaRPr sz="2400" dirty="0">
              <a:latin typeface="+mn-lt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880616" y="6074664"/>
            <a:ext cx="2810510" cy="309059"/>
          </a:xfrm>
          <a:prstGeom prst="rect">
            <a:avLst/>
          </a:prstGeom>
          <a:ln w="9525">
            <a:solidFill>
              <a:srgbClr val="00AF50"/>
            </a:solidFill>
          </a:ln>
        </p:spPr>
        <p:txBody>
          <a:bodyPr vert="horz" wrap="square" lIns="0" tIns="31750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250"/>
              </a:spcBef>
            </a:pPr>
            <a:r>
              <a:rPr sz="1800" dirty="0">
                <a:latin typeface="+mn-lt"/>
                <a:cs typeface="Calibri"/>
              </a:rPr>
              <a:t>Note:</a:t>
            </a:r>
            <a:r>
              <a:rPr sz="1800" spc="-5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suspend</a:t>
            </a:r>
            <a:r>
              <a:rPr sz="1800" spc="-60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respiration</a:t>
            </a:r>
            <a:endParaRPr sz="1800" dirty="0">
              <a:latin typeface="+mn-lt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274308" y="1540763"/>
            <a:ext cx="4393692" cy="4293108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172288"/>
            <a:ext cx="5556885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latin typeface="+mn-lt"/>
              </a:rPr>
              <a:t>Evaluation</a:t>
            </a:r>
            <a:r>
              <a:rPr sz="2400" spc="-75" dirty="0">
                <a:latin typeface="+mn-lt"/>
              </a:rPr>
              <a:t> </a:t>
            </a:r>
            <a:r>
              <a:rPr sz="2400" dirty="0">
                <a:latin typeface="+mn-lt"/>
              </a:rPr>
              <a:t>criteria:</a:t>
            </a:r>
            <a:r>
              <a:rPr sz="2400" spc="-95" dirty="0">
                <a:latin typeface="+mn-lt"/>
              </a:rPr>
              <a:t> </a:t>
            </a:r>
            <a:r>
              <a:rPr sz="2400" spc="-10" dirty="0">
                <a:latin typeface="+mn-lt"/>
              </a:rPr>
              <a:t>“anatomy</a:t>
            </a:r>
            <a:r>
              <a:rPr sz="2400" spc="-90" dirty="0">
                <a:latin typeface="+mn-lt"/>
              </a:rPr>
              <a:t> </a:t>
            </a:r>
            <a:r>
              <a:rPr sz="2400" spc="-10" dirty="0">
                <a:latin typeface="+mn-lt"/>
              </a:rPr>
              <a:t>demonstrated”</a:t>
            </a:r>
            <a:endParaRPr sz="2400" dirty="0">
              <a:latin typeface="+mn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418714" y="6504838"/>
            <a:ext cx="1481455" cy="1631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2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208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5.100</a:t>
            </a:r>
            <a:endParaRPr sz="900">
              <a:latin typeface="Arial MT"/>
              <a:cs typeface="Arial M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649467" y="3253740"/>
            <a:ext cx="1010919" cy="707390"/>
          </a:xfrm>
          <a:prstGeom prst="rect">
            <a:avLst/>
          </a:prstGeom>
          <a:solidFill>
            <a:srgbClr val="00AFEF"/>
          </a:solidFill>
          <a:ln w="9525">
            <a:solidFill>
              <a:srgbClr val="006FC0"/>
            </a:solidFill>
          </a:ln>
        </p:spPr>
        <p:txBody>
          <a:bodyPr vert="horz" wrap="square" lIns="0" tIns="13335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105"/>
              </a:spcBef>
            </a:pPr>
            <a:r>
              <a:rPr sz="4000" b="1" spc="-25" dirty="0">
                <a:latin typeface="Calibri"/>
                <a:cs typeface="Calibri"/>
              </a:rPr>
              <a:t>VS.</a:t>
            </a:r>
            <a:endParaRPr sz="4000">
              <a:latin typeface="Calibri"/>
              <a:cs typeface="Calibri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6654418" y="781812"/>
            <a:ext cx="3876675" cy="5661660"/>
            <a:chOff x="6654418" y="781812"/>
            <a:chExt cx="3876675" cy="5661660"/>
          </a:xfrm>
        </p:grpSpPr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926579" y="946404"/>
              <a:ext cx="3604259" cy="5497068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6654418" y="3604006"/>
              <a:ext cx="998219" cy="1621155"/>
            </a:xfrm>
            <a:custGeom>
              <a:avLst/>
              <a:gdLst/>
              <a:ahLst/>
              <a:cxnLst/>
              <a:rect l="l" t="t" r="r" b="b"/>
              <a:pathLst>
                <a:path w="998220" h="1621154">
                  <a:moveTo>
                    <a:pt x="952690" y="1559486"/>
                  </a:moveTo>
                  <a:lnTo>
                    <a:pt x="925702" y="1576070"/>
                  </a:lnTo>
                  <a:lnTo>
                    <a:pt x="997965" y="1621155"/>
                  </a:lnTo>
                  <a:lnTo>
                    <a:pt x="993561" y="1570355"/>
                  </a:lnTo>
                  <a:lnTo>
                    <a:pt x="959357" y="1570355"/>
                  </a:lnTo>
                  <a:lnTo>
                    <a:pt x="952690" y="1559486"/>
                  </a:lnTo>
                  <a:close/>
                </a:path>
                <a:path w="998220" h="1621154">
                  <a:moveTo>
                    <a:pt x="963529" y="1552826"/>
                  </a:moveTo>
                  <a:lnTo>
                    <a:pt x="952690" y="1559486"/>
                  </a:lnTo>
                  <a:lnTo>
                    <a:pt x="959357" y="1570355"/>
                  </a:lnTo>
                  <a:lnTo>
                    <a:pt x="970152" y="1563624"/>
                  </a:lnTo>
                  <a:lnTo>
                    <a:pt x="963529" y="1552826"/>
                  </a:lnTo>
                  <a:close/>
                </a:path>
                <a:path w="998220" h="1621154">
                  <a:moveTo>
                    <a:pt x="990600" y="1536192"/>
                  </a:moveTo>
                  <a:lnTo>
                    <a:pt x="963529" y="1552826"/>
                  </a:lnTo>
                  <a:lnTo>
                    <a:pt x="970152" y="1563624"/>
                  </a:lnTo>
                  <a:lnTo>
                    <a:pt x="959357" y="1570355"/>
                  </a:lnTo>
                  <a:lnTo>
                    <a:pt x="993561" y="1570355"/>
                  </a:lnTo>
                  <a:lnTo>
                    <a:pt x="990600" y="1536192"/>
                  </a:lnTo>
                  <a:close/>
                </a:path>
                <a:path w="998220" h="1621154">
                  <a:moveTo>
                    <a:pt x="10922" y="0"/>
                  </a:moveTo>
                  <a:lnTo>
                    <a:pt x="0" y="6604"/>
                  </a:lnTo>
                  <a:lnTo>
                    <a:pt x="952690" y="1559486"/>
                  </a:lnTo>
                  <a:lnTo>
                    <a:pt x="963529" y="1552826"/>
                  </a:lnTo>
                  <a:lnTo>
                    <a:pt x="10922" y="0"/>
                  </a:lnTo>
                  <a:close/>
                </a:path>
              </a:pathLst>
            </a:custGeom>
            <a:solidFill>
              <a:srgbClr val="CC00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8145779" y="781812"/>
              <a:ext cx="1165860" cy="370840"/>
            </a:xfrm>
            <a:custGeom>
              <a:avLst/>
              <a:gdLst/>
              <a:ahLst/>
              <a:cxnLst/>
              <a:rect l="l" t="t" r="r" b="b"/>
              <a:pathLst>
                <a:path w="1165859" h="370840">
                  <a:moveTo>
                    <a:pt x="1165859" y="0"/>
                  </a:moveTo>
                  <a:lnTo>
                    <a:pt x="0" y="0"/>
                  </a:lnTo>
                  <a:lnTo>
                    <a:pt x="0" y="370332"/>
                  </a:lnTo>
                  <a:lnTo>
                    <a:pt x="1165859" y="370332"/>
                  </a:lnTo>
                  <a:lnTo>
                    <a:pt x="116585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9" name="object 9"/>
          <p:cNvGrpSpPr/>
          <p:nvPr/>
        </p:nvGrpSpPr>
        <p:grpSpPr>
          <a:xfrm>
            <a:off x="1604760" y="763523"/>
            <a:ext cx="4034154" cy="5680075"/>
            <a:chOff x="1604760" y="763523"/>
            <a:chExt cx="4034154" cy="5680075"/>
          </a:xfrm>
        </p:grpSpPr>
        <p:pic>
          <p:nvPicPr>
            <p:cNvPr id="10" name="object 1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610867" y="946403"/>
              <a:ext cx="3832859" cy="5497068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2141219" y="3688079"/>
              <a:ext cx="3497579" cy="1111250"/>
            </a:xfrm>
            <a:custGeom>
              <a:avLst/>
              <a:gdLst/>
              <a:ahLst/>
              <a:cxnLst/>
              <a:rect l="l" t="t" r="r" b="b"/>
              <a:pathLst>
                <a:path w="3497579" h="1111250">
                  <a:moveTo>
                    <a:pt x="61341" y="1038479"/>
                  </a:moveTo>
                  <a:lnTo>
                    <a:pt x="0" y="1097534"/>
                  </a:lnTo>
                  <a:lnTo>
                    <a:pt x="84074" y="1111250"/>
                  </a:lnTo>
                  <a:lnTo>
                    <a:pt x="75782" y="1084707"/>
                  </a:lnTo>
                  <a:lnTo>
                    <a:pt x="62484" y="1084707"/>
                  </a:lnTo>
                  <a:lnTo>
                    <a:pt x="58674" y="1072642"/>
                  </a:lnTo>
                  <a:lnTo>
                    <a:pt x="70827" y="1068846"/>
                  </a:lnTo>
                  <a:lnTo>
                    <a:pt x="61341" y="1038479"/>
                  </a:lnTo>
                  <a:close/>
                </a:path>
                <a:path w="3497579" h="1111250">
                  <a:moveTo>
                    <a:pt x="70827" y="1068846"/>
                  </a:moveTo>
                  <a:lnTo>
                    <a:pt x="58674" y="1072642"/>
                  </a:lnTo>
                  <a:lnTo>
                    <a:pt x="62484" y="1084707"/>
                  </a:lnTo>
                  <a:lnTo>
                    <a:pt x="74600" y="1080923"/>
                  </a:lnTo>
                  <a:lnTo>
                    <a:pt x="70827" y="1068846"/>
                  </a:lnTo>
                  <a:close/>
                </a:path>
                <a:path w="3497579" h="1111250">
                  <a:moveTo>
                    <a:pt x="74600" y="1080923"/>
                  </a:moveTo>
                  <a:lnTo>
                    <a:pt x="62484" y="1084707"/>
                  </a:lnTo>
                  <a:lnTo>
                    <a:pt x="75782" y="1084707"/>
                  </a:lnTo>
                  <a:lnTo>
                    <a:pt x="74600" y="1080923"/>
                  </a:lnTo>
                  <a:close/>
                </a:path>
                <a:path w="3497579" h="1111250">
                  <a:moveTo>
                    <a:pt x="3493262" y="0"/>
                  </a:moveTo>
                  <a:lnTo>
                    <a:pt x="70827" y="1068846"/>
                  </a:lnTo>
                  <a:lnTo>
                    <a:pt x="74600" y="1080923"/>
                  </a:lnTo>
                  <a:lnTo>
                    <a:pt x="3497072" y="12192"/>
                  </a:lnTo>
                  <a:lnTo>
                    <a:pt x="3493262" y="0"/>
                  </a:lnTo>
                  <a:close/>
                </a:path>
              </a:pathLst>
            </a:custGeom>
            <a:solidFill>
              <a:srgbClr val="09F47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767583" y="763523"/>
              <a:ext cx="1121664" cy="499872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604760" y="1696148"/>
              <a:ext cx="2391231" cy="4445635"/>
            </a:xfrm>
            <a:prstGeom prst="rect">
              <a:avLst/>
            </a:prstGeom>
          </p:spPr>
        </p:pic>
      </p:grpSp>
      <p:sp>
        <p:nvSpPr>
          <p:cNvPr id="14" name="object 14"/>
          <p:cNvSpPr txBox="1"/>
          <p:nvPr/>
        </p:nvSpPr>
        <p:spPr>
          <a:xfrm>
            <a:off x="8908795" y="6511543"/>
            <a:ext cx="966469" cy="1631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SAIT</a:t>
            </a:r>
            <a:r>
              <a:rPr sz="900" spc="-2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image</a:t>
            </a:r>
            <a:r>
              <a:rPr sz="900" spc="-2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library</a:t>
            </a:r>
            <a:endParaRPr sz="900">
              <a:latin typeface="Arial MT"/>
              <a:cs typeface="Arial MT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8145780" y="781812"/>
            <a:ext cx="1165860" cy="370840"/>
          </a:xfrm>
          <a:prstGeom prst="rect">
            <a:avLst/>
          </a:prstGeom>
          <a:ln w="9525">
            <a:solidFill>
              <a:srgbClr val="000000"/>
            </a:solidFill>
          </a:ln>
        </p:spPr>
        <p:txBody>
          <a:bodyPr vert="horz" wrap="square" lIns="0" tIns="31115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245"/>
              </a:spcBef>
            </a:pPr>
            <a:r>
              <a:rPr sz="1800" spc="-10" dirty="0">
                <a:latin typeface="Calibri"/>
                <a:cs typeface="Calibri"/>
              </a:rPr>
              <a:t>Shoulder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16" name="object 16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7115492" y="2218880"/>
            <a:ext cx="2141347" cy="4230751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914400" y="166878"/>
            <a:ext cx="6855461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10" dirty="0">
                <a:latin typeface="+mn-lt"/>
              </a:rPr>
              <a:t>Evaluation</a:t>
            </a:r>
            <a:r>
              <a:rPr spc="-165" dirty="0">
                <a:latin typeface="+mn-lt"/>
              </a:rPr>
              <a:t> </a:t>
            </a:r>
            <a:r>
              <a:rPr dirty="0">
                <a:latin typeface="+mn-lt"/>
              </a:rPr>
              <a:t>Criteria:</a:t>
            </a:r>
            <a:r>
              <a:rPr spc="-160" dirty="0">
                <a:latin typeface="+mn-lt"/>
              </a:rPr>
              <a:t> </a:t>
            </a:r>
            <a:r>
              <a:rPr spc="-10" dirty="0">
                <a:latin typeface="+mn-lt"/>
              </a:rPr>
              <a:t>“Posi</a:t>
            </a:r>
            <a:r>
              <a:rPr lang="en-US" spc="-10" dirty="0">
                <a:latin typeface="+mn-lt"/>
              </a:rPr>
              <a:t>tion”</a:t>
            </a:r>
            <a:endParaRPr spc="-10" dirty="0">
              <a:latin typeface="+mn-l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45539" y="1793189"/>
            <a:ext cx="4471670" cy="2037714"/>
          </a:xfrm>
          <a:prstGeom prst="rect">
            <a:avLst/>
          </a:prstGeom>
        </p:spPr>
        <p:txBody>
          <a:bodyPr vert="horz" wrap="square" lIns="0" tIns="55244" rIns="0" bIns="0" rtlCol="0">
            <a:spAutoFit/>
          </a:bodyPr>
          <a:lstStyle/>
          <a:p>
            <a:pPr marL="241300" marR="625475" indent="-233679">
              <a:lnSpc>
                <a:spcPct val="90000"/>
              </a:lnSpc>
              <a:spcBef>
                <a:spcPts val="434"/>
              </a:spcBef>
              <a:buSzPct val="96428"/>
              <a:buFont typeface="Wingdings"/>
              <a:buChar char=""/>
              <a:tabLst>
                <a:tab pos="241300" algn="l"/>
                <a:tab pos="293370" algn="l"/>
              </a:tabLst>
            </a:pPr>
            <a:r>
              <a:rPr sz="2800" dirty="0">
                <a:latin typeface="Calibri"/>
                <a:cs typeface="Calibri"/>
              </a:rPr>
              <a:t>	</a:t>
            </a:r>
            <a:r>
              <a:rPr sz="2800" dirty="0">
                <a:latin typeface="+mn-lt"/>
                <a:cs typeface="Calibri"/>
              </a:rPr>
              <a:t>As</a:t>
            </a:r>
            <a:r>
              <a:rPr sz="2800" spc="-5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much</a:t>
            </a:r>
            <a:r>
              <a:rPr sz="2800" spc="-3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as</a:t>
            </a:r>
            <a:r>
              <a:rPr sz="2800" spc="-6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possible,</a:t>
            </a:r>
            <a:r>
              <a:rPr sz="2800" spc="-30" dirty="0">
                <a:latin typeface="+mn-lt"/>
                <a:cs typeface="Calibri"/>
              </a:rPr>
              <a:t> </a:t>
            </a:r>
            <a:r>
              <a:rPr sz="2800" spc="-25" dirty="0">
                <a:latin typeface="+mn-lt"/>
                <a:cs typeface="Calibri"/>
              </a:rPr>
              <a:t>the </a:t>
            </a:r>
            <a:r>
              <a:rPr sz="2800" dirty="0">
                <a:latin typeface="+mn-lt"/>
                <a:cs typeface="Calibri"/>
              </a:rPr>
              <a:t>humerus</a:t>
            </a:r>
            <a:r>
              <a:rPr sz="2800" spc="-7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should</a:t>
            </a:r>
            <a:r>
              <a:rPr sz="2800" spc="-80" dirty="0">
                <a:latin typeface="+mn-lt"/>
                <a:cs typeface="Calibri"/>
              </a:rPr>
              <a:t> </a:t>
            </a:r>
            <a:r>
              <a:rPr sz="2800" spc="-25" dirty="0">
                <a:latin typeface="+mn-lt"/>
                <a:cs typeface="Calibri"/>
              </a:rPr>
              <a:t>not </a:t>
            </a:r>
            <a:r>
              <a:rPr sz="2800" dirty="0">
                <a:latin typeface="+mn-lt"/>
                <a:cs typeface="Calibri"/>
              </a:rPr>
              <a:t>superimpose</a:t>
            </a:r>
            <a:r>
              <a:rPr sz="2800" spc="-6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the</a:t>
            </a:r>
            <a:r>
              <a:rPr sz="2800" spc="-8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scapula</a:t>
            </a:r>
            <a:endParaRPr sz="2800" dirty="0">
              <a:latin typeface="+mn-lt"/>
              <a:cs typeface="Calibri"/>
            </a:endParaRPr>
          </a:p>
          <a:p>
            <a:pPr marL="294640" indent="-285750">
              <a:lnSpc>
                <a:spcPct val="100000"/>
              </a:lnSpc>
              <a:spcBef>
                <a:spcPts val="3070"/>
              </a:spcBef>
              <a:buSzPct val="96428"/>
              <a:buFont typeface="Wingdings"/>
              <a:buChar char=""/>
              <a:tabLst>
                <a:tab pos="294640" algn="l"/>
              </a:tabLst>
            </a:pPr>
            <a:r>
              <a:rPr sz="2800" i="1" dirty="0">
                <a:latin typeface="+mn-lt"/>
                <a:cs typeface="Calibri"/>
              </a:rPr>
              <a:t>Optimal</a:t>
            </a:r>
            <a:r>
              <a:rPr sz="2800" i="1" spc="-20" dirty="0">
                <a:latin typeface="+mn-lt"/>
                <a:cs typeface="Calibri"/>
              </a:rPr>
              <a:t> </a:t>
            </a:r>
            <a:r>
              <a:rPr sz="2800" i="1" dirty="0">
                <a:latin typeface="+mn-lt"/>
                <a:cs typeface="Calibri"/>
              </a:rPr>
              <a:t>density</a:t>
            </a:r>
            <a:r>
              <a:rPr sz="2800" i="1" spc="-40" dirty="0">
                <a:latin typeface="+mn-lt"/>
                <a:cs typeface="Calibri"/>
              </a:rPr>
              <a:t> </a:t>
            </a:r>
            <a:r>
              <a:rPr sz="2800" i="1" dirty="0">
                <a:latin typeface="+mn-lt"/>
                <a:cs typeface="Calibri"/>
              </a:rPr>
              <a:t>and</a:t>
            </a:r>
            <a:r>
              <a:rPr sz="2800" i="1" spc="-35" dirty="0">
                <a:latin typeface="+mn-lt"/>
                <a:cs typeface="Calibri"/>
              </a:rPr>
              <a:t> </a:t>
            </a:r>
            <a:r>
              <a:rPr sz="2800" i="1" spc="-10" dirty="0">
                <a:latin typeface="+mn-lt"/>
                <a:cs typeface="Calibri"/>
              </a:rPr>
              <a:t>contrast</a:t>
            </a:r>
            <a:endParaRPr sz="2800" dirty="0">
              <a:latin typeface="+mn-lt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752843" y="864108"/>
            <a:ext cx="3832859" cy="5497068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8605773" y="6393281"/>
            <a:ext cx="148145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3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208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2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5.100</a:t>
            </a:r>
            <a:endParaRPr sz="9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070CD732-EBC3-426B-8E53-675F6CC542C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A847868-50FF-403F-AB2A-47535A72F77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81E6048-DC9E-4B83-BFB4-4D19BF483105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</TotalTime>
  <Words>518</Words>
  <Application>Microsoft Office PowerPoint</Application>
  <PresentationFormat>Widescreen</PresentationFormat>
  <Paragraphs>112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4" baseType="lpstr">
      <vt:lpstr>Aptos</vt:lpstr>
      <vt:lpstr>Aptos Display</vt:lpstr>
      <vt:lpstr>Arial</vt:lpstr>
      <vt:lpstr>Arial MT</vt:lpstr>
      <vt:lpstr>Calibri</vt:lpstr>
      <vt:lpstr>Times New Roman</vt:lpstr>
      <vt:lpstr>Wingdings</vt:lpstr>
      <vt:lpstr>Office Theme</vt:lpstr>
      <vt:lpstr>MRAD 204:</vt:lpstr>
      <vt:lpstr>Affiliated Readings</vt:lpstr>
      <vt:lpstr>Overview</vt:lpstr>
      <vt:lpstr>Guidelines/Considerations – AC &amp; Scapula</vt:lpstr>
      <vt:lpstr>Protocol – AC Joints</vt:lpstr>
      <vt:lpstr>Positioning –AP AC Joints w/o weights</vt:lpstr>
      <vt:lpstr>PowerPoint Presentation</vt:lpstr>
      <vt:lpstr>Positioning – AP AC Joints w/ weights Same position as AP w/o weights, except:</vt:lpstr>
      <vt:lpstr>PowerPoint Presentation</vt:lpstr>
      <vt:lpstr>Protocol - Scapula</vt:lpstr>
      <vt:lpstr>Positioning – AP Scapula</vt:lpstr>
      <vt:lpstr>PowerPoint Presentation</vt:lpstr>
      <vt:lpstr>Evaluation Criteria: “Position”</vt:lpstr>
      <vt:lpstr>Positioning – Lateral Scapula</vt:lpstr>
      <vt:lpstr>Evaluation criteria: “anatomy demonstrated”</vt:lpstr>
      <vt:lpstr>Evaluation Criteria: “Position”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Ailsa Trottier | Anderson College | Head Office</cp:lastModifiedBy>
  <cp:revision>3</cp:revision>
  <cp:lastPrinted>2024-03-14T18:31:13Z</cp:lastPrinted>
  <dcterms:created xsi:type="dcterms:W3CDTF">2023-11-22T03:37:18Z</dcterms:created>
  <dcterms:modified xsi:type="dcterms:W3CDTF">2025-02-07T18:00:17Z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2023-05-03T00:00:00Z</vt:filetime>
  </property>
  <property fmtid="{D5CDD505-2E9C-101B-9397-08002B2CF9AE}" pid="3" name="Creator">
    <vt:lpwstr>Microsoft® PowerPoint® for Microsoft 365</vt:lpwstr>
  </property>
  <property fmtid="{D5CDD505-2E9C-101B-9397-08002B2CF9AE}" pid="4" name="LastSaved">
    <vt:filetime>2023-11-22T00:00:00Z</vt:filetime>
  </property>
  <property fmtid="{D5CDD505-2E9C-101B-9397-08002B2CF9AE}" pid="5" name="Producer">
    <vt:lpwstr>Microsoft® PowerPoint® for Microsoft 365</vt:lpwstr>
  </property>
  <property fmtid="{D5CDD505-2E9C-101B-9397-08002B2CF9AE}" pid="6" name="ContentTypeId">
    <vt:lpwstr>0x0101007459FD3E210D7746A66165842CA31B2D</vt:lpwstr>
  </property>
</Properties>
</file>