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807719"/>
            <a:ext cx="12192000" cy="32384"/>
          </a:xfrm>
          <a:custGeom>
            <a:avLst/>
            <a:gdLst/>
            <a:ahLst/>
            <a:cxnLst/>
            <a:rect l="l" t="t" r="r" b="b"/>
            <a:pathLst>
              <a:path w="12192000" h="32384">
                <a:moveTo>
                  <a:pt x="12192000" y="0"/>
                </a:moveTo>
                <a:lnTo>
                  <a:pt x="0" y="0"/>
                </a:lnTo>
                <a:lnTo>
                  <a:pt x="0" y="31876"/>
                </a:lnTo>
                <a:lnTo>
                  <a:pt x="12192000" y="31876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51558" y="-14782"/>
            <a:ext cx="9707879" cy="8980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330" y="1532548"/>
            <a:ext cx="6522720" cy="432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1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06239" y="2393137"/>
            <a:ext cx="6685915" cy="7575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MRAD</a:t>
            </a:r>
            <a:r>
              <a:rPr dirty="0" sz="4800" spc="-235"/>
              <a:t> </a:t>
            </a:r>
            <a:r>
              <a:rPr dirty="0" sz="4800"/>
              <a:t>251:</a:t>
            </a:r>
            <a:r>
              <a:rPr dirty="0" sz="4800" spc="-120"/>
              <a:t> </a:t>
            </a:r>
            <a:r>
              <a:rPr dirty="0" sz="4800"/>
              <a:t>CT</a:t>
            </a:r>
            <a:r>
              <a:rPr dirty="0" sz="4800" spc="-210"/>
              <a:t> </a:t>
            </a:r>
            <a:r>
              <a:rPr dirty="0" sz="4800"/>
              <a:t>Theory</a:t>
            </a:r>
            <a:r>
              <a:rPr dirty="0" sz="4800" spc="-105"/>
              <a:t> </a:t>
            </a:r>
            <a:r>
              <a:rPr dirty="0" sz="4800" spc="-50"/>
              <a:t>1</a:t>
            </a:r>
            <a:endParaRPr sz="4800"/>
          </a:p>
        </p:txBody>
      </p:sp>
      <p:sp>
        <p:nvSpPr>
          <p:cNvPr id="4" name="object 4" descr=""/>
          <p:cNvSpPr txBox="1"/>
          <p:nvPr/>
        </p:nvSpPr>
        <p:spPr>
          <a:xfrm>
            <a:off x="4706239" y="3109697"/>
            <a:ext cx="6525259" cy="839469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2000" spc="-10">
                <a:latin typeface="Arial MT"/>
                <a:cs typeface="Arial MT"/>
              </a:rPr>
              <a:t>Outcome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3:</a:t>
            </a:r>
            <a:endParaRPr sz="20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dirty="0" sz="2000">
                <a:latin typeface="Arial MT"/>
                <a:cs typeface="Arial MT"/>
              </a:rPr>
              <a:t>Analyze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components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image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formation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appearances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4614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Objectives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37053"/>
            <a:ext cx="273050" cy="883285"/>
          </a:xfrm>
          <a:prstGeom prst="rect">
            <a:avLst/>
          </a:prstGeom>
        </p:spPr>
        <p:txBody>
          <a:bodyPr wrap="square" lIns="0" tIns="755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dirty="0" sz="2400" spc="-25">
                <a:latin typeface="Arial MT"/>
                <a:cs typeface="Arial MT"/>
              </a:rPr>
              <a:t>1.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dirty="0" sz="2400" spc="-25">
                <a:latin typeface="Arial MT"/>
                <a:cs typeface="Arial MT"/>
              </a:rPr>
              <a:t>2.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830704" y="1737053"/>
            <a:ext cx="8554085" cy="883285"/>
          </a:xfrm>
          <a:prstGeom prst="rect">
            <a:avLst/>
          </a:prstGeom>
        </p:spPr>
        <p:txBody>
          <a:bodyPr wrap="square" lIns="0" tIns="755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95"/>
              </a:spcBef>
            </a:pPr>
            <a:r>
              <a:rPr dirty="0" sz="2400">
                <a:latin typeface="Arial MT"/>
                <a:cs typeface="Arial MT"/>
              </a:rPr>
              <a:t>Apply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terminology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specific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CT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495"/>
              </a:spcBef>
            </a:pPr>
            <a:r>
              <a:rPr dirty="0" sz="2400" spc="-10">
                <a:latin typeface="Arial MT"/>
                <a:cs typeface="Arial MT"/>
              </a:rPr>
              <a:t>Summarize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parameters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operators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their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disposal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330" y="2575052"/>
            <a:ext cx="512572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latin typeface="Arial MT"/>
                <a:cs typeface="Arial MT"/>
              </a:rPr>
              <a:t>when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manipulating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appearance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916330" y="2978911"/>
            <a:ext cx="273050" cy="1388110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dirty="0" sz="2400" spc="-25">
                <a:latin typeface="Arial MT"/>
                <a:cs typeface="Arial MT"/>
              </a:rPr>
              <a:t>3.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695"/>
              </a:spcBef>
            </a:pPr>
            <a:r>
              <a:rPr dirty="0" sz="2400" spc="-25">
                <a:latin typeface="Arial MT"/>
                <a:cs typeface="Arial MT"/>
              </a:rPr>
              <a:t>4.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dirty="0" sz="2400" spc="-25">
                <a:latin typeface="Arial MT"/>
                <a:cs typeface="Arial MT"/>
              </a:rPr>
              <a:t>5.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830704" y="2931809"/>
            <a:ext cx="8449310" cy="143954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1272540">
              <a:lnSpc>
                <a:spcPct val="125000"/>
              </a:lnSpc>
              <a:spcBef>
                <a:spcPts val="95"/>
              </a:spcBef>
            </a:pPr>
            <a:r>
              <a:rPr dirty="0" sz="2400" spc="-10">
                <a:latin typeface="Arial MT"/>
                <a:cs typeface="Arial MT"/>
              </a:rPr>
              <a:t>Summarize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windowing</a:t>
            </a:r>
            <a:r>
              <a:rPr dirty="0" sz="2400" spc="-1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display Describe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post-</a:t>
            </a:r>
            <a:r>
              <a:rPr dirty="0" sz="2400" spc="-10">
                <a:latin typeface="Arial MT"/>
                <a:cs typeface="Arial MT"/>
              </a:rPr>
              <a:t>processing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tools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60"/>
              </a:spcBef>
            </a:pPr>
            <a:r>
              <a:rPr dirty="0" sz="2400">
                <a:latin typeface="Arial MT"/>
                <a:cs typeface="Arial MT"/>
              </a:rPr>
              <a:t>Describe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different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types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reconstruction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CT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16330" y="4437126"/>
            <a:ext cx="664590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26465" algn="l"/>
              </a:tabLst>
            </a:pPr>
            <a:r>
              <a:rPr dirty="0" sz="2400" spc="-25">
                <a:latin typeface="Arial MT"/>
                <a:cs typeface="Arial MT"/>
              </a:rPr>
              <a:t>3.6</a:t>
            </a:r>
            <a:r>
              <a:rPr dirty="0" sz="2400">
                <a:latin typeface="Arial MT"/>
                <a:cs typeface="Arial MT"/>
              </a:rPr>
              <a:t>	Explain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concepts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maximum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intensity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233918" y="4437126"/>
            <a:ext cx="223710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latin typeface="Arial MT"/>
                <a:cs typeface="Arial MT"/>
              </a:rPr>
              <a:t>projection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(MIP),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16330" y="4677918"/>
            <a:ext cx="9295765" cy="934719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95"/>
              </a:spcBef>
            </a:pPr>
            <a:r>
              <a:rPr dirty="0" sz="2400" spc="-10">
                <a:latin typeface="Arial MT"/>
                <a:cs typeface="Arial MT"/>
              </a:rPr>
              <a:t>multiplanar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reconstruction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(MPR)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and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three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dimensional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(3D)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imaging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700"/>
              </a:spcBef>
              <a:tabLst>
                <a:tab pos="926465" algn="l"/>
              </a:tabLst>
            </a:pPr>
            <a:r>
              <a:rPr dirty="0" sz="2400" spc="-25">
                <a:latin typeface="Arial MT"/>
                <a:cs typeface="Arial MT"/>
              </a:rPr>
              <a:t>3.7</a:t>
            </a:r>
            <a:r>
              <a:rPr dirty="0" sz="2400">
                <a:latin typeface="Arial MT"/>
                <a:cs typeface="Arial MT"/>
              </a:rPr>
              <a:t>	Identify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common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artifacts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14731" rIns="0" bIns="0" rtlCol="0" vert="horz">
            <a:spAutoFit/>
          </a:bodyPr>
          <a:lstStyle/>
          <a:p>
            <a:pPr marL="93345">
              <a:lnSpc>
                <a:spcPct val="100000"/>
              </a:lnSpc>
              <a:spcBef>
                <a:spcPts val="100"/>
              </a:spcBef>
            </a:pPr>
            <a:r>
              <a:rPr dirty="0"/>
              <a:t>Recap:</a:t>
            </a:r>
            <a:r>
              <a:rPr dirty="0" spc="-40"/>
              <a:t> </a:t>
            </a:r>
            <a:r>
              <a:rPr dirty="0"/>
              <a:t>CT</a:t>
            </a:r>
            <a:r>
              <a:rPr dirty="0" spc="-35"/>
              <a:t> </a:t>
            </a:r>
            <a:r>
              <a:rPr dirty="0"/>
              <a:t>Image</a:t>
            </a:r>
            <a:r>
              <a:rPr dirty="0" spc="-15"/>
              <a:t> </a:t>
            </a:r>
            <a:r>
              <a:rPr dirty="0" spc="-10"/>
              <a:t>Display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35073"/>
            <a:ext cx="10179050" cy="4334510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 marL="12700" marR="600075">
              <a:lnSpc>
                <a:spcPts val="2890"/>
              </a:lnSpc>
              <a:spcBef>
                <a:spcPts val="785"/>
              </a:spcBef>
            </a:pP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acquisition,</a:t>
            </a:r>
            <a:r>
              <a:rPr dirty="0" sz="3000" spc="-1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and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14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reconstruction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affect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image display.</a:t>
            </a:r>
            <a:endParaRPr sz="30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222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Displayed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assessed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based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concept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 b="1">
                <a:solidFill>
                  <a:srgbClr val="6D2D9F"/>
                </a:solidFill>
                <a:latin typeface="Arial"/>
                <a:cs typeface="Arial"/>
              </a:rPr>
              <a:t>image 	quality</a:t>
            </a:r>
            <a:endParaRPr sz="28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spcBef>
                <a:spcPts val="1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diagnostic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capability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7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Aka.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fidelity/image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accuracy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8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Images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should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free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unnecessary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artifacts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distortion</a:t>
            </a:r>
            <a:endParaRPr sz="2800">
              <a:latin typeface="Arial MT"/>
              <a:cs typeface="Arial MT"/>
            </a:endParaRPr>
          </a:p>
          <a:p>
            <a:pPr marL="240029" marR="1209675" indent="-227329">
              <a:lnSpc>
                <a:spcPts val="2700"/>
              </a:lnSpc>
              <a:spcBef>
                <a:spcPts val="980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Images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poor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should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repeated,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and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omitted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from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archiving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461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Objectives</a:t>
            </a:r>
            <a:r>
              <a:rPr dirty="0" spc="-80"/>
              <a:t> </a:t>
            </a:r>
            <a:r>
              <a:rPr dirty="0"/>
              <a:t>3.1</a:t>
            </a:r>
            <a:r>
              <a:rPr dirty="0" spc="15"/>
              <a:t> </a:t>
            </a:r>
            <a:r>
              <a:rPr dirty="0"/>
              <a:t>&amp;</a:t>
            </a:r>
            <a:r>
              <a:rPr dirty="0" spc="15"/>
              <a:t> </a:t>
            </a:r>
            <a:r>
              <a:rPr dirty="0" spc="-25"/>
              <a:t>3.2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9557"/>
            <a:ext cx="9726295" cy="425386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418465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ability</a:t>
            </a:r>
            <a:r>
              <a:rPr dirty="0" sz="3000" spc="-1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 accurately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depict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scanned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object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can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be </a:t>
            </a:r>
            <a:r>
              <a:rPr dirty="0" sz="3000">
                <a:latin typeface="Arial MT"/>
                <a:cs typeface="Arial MT"/>
              </a:rPr>
              <a:t>organized</a:t>
            </a:r>
            <a:r>
              <a:rPr dirty="0" sz="3000" spc="-1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into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three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main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categories:</a:t>
            </a:r>
            <a:endParaRPr sz="30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>
                <a:solidFill>
                  <a:srgbClr val="00AD50"/>
                </a:solidFill>
                <a:latin typeface="Arial"/>
                <a:cs typeface="Arial"/>
              </a:rPr>
              <a:t>Temporal</a:t>
            </a:r>
            <a:r>
              <a:rPr dirty="0" sz="2400" spc="-114" b="1">
                <a:solidFill>
                  <a:srgbClr val="00AD5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AD50"/>
                </a:solidFill>
                <a:latin typeface="Arial"/>
                <a:cs typeface="Arial"/>
              </a:rPr>
              <a:t>resolution</a:t>
            </a:r>
            <a:endParaRPr sz="2400">
              <a:latin typeface="Arial"/>
              <a:cs typeface="Arial"/>
            </a:endParaRPr>
          </a:p>
          <a:p>
            <a:pPr marL="696595" indent="-227329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Spatial/Detail</a:t>
            </a:r>
            <a:r>
              <a:rPr dirty="0" sz="2400" spc="-9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FF0000"/>
                </a:solidFill>
                <a:latin typeface="Arial"/>
                <a:cs typeface="Arial"/>
              </a:rPr>
              <a:t>resolution</a:t>
            </a:r>
            <a:endParaRPr sz="2400">
              <a:latin typeface="Arial"/>
              <a:cs typeface="Arial"/>
            </a:endParaRPr>
          </a:p>
          <a:p>
            <a:pPr marL="696595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spc="-20" b="1">
                <a:solidFill>
                  <a:srgbClr val="00ADED"/>
                </a:solidFill>
                <a:latin typeface="Arial"/>
                <a:cs typeface="Arial"/>
              </a:rPr>
              <a:t>Contrast</a:t>
            </a:r>
            <a:r>
              <a:rPr dirty="0" sz="2400" spc="-90" b="1">
                <a:solidFill>
                  <a:srgbClr val="00ADED"/>
                </a:solidFill>
                <a:latin typeface="Arial"/>
                <a:cs typeface="Arial"/>
              </a:rPr>
              <a:t> </a:t>
            </a:r>
            <a:r>
              <a:rPr dirty="0" sz="2400" spc="-10" b="1">
                <a:solidFill>
                  <a:srgbClr val="00ADED"/>
                </a:solidFill>
                <a:latin typeface="Arial"/>
                <a:cs typeface="Arial"/>
              </a:rPr>
              <a:t>resolution</a:t>
            </a:r>
            <a:endParaRPr sz="2400">
              <a:latin typeface="Arial"/>
              <a:cs typeface="Arial"/>
            </a:endParaRPr>
          </a:p>
          <a:p>
            <a:pPr marL="240029" marR="5080" indent="-227329">
              <a:lnSpc>
                <a:spcPts val="3000"/>
              </a:lnSpc>
              <a:spcBef>
                <a:spcPts val="103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resolution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variety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factors,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organized </a:t>
            </a:r>
            <a:r>
              <a:rPr dirty="0" sz="2800" spc="-10">
                <a:latin typeface="Arial MT"/>
                <a:cs typeface="Arial MT"/>
              </a:rPr>
              <a:t>	</a:t>
            </a:r>
            <a:r>
              <a:rPr dirty="0" sz="2800">
                <a:latin typeface="Arial MT"/>
                <a:cs typeface="Arial MT"/>
              </a:rPr>
              <a:t>into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two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sub-</a:t>
            </a:r>
            <a:r>
              <a:rPr dirty="0" sz="2800" spc="-10">
                <a:latin typeface="Arial MT"/>
                <a:cs typeface="Arial MT"/>
              </a:rPr>
              <a:t>categories: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7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spc="-10" i="1">
                <a:latin typeface="Arial"/>
                <a:cs typeface="Arial"/>
              </a:rPr>
              <a:t>Controlled</a:t>
            </a:r>
            <a:endParaRPr sz="2000">
              <a:latin typeface="Arial"/>
              <a:cs typeface="Arial"/>
            </a:endParaRPr>
          </a:p>
          <a:p>
            <a:pPr lvl="2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Example: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Scan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parameters</a:t>
            </a:r>
            <a:endParaRPr sz="1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295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000" spc="-10" i="1">
                <a:latin typeface="Arial"/>
                <a:cs typeface="Arial"/>
              </a:rPr>
              <a:t>Uncontrolled</a:t>
            </a:r>
            <a:endParaRPr sz="2000">
              <a:latin typeface="Arial"/>
              <a:cs typeface="Arial"/>
            </a:endParaRPr>
          </a:p>
          <a:p>
            <a:pPr lvl="2" marL="1612265" indent="-228600">
              <a:lnSpc>
                <a:spcPct val="100000"/>
              </a:lnSpc>
              <a:spcBef>
                <a:spcPts val="305"/>
              </a:spcBef>
              <a:buChar char="•"/>
              <a:tabLst>
                <a:tab pos="1612265" algn="l"/>
              </a:tabLst>
            </a:pPr>
            <a:r>
              <a:rPr dirty="0" sz="1800">
                <a:latin typeface="Arial MT"/>
                <a:cs typeface="Arial MT"/>
              </a:rPr>
              <a:t>Example:</a:t>
            </a:r>
            <a:r>
              <a:rPr dirty="0" sz="1800" spc="-10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Involuntary</a:t>
            </a:r>
            <a:r>
              <a:rPr dirty="0" sz="1800" spc="-125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movement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4840" rIns="0" bIns="0" rtlCol="0" vert="horz">
            <a:spAutoFit/>
          </a:bodyPr>
          <a:lstStyle/>
          <a:p>
            <a:pPr marL="234950">
              <a:lnSpc>
                <a:spcPct val="100000"/>
              </a:lnSpc>
              <a:spcBef>
                <a:spcPts val="105"/>
              </a:spcBef>
            </a:pPr>
            <a:r>
              <a:rPr dirty="0"/>
              <a:t>Temporal</a:t>
            </a:r>
            <a:r>
              <a:rPr dirty="0" spc="-120"/>
              <a:t> </a:t>
            </a:r>
            <a:r>
              <a:rPr dirty="0" spc="-10"/>
              <a:t>Resolution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6016" y="3520440"/>
            <a:ext cx="1307592" cy="22098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916330" y="1751835"/>
            <a:ext cx="9467215" cy="4092575"/>
          </a:xfrm>
          <a:prstGeom prst="rect">
            <a:avLst/>
          </a:prstGeom>
        </p:spPr>
        <p:txBody>
          <a:bodyPr wrap="square" lIns="0" tIns="425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speed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at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which</a:t>
            </a:r>
            <a:r>
              <a:rPr dirty="0" sz="3000" spc="-11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can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be</a:t>
            </a:r>
            <a:r>
              <a:rPr dirty="0" sz="3000" spc="-5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acquired.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Controlled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 spc="-25">
                <a:latin typeface="Arial MT"/>
                <a:cs typeface="Arial MT"/>
              </a:rPr>
              <a:t>by:</a:t>
            </a:r>
            <a:endParaRPr sz="3000">
              <a:latin typeface="Arial MT"/>
              <a:cs typeface="Arial MT"/>
            </a:endParaRPr>
          </a:p>
          <a:p>
            <a:pPr marL="697865" indent="-228600">
              <a:lnSpc>
                <a:spcPct val="100000"/>
              </a:lnSpc>
              <a:spcBef>
                <a:spcPts val="204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Gantry</a:t>
            </a:r>
            <a:r>
              <a:rPr dirty="0" sz="2600" spc="-1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rotation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 spc="-20">
                <a:latin typeface="Arial MT"/>
                <a:cs typeface="Arial MT"/>
              </a:rPr>
              <a:t>speed</a:t>
            </a:r>
            <a:endParaRPr sz="2600">
              <a:latin typeface="Arial MT"/>
              <a:cs typeface="Arial MT"/>
            </a:endParaRPr>
          </a:p>
          <a:p>
            <a:pPr lvl="1" marL="1153795" marR="143510" indent="-227329">
              <a:lnSpc>
                <a:spcPts val="2600"/>
              </a:lnSpc>
              <a:spcBef>
                <a:spcPts val="750"/>
              </a:spcBef>
              <a:buFont typeface="Arial MT"/>
              <a:buChar char="•"/>
              <a:tabLst>
                <a:tab pos="1155065" algn="l"/>
              </a:tabLst>
            </a:pPr>
            <a:r>
              <a:rPr dirty="0" sz="2400" i="1">
                <a:latin typeface="Arial"/>
                <a:cs typeface="Arial"/>
              </a:rPr>
              <a:t>Length</a:t>
            </a:r>
            <a:r>
              <a:rPr dirty="0" sz="2400" spc="-9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of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time</a:t>
            </a:r>
            <a:r>
              <a:rPr dirty="0" sz="2400" spc="-7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required</a:t>
            </a:r>
            <a:r>
              <a:rPr dirty="0" sz="2400" spc="-8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for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the</a:t>
            </a:r>
            <a:r>
              <a:rPr dirty="0" sz="2400" spc="-13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x-</a:t>
            </a:r>
            <a:r>
              <a:rPr dirty="0" sz="2400" i="1">
                <a:latin typeface="Arial"/>
                <a:cs typeface="Arial"/>
              </a:rPr>
              <a:t>ray</a:t>
            </a:r>
            <a:r>
              <a:rPr dirty="0" sz="2400" spc="-14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tube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to</a:t>
            </a:r>
            <a:r>
              <a:rPr dirty="0" sz="2400" spc="-140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complete</a:t>
            </a:r>
            <a:r>
              <a:rPr dirty="0" sz="2400" spc="-2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one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full </a:t>
            </a:r>
            <a:r>
              <a:rPr dirty="0" sz="2400" spc="-20" i="1">
                <a:latin typeface="Arial"/>
                <a:cs typeface="Arial"/>
              </a:rPr>
              <a:t>	</a:t>
            </a:r>
            <a:r>
              <a:rPr dirty="0" sz="2400" spc="-10" i="1">
                <a:latin typeface="Arial"/>
                <a:cs typeface="Arial"/>
              </a:rPr>
              <a:t>rotation</a:t>
            </a:r>
            <a:endParaRPr sz="2400">
              <a:latin typeface="Arial"/>
              <a:cs typeface="Arial"/>
            </a:endParaRPr>
          </a:p>
          <a:p>
            <a:pPr algn="r" lvl="2" marL="227965" marR="3428365" indent="-227965">
              <a:lnSpc>
                <a:spcPct val="100000"/>
              </a:lnSpc>
              <a:spcBef>
                <a:spcPts val="165"/>
              </a:spcBef>
              <a:buChar char="•"/>
              <a:tabLst>
                <a:tab pos="227965" algn="l"/>
                <a:tab pos="2185670" algn="l"/>
              </a:tabLst>
            </a:pPr>
            <a:r>
              <a:rPr dirty="0" sz="2200" spc="-20">
                <a:latin typeface="Arial MT"/>
                <a:cs typeface="Arial MT"/>
              </a:rPr>
              <a:t>Aka.</a:t>
            </a:r>
            <a:r>
              <a:rPr dirty="0" sz="2200">
                <a:latin typeface="Arial MT"/>
                <a:cs typeface="Arial MT"/>
              </a:rPr>
              <a:t>	;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typical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scan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times:</a:t>
            </a:r>
            <a:endParaRPr sz="2200">
              <a:latin typeface="Arial MT"/>
              <a:cs typeface="Arial MT"/>
            </a:endParaRPr>
          </a:p>
          <a:p>
            <a:pPr algn="r" lvl="3" marL="228600" marR="3431540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228600" algn="l"/>
              </a:tabLst>
            </a:pPr>
            <a:r>
              <a:rPr dirty="0" sz="2000">
                <a:latin typeface="Arial MT"/>
                <a:cs typeface="Arial MT"/>
              </a:rPr>
              <a:t>0.5→2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seconds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routine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imaging</a:t>
            </a:r>
            <a:endParaRPr sz="2000">
              <a:latin typeface="Arial MT"/>
              <a:cs typeface="Arial MT"/>
            </a:endParaRPr>
          </a:p>
          <a:p>
            <a:pPr marL="2070100" indent="-229235">
              <a:lnSpc>
                <a:spcPct val="100000"/>
              </a:lnSpc>
              <a:spcBef>
                <a:spcPts val="300"/>
              </a:spcBef>
              <a:buChar char="•"/>
              <a:tabLst>
                <a:tab pos="2070100" algn="l"/>
              </a:tabLst>
            </a:pPr>
            <a:r>
              <a:rPr dirty="0" sz="2000" spc="-10">
                <a:latin typeface="Arial MT"/>
                <a:cs typeface="Arial MT"/>
              </a:rPr>
              <a:t>0.35→0.45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seconds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cardiac</a:t>
            </a:r>
            <a:r>
              <a:rPr dirty="0" sz="2000" spc="-9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imaging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18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Number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detectors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DAS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speed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7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Improves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quality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when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moving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230504">
              <a:lnSpc>
                <a:spcPct val="100000"/>
              </a:lnSpc>
              <a:spcBef>
                <a:spcPts val="105"/>
              </a:spcBef>
            </a:pPr>
            <a:r>
              <a:rPr dirty="0"/>
              <a:t>Spatial</a:t>
            </a:r>
            <a:r>
              <a:rPr dirty="0" spc="-105"/>
              <a:t> </a:t>
            </a:r>
            <a:r>
              <a:rPr dirty="0" spc="-10"/>
              <a:t>Resolution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89557"/>
            <a:ext cx="9306560" cy="418401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 marR="5080">
              <a:lnSpc>
                <a:spcPts val="319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Ability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scanner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display</a:t>
            </a:r>
            <a:r>
              <a:rPr dirty="0" sz="3000" spc="-10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two</a:t>
            </a:r>
            <a:r>
              <a:rPr dirty="0" sz="3000" spc="-2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objects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that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close </a:t>
            </a:r>
            <a:r>
              <a:rPr dirty="0" sz="3000">
                <a:latin typeface="Arial MT"/>
                <a:cs typeface="Arial MT"/>
              </a:rPr>
              <a:t>together,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separate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objects.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8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Inferior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conventional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radiography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2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Measured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lp/mm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lp/cm</a:t>
            </a:r>
            <a:endParaRPr sz="28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320"/>
              </a:spcBef>
              <a:buChar char="•"/>
              <a:tabLst>
                <a:tab pos="1155065" algn="l"/>
              </a:tabLst>
            </a:pPr>
            <a:r>
              <a:rPr dirty="0" sz="2000" spc="-10">
                <a:latin typeface="Arial MT"/>
                <a:cs typeface="Arial MT"/>
              </a:rPr>
              <a:t>Measurement</a:t>
            </a:r>
            <a:r>
              <a:rPr dirty="0" sz="2000" spc="-1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values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must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10">
                <a:latin typeface="Arial MT"/>
                <a:cs typeface="Arial MT"/>
              </a:rPr>
              <a:t> consistent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Note: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objects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spatial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frequency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affects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its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quality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85"/>
              </a:spcBef>
              <a:buChar char="•"/>
              <a:tabLst>
                <a:tab pos="240029" algn="l"/>
              </a:tabLst>
            </a:pPr>
            <a:r>
              <a:rPr dirty="0" sz="2800" spc="-20">
                <a:latin typeface="Arial MT"/>
                <a:cs typeface="Arial MT"/>
              </a:rPr>
              <a:t>Determined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by: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Direct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MTF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calculations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6768" rIns="0" bIns="0" rtlCol="0" vert="horz">
            <a:spAutoFit/>
          </a:bodyPr>
          <a:lstStyle/>
          <a:p>
            <a:pPr marL="102235">
              <a:lnSpc>
                <a:spcPct val="100000"/>
              </a:lnSpc>
              <a:spcBef>
                <a:spcPts val="100"/>
              </a:spcBef>
            </a:pPr>
            <a:r>
              <a:rPr dirty="0"/>
              <a:t>Modulation</a:t>
            </a:r>
            <a:r>
              <a:rPr dirty="0" spc="-100"/>
              <a:t> </a:t>
            </a:r>
            <a:r>
              <a:rPr dirty="0"/>
              <a:t>Transfer</a:t>
            </a:r>
            <a:r>
              <a:rPr dirty="0" spc="-80"/>
              <a:t> </a:t>
            </a:r>
            <a:r>
              <a:rPr dirty="0" spc="-10"/>
              <a:t>Function</a:t>
            </a:r>
          </a:p>
        </p:txBody>
      </p:sp>
      <p:grpSp>
        <p:nvGrpSpPr>
          <p:cNvPr id="3" name="object 3" descr=""/>
          <p:cNvGrpSpPr/>
          <p:nvPr/>
        </p:nvGrpSpPr>
        <p:grpSpPr>
          <a:xfrm>
            <a:off x="2072639" y="4936235"/>
            <a:ext cx="3653154" cy="243840"/>
            <a:chOff x="2072639" y="4936235"/>
            <a:chExt cx="3653154" cy="2438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72639" y="4936235"/>
              <a:ext cx="1787650" cy="22098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75532" y="4936235"/>
              <a:ext cx="1850136" cy="243839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929639" y="1735073"/>
            <a:ext cx="10016490" cy="3985895"/>
          </a:xfrm>
          <a:prstGeom prst="rect">
            <a:avLst/>
          </a:prstGeom>
        </p:spPr>
        <p:txBody>
          <a:bodyPr wrap="square" lIns="0" tIns="99695" rIns="0" bIns="0" rtlCol="0" vert="horz">
            <a:spAutoFit/>
          </a:bodyPr>
          <a:lstStyle/>
          <a:p>
            <a:pPr>
              <a:lnSpc>
                <a:spcPts val="2890"/>
              </a:lnSpc>
              <a:spcBef>
                <a:spcPts val="785"/>
              </a:spcBef>
            </a:pPr>
            <a:r>
              <a:rPr dirty="0" sz="3000">
                <a:latin typeface="Arial MT"/>
                <a:cs typeface="Arial MT"/>
              </a:rPr>
              <a:t>A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ratio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of</a:t>
            </a:r>
            <a:r>
              <a:rPr dirty="0" sz="3000" spc="-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8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accuracy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in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comparison</a:t>
            </a:r>
            <a:r>
              <a:rPr dirty="0" sz="3000" spc="-13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to</a:t>
            </a:r>
            <a:r>
              <a:rPr dirty="0" sz="3000" spc="-1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the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actual</a:t>
            </a:r>
            <a:r>
              <a:rPr dirty="0" sz="3000" spc="-5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object scanned.</a:t>
            </a:r>
            <a:endParaRPr sz="30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1440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Measured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scale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0→1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505"/>
              </a:spcBef>
              <a:buChar char="•"/>
              <a:tabLst>
                <a:tab pos="683260" algn="l"/>
              </a:tabLst>
            </a:pPr>
            <a:r>
              <a:rPr dirty="0" sz="2400" spc="-20">
                <a:latin typeface="Arial MT"/>
                <a:cs typeface="Arial MT"/>
              </a:rPr>
              <a:t>Objective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evaluation</a:t>
            </a:r>
            <a:endParaRPr sz="2400">
              <a:latin typeface="Arial MT"/>
              <a:cs typeface="Arial MT"/>
            </a:endParaRPr>
          </a:p>
          <a:p>
            <a:pPr marL="225425" marR="85090" indent="-226060">
              <a:lnSpc>
                <a:spcPts val="2700"/>
              </a:lnSpc>
              <a:spcBef>
                <a:spcPts val="1575"/>
              </a:spcBef>
              <a:buChar char="•"/>
              <a:tabLst>
                <a:tab pos="226695" algn="l"/>
              </a:tabLst>
            </a:pP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graphical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representation,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depicting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scanners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resolution 	capabilities</a:t>
            </a:r>
            <a:endParaRPr sz="2800">
              <a:latin typeface="Arial MT"/>
              <a:cs typeface="Arial MT"/>
            </a:endParaRPr>
          </a:p>
          <a:p>
            <a:pPr lvl="1" marL="683260" indent="-226060">
              <a:lnSpc>
                <a:spcPts val="2835"/>
              </a:lnSpc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Spatial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frequency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quality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have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60">
                <a:latin typeface="Arial MT"/>
                <a:cs typeface="Arial MT"/>
              </a:rPr>
              <a:t>non-</a:t>
            </a:r>
            <a:r>
              <a:rPr dirty="0" sz="2400">
                <a:latin typeface="Arial MT"/>
                <a:cs typeface="Arial MT"/>
              </a:rPr>
              <a:t>linear</a:t>
            </a:r>
            <a:r>
              <a:rPr dirty="0" sz="2400" spc="-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relationship</a:t>
            </a:r>
            <a:endParaRPr sz="2400">
              <a:latin typeface="Arial MT"/>
              <a:cs typeface="Arial MT"/>
            </a:endParaRPr>
          </a:p>
          <a:p>
            <a:pPr marL="914400">
              <a:lnSpc>
                <a:spcPct val="100000"/>
              </a:lnSpc>
              <a:spcBef>
                <a:spcPts val="10"/>
              </a:spcBef>
            </a:pPr>
            <a:r>
              <a:rPr dirty="0" sz="2200" spc="-50">
                <a:latin typeface="Arial MT"/>
                <a:cs typeface="Arial MT"/>
              </a:rPr>
              <a:t>•</a:t>
            </a:r>
            <a:endParaRPr sz="2200">
              <a:latin typeface="Arial MT"/>
              <a:cs typeface="Arial MT"/>
            </a:endParaRPr>
          </a:p>
          <a:p>
            <a:pPr lvl="1" marL="683260" indent="-226060">
              <a:lnSpc>
                <a:spcPct val="100000"/>
              </a:lnSpc>
              <a:spcBef>
                <a:spcPts val="1190"/>
              </a:spcBef>
              <a:buChar char="•"/>
              <a:tabLst>
                <a:tab pos="683260" algn="l"/>
              </a:tabLst>
            </a:pPr>
            <a:r>
              <a:rPr dirty="0" sz="2400">
                <a:latin typeface="Arial MT"/>
                <a:cs typeface="Arial MT"/>
              </a:rPr>
              <a:t>Used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equipment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comparisons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1002" rIns="0" bIns="0" rtlCol="0" vert="horz">
            <a:spAutoFit/>
          </a:bodyPr>
          <a:lstStyle/>
          <a:p>
            <a:pPr marL="163195">
              <a:lnSpc>
                <a:spcPct val="100000"/>
              </a:lnSpc>
              <a:spcBef>
                <a:spcPts val="105"/>
              </a:spcBef>
            </a:pPr>
            <a:r>
              <a:rPr dirty="0"/>
              <a:t>Contrast</a:t>
            </a:r>
            <a:r>
              <a:rPr dirty="0" spc="-35"/>
              <a:t> </a:t>
            </a:r>
            <a:r>
              <a:rPr dirty="0" spc="-10"/>
              <a:t>Resolution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10697"/>
            <a:ext cx="10162540" cy="4030345"/>
          </a:xfrm>
          <a:prstGeom prst="rect">
            <a:avLst/>
          </a:prstGeom>
        </p:spPr>
        <p:txBody>
          <a:bodyPr wrap="square" lIns="0" tIns="1778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400"/>
              </a:spcBef>
            </a:pPr>
            <a:r>
              <a:rPr dirty="0" sz="3200">
                <a:latin typeface="Arial MT"/>
                <a:cs typeface="Arial MT"/>
              </a:rPr>
              <a:t>Differentiating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structures</a:t>
            </a:r>
            <a:r>
              <a:rPr dirty="0" sz="3200" spc="-20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that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vary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only</a:t>
            </a:r>
            <a:r>
              <a:rPr dirty="0" sz="3200" spc="-10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slightly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density.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21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CT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has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superior</a:t>
            </a:r>
            <a:r>
              <a:rPr dirty="0" sz="3000" spc="-100">
                <a:latin typeface="Arial MT"/>
                <a:cs typeface="Arial MT"/>
              </a:rPr>
              <a:t> </a:t>
            </a:r>
            <a:r>
              <a:rPr dirty="0" sz="3000" spc="-15">
                <a:latin typeface="Arial MT"/>
                <a:cs typeface="Arial MT"/>
              </a:rPr>
              <a:t>low-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9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resolution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410"/>
              </a:spcBef>
              <a:buChar char="•"/>
              <a:tabLst>
                <a:tab pos="696595" algn="l"/>
              </a:tabLst>
            </a:pPr>
            <a:r>
              <a:rPr dirty="0" sz="2800" spc="-20">
                <a:latin typeface="Arial MT"/>
                <a:cs typeface="Arial MT"/>
              </a:rPr>
              <a:t>0.5%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variation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detectability</a:t>
            </a:r>
            <a:endParaRPr sz="28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905"/>
              </a:spcBef>
              <a:buChar char="•"/>
              <a:tabLst>
                <a:tab pos="1155065" algn="l"/>
              </a:tabLst>
            </a:pPr>
            <a:r>
              <a:rPr dirty="0" sz="2600">
                <a:latin typeface="Arial MT"/>
                <a:cs typeface="Arial MT"/>
              </a:rPr>
              <a:t>1%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variation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=</a:t>
            </a:r>
            <a:r>
              <a:rPr dirty="0" sz="2600" spc="-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10HU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difference</a:t>
            </a:r>
            <a:endParaRPr sz="2600">
              <a:latin typeface="Arial MT"/>
              <a:cs typeface="Arial MT"/>
            </a:endParaRPr>
          </a:p>
          <a:p>
            <a:pPr marL="241300" indent="-228600">
              <a:lnSpc>
                <a:spcPts val="3575"/>
              </a:lnSpc>
              <a:spcBef>
                <a:spcPts val="19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Subjective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evaluation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ts val="3335"/>
              </a:lnSpc>
              <a:buChar char="•"/>
              <a:tabLst>
                <a:tab pos="696595" algn="l"/>
              </a:tabLst>
            </a:pPr>
            <a:r>
              <a:rPr dirty="0" sz="2800" spc="-10">
                <a:latin typeface="Arial MT"/>
                <a:cs typeface="Arial MT"/>
              </a:rPr>
              <a:t>Windowing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can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improve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55">
                <a:latin typeface="Arial MT"/>
                <a:cs typeface="Arial MT"/>
              </a:rPr>
              <a:t>low-</a:t>
            </a:r>
            <a:r>
              <a:rPr dirty="0" sz="2800" spc="-10">
                <a:latin typeface="Arial MT"/>
                <a:cs typeface="Arial MT"/>
              </a:rPr>
              <a:t>contrast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visibility</a:t>
            </a:r>
            <a:endParaRPr sz="28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08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Affected</a:t>
            </a:r>
            <a:r>
              <a:rPr dirty="0" sz="3000" spc="-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by</a:t>
            </a:r>
            <a:r>
              <a:rPr dirty="0" sz="3000" spc="-9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7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Noise</a:t>
            </a:r>
            <a:endParaRPr sz="3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5244" rIns="0" bIns="0" rtlCol="0" vert="horz">
            <a:spAutoFit/>
          </a:bodyPr>
          <a:lstStyle/>
          <a:p>
            <a:pPr marL="434975">
              <a:lnSpc>
                <a:spcPct val="100000"/>
              </a:lnSpc>
              <a:spcBef>
                <a:spcPts val="100"/>
              </a:spcBef>
            </a:pPr>
            <a:r>
              <a:rPr dirty="0"/>
              <a:t>Image</a:t>
            </a:r>
            <a:r>
              <a:rPr dirty="0" spc="-50"/>
              <a:t> </a:t>
            </a:r>
            <a:r>
              <a:rPr dirty="0" spc="-20"/>
              <a:t>Noise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801749"/>
            <a:ext cx="9993630" cy="4013835"/>
          </a:xfrm>
          <a:prstGeom prst="rect">
            <a:avLst/>
          </a:prstGeom>
        </p:spPr>
        <p:txBody>
          <a:bodyPr wrap="square" lIns="0" tIns="59054" rIns="0" bIns="0" rtlCol="0" vert="horz">
            <a:spAutoFit/>
          </a:bodyPr>
          <a:lstStyle/>
          <a:p>
            <a:pPr marL="241300" marR="478155" indent="-228600">
              <a:lnSpc>
                <a:spcPts val="2800"/>
              </a:lnSpc>
              <a:spcBef>
                <a:spcPts val="464"/>
              </a:spcBef>
              <a:buChar char="•"/>
              <a:tabLst>
                <a:tab pos="241300" algn="l"/>
              </a:tabLst>
            </a:pPr>
            <a:r>
              <a:rPr dirty="0" sz="2600">
                <a:solidFill>
                  <a:srgbClr val="6D2D9F"/>
                </a:solidFill>
                <a:latin typeface="Arial MT"/>
                <a:cs typeface="Arial MT"/>
              </a:rPr>
              <a:t>Quantum</a:t>
            </a:r>
            <a:r>
              <a:rPr dirty="0" sz="2600" spc="-130">
                <a:solidFill>
                  <a:srgbClr val="6D2D9F"/>
                </a:solidFill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6D2D9F"/>
                </a:solidFill>
                <a:latin typeface="Arial MT"/>
                <a:cs typeface="Arial MT"/>
              </a:rPr>
              <a:t>Mottle</a:t>
            </a:r>
            <a:r>
              <a:rPr dirty="0" sz="2600" spc="-125">
                <a:solidFill>
                  <a:srgbClr val="6D2D9F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results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from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9933FF"/>
                </a:solidFill>
                <a:latin typeface="Arial MT"/>
                <a:cs typeface="Arial MT"/>
              </a:rPr>
              <a:t>underexposures</a:t>
            </a:r>
            <a:r>
              <a:rPr dirty="0" sz="2600" spc="-140">
                <a:solidFill>
                  <a:srgbClr val="9933FF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and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affects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 contrast</a:t>
            </a:r>
            <a:endParaRPr sz="2600">
              <a:latin typeface="Arial MT"/>
              <a:cs typeface="Arial MT"/>
            </a:endParaRPr>
          </a:p>
          <a:p>
            <a:pPr marL="241300" marR="167005" indent="-228600">
              <a:lnSpc>
                <a:spcPts val="2800"/>
              </a:lnSpc>
              <a:spcBef>
                <a:spcPts val="1600"/>
              </a:spcBef>
              <a:buChar char="•"/>
              <a:tabLst>
                <a:tab pos="241300" algn="l"/>
                <a:tab pos="332105" algn="l"/>
              </a:tabLst>
            </a:pPr>
            <a:r>
              <a:rPr dirty="0" sz="1800">
                <a:latin typeface="Arial MT"/>
                <a:cs typeface="Arial MT"/>
              </a:rPr>
              <a:t>	</a:t>
            </a:r>
            <a:r>
              <a:rPr dirty="0" sz="2600">
                <a:solidFill>
                  <a:srgbClr val="C00000"/>
                </a:solidFill>
                <a:latin typeface="Arial MT"/>
                <a:cs typeface="Arial MT"/>
              </a:rPr>
              <a:t>Burnout</a:t>
            </a:r>
            <a:r>
              <a:rPr dirty="0" sz="2600" spc="-80">
                <a:solidFill>
                  <a:srgbClr val="C00000"/>
                </a:solidFill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is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caused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by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extreme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5">
                <a:solidFill>
                  <a:srgbClr val="FF0000"/>
                </a:solidFill>
                <a:latin typeface="Arial MT"/>
                <a:cs typeface="Arial MT"/>
              </a:rPr>
              <a:t>over-</a:t>
            </a:r>
            <a:r>
              <a:rPr dirty="0" sz="2600">
                <a:solidFill>
                  <a:srgbClr val="FF0000"/>
                </a:solidFill>
                <a:latin typeface="Arial MT"/>
                <a:cs typeface="Arial MT"/>
              </a:rPr>
              <a:t>exposures</a:t>
            </a:r>
            <a:r>
              <a:rPr dirty="0" sz="2600">
                <a:latin typeface="Arial MT"/>
                <a:cs typeface="Arial MT"/>
              </a:rPr>
              <a:t>,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decreasing</a:t>
            </a:r>
            <a:r>
              <a:rPr dirty="0" sz="2600" spc="-13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image contrast</a:t>
            </a:r>
            <a:endParaRPr sz="2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60"/>
              </a:spcBef>
            </a:pPr>
            <a:r>
              <a:rPr dirty="0" sz="2800">
                <a:latin typeface="Arial MT"/>
                <a:cs typeface="Arial MT"/>
              </a:rPr>
              <a:t>Factors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affect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similar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radiography: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10"/>
              </a:spcBef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Reciprocity</a:t>
            </a:r>
            <a:r>
              <a:rPr dirty="0" sz="2200" spc="-5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Law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315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mA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x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(time,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seconds)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=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25">
                <a:latin typeface="Arial MT"/>
                <a:cs typeface="Arial MT"/>
              </a:rPr>
              <a:t>mAs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890"/>
              </a:spcBef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Tissue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thickness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Density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80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mAs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easier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manipulate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predict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vs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kVp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0503" rIns="0" bIns="0" rtlCol="0" vert="horz">
            <a:spAutoFit/>
          </a:bodyPr>
          <a:lstStyle/>
          <a:p>
            <a:pPr marL="426720">
              <a:lnSpc>
                <a:spcPct val="100000"/>
              </a:lnSpc>
              <a:spcBef>
                <a:spcPts val="100"/>
              </a:spcBef>
            </a:pPr>
            <a:r>
              <a:rPr dirty="0" spc="-10"/>
              <a:t>mAs/Dose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95729"/>
            <a:ext cx="10247630" cy="373252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systems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typically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possess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two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filaments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(that</a:t>
            </a:r>
            <a:r>
              <a:rPr dirty="0" sz="3200" spc="-8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produce </a:t>
            </a:r>
            <a:r>
              <a:rPr dirty="0" sz="3200">
                <a:latin typeface="Arial MT"/>
                <a:cs typeface="Arial MT"/>
              </a:rPr>
              <a:t>electrons),</a:t>
            </a:r>
            <a:r>
              <a:rPr dirty="0" sz="3200" spc="-1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which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are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used</a:t>
            </a:r>
            <a:r>
              <a:rPr dirty="0" sz="3200" spc="-11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to</a:t>
            </a:r>
            <a:r>
              <a:rPr dirty="0" sz="3200" spc="-9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create</a:t>
            </a:r>
            <a:r>
              <a:rPr dirty="0" sz="3200" spc="-13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photons.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4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Small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filament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small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focal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spot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size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Increases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spatial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resolution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6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Large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filament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large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focal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spot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size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1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Used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higher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mA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settings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(˃350)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Typical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range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20→800mA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5387" rIns="0" bIns="0" rtlCol="0" vert="horz">
            <a:spAutoFit/>
          </a:bodyPr>
          <a:lstStyle/>
          <a:p>
            <a:pPr marL="393700">
              <a:lnSpc>
                <a:spcPct val="100000"/>
              </a:lnSpc>
              <a:spcBef>
                <a:spcPts val="105"/>
              </a:spcBef>
            </a:pPr>
            <a:r>
              <a:rPr dirty="0"/>
              <a:t>mAs/Dose</a:t>
            </a:r>
            <a:r>
              <a:rPr dirty="0" spc="-120"/>
              <a:t> </a:t>
            </a:r>
            <a:r>
              <a:rPr dirty="0" spc="-10"/>
              <a:t>Considerations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1423"/>
            <a:ext cx="10020300" cy="4162425"/>
          </a:xfrm>
          <a:prstGeom prst="rect">
            <a:avLst/>
          </a:prstGeom>
        </p:spPr>
        <p:txBody>
          <a:bodyPr wrap="square" lIns="0" tIns="93345" rIns="0" bIns="0" rtlCol="0" vert="horz">
            <a:spAutoFit/>
          </a:bodyPr>
          <a:lstStyle/>
          <a:p>
            <a:pPr marL="12700" marR="5080">
              <a:lnSpc>
                <a:spcPts val="2700"/>
              </a:lnSpc>
              <a:spcBef>
                <a:spcPts val="735"/>
              </a:spcBef>
            </a:pP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image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quality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u="heavy" sz="2800" b="1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not</a:t>
            </a:r>
            <a:r>
              <a:rPr dirty="0" sz="2800" spc="-95" b="1" i="1"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directly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related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due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digital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nature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imaging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process.</a:t>
            </a:r>
            <a:endParaRPr sz="2800">
              <a:latin typeface="Arial MT"/>
              <a:cs typeface="Arial MT"/>
            </a:endParaRPr>
          </a:p>
          <a:p>
            <a:pPr algn="r" marL="228600" marR="5788025" indent="-228600">
              <a:lnSpc>
                <a:spcPts val="3110"/>
              </a:lnSpc>
              <a:spcBef>
                <a:spcPts val="400"/>
              </a:spcBef>
              <a:buChar char="•"/>
              <a:tabLst>
                <a:tab pos="228600" algn="l"/>
              </a:tabLst>
            </a:pPr>
            <a:r>
              <a:rPr dirty="0" sz="2600">
                <a:latin typeface="Arial MT"/>
                <a:cs typeface="Arial MT"/>
              </a:rPr>
              <a:t>Aka.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The</a:t>
            </a:r>
            <a:r>
              <a:rPr dirty="0" sz="2600" spc="-7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Uncoupling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Effect</a:t>
            </a:r>
            <a:endParaRPr sz="2600">
              <a:latin typeface="Arial MT"/>
              <a:cs typeface="Arial MT"/>
            </a:endParaRPr>
          </a:p>
          <a:p>
            <a:pPr algn="r" lvl="1" marL="227965" marR="5719445" indent="-227965">
              <a:lnSpc>
                <a:spcPts val="2630"/>
              </a:lnSpc>
              <a:buChar char="•"/>
              <a:tabLst>
                <a:tab pos="227965" algn="l"/>
              </a:tabLst>
            </a:pPr>
            <a:r>
              <a:rPr dirty="0" sz="2200" spc="-10">
                <a:latin typeface="Arial MT"/>
                <a:cs typeface="Arial MT"/>
              </a:rPr>
              <a:t>Similar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automatic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rescaling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039"/>
              </a:lnSpc>
              <a:spcBef>
                <a:spcPts val="25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Computer</a:t>
            </a:r>
            <a:r>
              <a:rPr dirty="0" sz="1900" spc="-1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processes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images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improve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image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quality</a:t>
            </a:r>
            <a:r>
              <a:rPr dirty="0" sz="1900" spc="-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(example: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unable</a:t>
            </a:r>
            <a:r>
              <a:rPr dirty="0" sz="1900" spc="-10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to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visually</a:t>
            </a:r>
            <a:endParaRPr sz="1900">
              <a:latin typeface="Arial MT"/>
              <a:cs typeface="Arial MT"/>
            </a:endParaRPr>
          </a:p>
          <a:p>
            <a:pPr marL="1155065">
              <a:lnSpc>
                <a:spcPts val="2014"/>
              </a:lnSpc>
            </a:pPr>
            <a:r>
              <a:rPr dirty="0" sz="1900">
                <a:latin typeface="Arial MT"/>
                <a:cs typeface="Arial MT"/>
              </a:rPr>
              <a:t>detect</a:t>
            </a:r>
            <a:r>
              <a:rPr dirty="0" sz="1900" spc="-95">
                <a:latin typeface="Arial MT"/>
                <a:cs typeface="Arial MT"/>
              </a:rPr>
              <a:t> </a:t>
            </a:r>
            <a:r>
              <a:rPr dirty="0" sz="1900" spc="-40">
                <a:latin typeface="Arial MT"/>
                <a:cs typeface="Arial MT"/>
              </a:rPr>
              <a:t>over-</a:t>
            </a:r>
            <a:r>
              <a:rPr dirty="0" sz="1900" spc="-10">
                <a:latin typeface="Arial MT"/>
                <a:cs typeface="Arial MT"/>
              </a:rPr>
              <a:t>exposures)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*Quantum</a:t>
            </a:r>
            <a:r>
              <a:rPr dirty="0" sz="2200" spc="-8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Mottle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unaffected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this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effect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70"/>
              </a:spcBef>
              <a:buChar char="•"/>
              <a:tabLst>
                <a:tab pos="241300" algn="l"/>
              </a:tabLst>
            </a:pPr>
            <a:r>
              <a:rPr dirty="0" sz="2600">
                <a:latin typeface="Arial MT"/>
                <a:cs typeface="Arial MT"/>
              </a:rPr>
              <a:t>Automatic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Tube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Current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Modulation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(ATCM)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Balances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dose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image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quality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Can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reduce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patient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dose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by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15→40%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Uses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fixed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kVp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05"/>
              </a:spcBef>
              <a:buChar char="•"/>
              <a:tabLst>
                <a:tab pos="1155065" algn="l"/>
              </a:tabLst>
            </a:pPr>
            <a:r>
              <a:rPr dirty="0" sz="1900" spc="-20">
                <a:latin typeface="Arial MT"/>
                <a:cs typeface="Arial MT"/>
              </a:rPr>
              <a:t>mAs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automatically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adjusts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for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patient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size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114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weight</a:t>
            </a:r>
            <a:endParaRPr sz="19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5503" rIns="0" bIns="0" rtlCol="0" vert="horz">
            <a:spAutoFit/>
          </a:bodyPr>
          <a:lstStyle/>
          <a:p>
            <a:pPr marL="465455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0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497071"/>
            <a:ext cx="10248265" cy="4498975"/>
          </a:xfrm>
          <a:prstGeom prst="rect">
            <a:avLst/>
          </a:prstGeom>
        </p:spPr>
        <p:txBody>
          <a:bodyPr wrap="square" lIns="0" tIns="291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95"/>
              </a:spcBef>
            </a:pPr>
            <a:r>
              <a:rPr dirty="0" u="heavy" sz="3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Tube</a:t>
            </a:r>
            <a:r>
              <a:rPr dirty="0" u="heavy" sz="3200" spc="-14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Voltage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Typical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settings:</a:t>
            </a:r>
            <a:endParaRPr sz="2800">
              <a:latin typeface="Arial MT"/>
              <a:cs typeface="Arial MT"/>
            </a:endParaRPr>
          </a:p>
          <a:p>
            <a:pPr lvl="1" marL="697865" marR="374650" indent="-228600">
              <a:lnSpc>
                <a:spcPts val="2810"/>
              </a:lnSpc>
              <a:spcBef>
                <a:spcPts val="640"/>
              </a:spcBef>
              <a:buChar char="•"/>
              <a:tabLst>
                <a:tab pos="697865" algn="l"/>
              </a:tabLst>
            </a:pPr>
            <a:r>
              <a:rPr dirty="0" sz="2600" spc="-10">
                <a:latin typeface="Arial MT"/>
                <a:cs typeface="Arial MT"/>
              </a:rPr>
              <a:t>120→140kVp</a:t>
            </a:r>
            <a:r>
              <a:rPr dirty="0" sz="2600" spc="-1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adult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patients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(selection</a:t>
            </a:r>
            <a:r>
              <a:rPr dirty="0" sz="2600" spc="-17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dependent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on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 </a:t>
            </a:r>
            <a:r>
              <a:rPr dirty="0" sz="2600">
                <a:latin typeface="Arial MT"/>
                <a:cs typeface="Arial MT"/>
              </a:rPr>
              <a:t>body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habitus)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155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Most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common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=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120kVp</a:t>
            </a:r>
            <a:endParaRPr sz="24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195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80kVp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for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pediatric</a:t>
            </a:r>
            <a:r>
              <a:rPr dirty="0" sz="2600" spc="-10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patients</a:t>
            </a:r>
            <a:endParaRPr sz="26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30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General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Rules:</a:t>
            </a:r>
            <a:endParaRPr sz="28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Higher</a:t>
            </a:r>
            <a:r>
              <a:rPr dirty="0" sz="2600" spc="-1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kVp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settings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increase</a:t>
            </a:r>
            <a:r>
              <a:rPr dirty="0" sz="2600" spc="-12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photon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penetrability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2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kVp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affects</a:t>
            </a:r>
            <a:r>
              <a:rPr dirty="0" sz="2600" spc="-5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contrast,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due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to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its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relationship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with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scatter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production</a:t>
            </a:r>
            <a:endParaRPr sz="26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85471" rIns="0" bIns="0" rtlCol="0" vert="horz">
            <a:spAutoFit/>
          </a:bodyPr>
          <a:lstStyle/>
          <a:p>
            <a:pPr marL="448309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0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98116"/>
            <a:ext cx="6362700" cy="41192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3550"/>
              </a:lnSpc>
              <a:spcBef>
                <a:spcPts val="100"/>
              </a:spcBef>
            </a:pPr>
            <a:r>
              <a:rPr dirty="0" u="heavy" sz="3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Pitch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2950"/>
              </a:lnSpc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Affects: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440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Effective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slice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thickness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170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More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pronounced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in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SDCT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Image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Quality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(due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to</a:t>
            </a:r>
            <a:r>
              <a:rPr dirty="0" sz="2200" spc="-15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interpolation)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595"/>
              </a:lnSpc>
              <a:spcBef>
                <a:spcPts val="1075"/>
              </a:spcBef>
            </a:pP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(Acquisition)</a:t>
            </a:r>
            <a:r>
              <a:rPr dirty="0" u="heavy" sz="3000" spc="-16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0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Slice</a:t>
            </a:r>
            <a:r>
              <a:rPr dirty="0" u="heavy" sz="3000" spc="-95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0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Thickness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buFont typeface="Arial MT"/>
              <a:buChar char="•"/>
              <a:tabLst>
                <a:tab pos="241300" algn="l"/>
              </a:tabLst>
            </a:pPr>
            <a:r>
              <a:rPr dirty="0" sz="2600" i="1">
                <a:latin typeface="Arial"/>
                <a:cs typeface="Arial"/>
              </a:rPr>
              <a:t>↑</a:t>
            </a:r>
            <a:r>
              <a:rPr dirty="0" sz="2600" spc="-45" i="1"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slice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thickness</a:t>
            </a:r>
            <a:r>
              <a:rPr dirty="0" sz="2600" spc="-7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=</a:t>
            </a:r>
            <a:r>
              <a:rPr dirty="0" sz="2600" spc="-20">
                <a:latin typeface="Arial MT"/>
                <a:cs typeface="Arial MT"/>
              </a:rPr>
              <a:t> </a:t>
            </a:r>
            <a:r>
              <a:rPr dirty="0" sz="2600" spc="-1305">
                <a:latin typeface="Arial MT"/>
                <a:cs typeface="Arial MT"/>
              </a:rPr>
              <a:t>↓</a:t>
            </a:r>
            <a:r>
              <a:rPr dirty="0" sz="2600" spc="-140">
                <a:latin typeface="Arial MT"/>
                <a:cs typeface="Arial MT"/>
              </a:rPr>
              <a:t>im</a:t>
            </a:r>
            <a:r>
              <a:rPr dirty="0" sz="2600" spc="-135">
                <a:latin typeface="Arial MT"/>
                <a:cs typeface="Arial MT"/>
              </a:rPr>
              <a:t>a</a:t>
            </a:r>
            <a:r>
              <a:rPr dirty="0" sz="2600" spc="-120">
                <a:latin typeface="Arial MT"/>
                <a:cs typeface="Arial MT"/>
              </a:rPr>
              <a:t>g</a:t>
            </a:r>
            <a:r>
              <a:rPr dirty="0" sz="2600" spc="-135">
                <a:latin typeface="Arial MT"/>
                <a:cs typeface="Arial MT"/>
              </a:rPr>
              <a:t>e</a:t>
            </a:r>
            <a:r>
              <a:rPr dirty="0" sz="2600" spc="-6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quality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56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Primarily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caused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by: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Partial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Volume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Averaging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2990"/>
              </a:lnSpc>
              <a:buChar char="•"/>
              <a:tabLst>
                <a:tab pos="241300" algn="l"/>
              </a:tabLst>
            </a:pPr>
            <a:r>
              <a:rPr dirty="0" sz="2600" spc="-10">
                <a:latin typeface="Arial MT"/>
                <a:cs typeface="Arial MT"/>
              </a:rPr>
              <a:t>Affects: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560"/>
              </a:lnSpc>
              <a:buChar char="•"/>
              <a:tabLst>
                <a:tab pos="697865" algn="l"/>
              </a:tabLst>
            </a:pPr>
            <a:r>
              <a:rPr dirty="0" sz="2200" spc="-25">
                <a:latin typeface="Arial MT"/>
                <a:cs typeface="Arial MT"/>
              </a:rPr>
              <a:t>SNR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Contrast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Detail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9524" rIns="0" bIns="0" rtlCol="0" vert="horz">
            <a:spAutoFit/>
          </a:bodyPr>
          <a:lstStyle/>
          <a:p>
            <a:pPr marL="425450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0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84417"/>
            <a:ext cx="8501380" cy="3430270"/>
          </a:xfrm>
          <a:prstGeom prst="rect">
            <a:avLst/>
          </a:prstGeom>
        </p:spPr>
        <p:txBody>
          <a:bodyPr wrap="square" lIns="0" tIns="10922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u="heavy" sz="3000" spc="-2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DFOV</a:t>
            </a:r>
            <a:endParaRPr sz="30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Determines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raw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used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reformatting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9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Affects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Spatial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resolution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80"/>
              </a:spcBef>
            </a:pPr>
            <a:r>
              <a:rPr dirty="0" sz="2800" spc="-10">
                <a:latin typeface="Arial MT"/>
                <a:cs typeface="Arial MT"/>
              </a:rPr>
              <a:t>Pixel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size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determines</a:t>
            </a:r>
            <a:r>
              <a:rPr dirty="0" sz="2800" spc="-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accuracy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objects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imaged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Affects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Detail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6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Matrix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size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controls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pixel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size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512x512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common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CT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721861" y="5707786"/>
            <a:ext cx="193040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latin typeface="Arial"/>
                <a:cs typeface="Arial"/>
              </a:rPr>
              <a:t>Pixel</a:t>
            </a:r>
            <a:r>
              <a:rPr dirty="0" sz="2800" spc="-135" b="1">
                <a:latin typeface="Arial"/>
                <a:cs typeface="Arial"/>
              </a:rPr>
              <a:t> </a:t>
            </a:r>
            <a:r>
              <a:rPr dirty="0" sz="2800" spc="-10" b="1">
                <a:latin typeface="Arial"/>
                <a:cs typeface="Arial"/>
              </a:rPr>
              <a:t>Size</a:t>
            </a:r>
            <a:r>
              <a:rPr dirty="0" sz="2800" spc="-185" b="1">
                <a:latin typeface="Arial"/>
                <a:cs typeface="Arial"/>
              </a:rPr>
              <a:t> </a:t>
            </a:r>
            <a:r>
              <a:rPr dirty="0" sz="2800" spc="-50" b="1">
                <a:latin typeface="Arial"/>
                <a:cs typeface="Arial"/>
              </a:rPr>
              <a:t>=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182105" y="5358790"/>
            <a:ext cx="2219960" cy="1056005"/>
          </a:xfrm>
          <a:prstGeom prst="rect">
            <a:avLst/>
          </a:prstGeom>
        </p:spPr>
        <p:txBody>
          <a:bodyPr wrap="square" lIns="0" tIns="1009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795"/>
              </a:spcBef>
              <a:tabLst>
                <a:tab pos="485140" algn="l"/>
                <a:tab pos="2206625" algn="l"/>
              </a:tabLst>
            </a:pPr>
            <a:r>
              <a:rPr dirty="0" u="heavy" sz="2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heavy" sz="2800" spc="-2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DFOV</a:t>
            </a:r>
            <a:r>
              <a:rPr dirty="0" u="heavy" sz="2800" b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2800">
              <a:latin typeface="Arial"/>
              <a:cs typeface="Arial"/>
            </a:endParaRPr>
          </a:p>
          <a:p>
            <a:pPr marL="107314">
              <a:lnSpc>
                <a:spcPct val="100000"/>
              </a:lnSpc>
              <a:spcBef>
                <a:spcPts val="695"/>
              </a:spcBef>
            </a:pPr>
            <a:r>
              <a:rPr dirty="0" sz="2800" spc="-10" b="1">
                <a:latin typeface="Arial"/>
                <a:cs typeface="Arial"/>
              </a:rPr>
              <a:t>Matrix</a:t>
            </a:r>
            <a:r>
              <a:rPr dirty="0" sz="2800" spc="-180" b="1">
                <a:latin typeface="Arial"/>
                <a:cs typeface="Arial"/>
              </a:rPr>
              <a:t> </a:t>
            </a:r>
            <a:r>
              <a:rPr dirty="0" sz="2800" spc="-20" b="1">
                <a:latin typeface="Arial"/>
                <a:cs typeface="Arial"/>
              </a:rPr>
              <a:t>Size</a:t>
            </a:r>
            <a:endParaRPr sz="2800">
              <a:latin typeface="Arial"/>
              <a:cs typeface="Arial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3592067" y="5402579"/>
            <a:ext cx="5010785" cy="1130935"/>
            <a:chOff x="3592067" y="5402579"/>
            <a:chExt cx="5010785" cy="1130935"/>
          </a:xfrm>
        </p:grpSpPr>
        <p:sp>
          <p:nvSpPr>
            <p:cNvPr id="7" name="object 7" descr=""/>
            <p:cNvSpPr/>
            <p:nvPr/>
          </p:nvSpPr>
          <p:spPr>
            <a:xfrm>
              <a:off x="3601211" y="5411723"/>
              <a:ext cx="4991100" cy="1111250"/>
            </a:xfrm>
            <a:custGeom>
              <a:avLst/>
              <a:gdLst/>
              <a:ahLst/>
              <a:cxnLst/>
              <a:rect l="l" t="t" r="r" b="b"/>
              <a:pathLst>
                <a:path w="4991100" h="1111250">
                  <a:moveTo>
                    <a:pt x="4990846" y="0"/>
                  </a:moveTo>
                  <a:lnTo>
                    <a:pt x="0" y="0"/>
                  </a:lnTo>
                  <a:lnTo>
                    <a:pt x="0" y="1110869"/>
                  </a:lnTo>
                  <a:lnTo>
                    <a:pt x="4990846" y="1110869"/>
                  </a:lnTo>
                  <a:lnTo>
                    <a:pt x="4990846" y="0"/>
                  </a:lnTo>
                  <a:close/>
                </a:path>
              </a:pathLst>
            </a:custGeom>
            <a:solidFill>
              <a:srgbClr val="00FF00">
                <a:alpha val="30195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601973" y="5412485"/>
              <a:ext cx="4991100" cy="1111250"/>
            </a:xfrm>
            <a:custGeom>
              <a:avLst/>
              <a:gdLst/>
              <a:ahLst/>
              <a:cxnLst/>
              <a:rect l="l" t="t" r="r" b="b"/>
              <a:pathLst>
                <a:path w="4991100" h="1111250">
                  <a:moveTo>
                    <a:pt x="0" y="1110869"/>
                  </a:moveTo>
                  <a:lnTo>
                    <a:pt x="4990846" y="1110869"/>
                  </a:lnTo>
                  <a:lnTo>
                    <a:pt x="4990846" y="0"/>
                  </a:lnTo>
                  <a:lnTo>
                    <a:pt x="0" y="0"/>
                  </a:lnTo>
                  <a:lnTo>
                    <a:pt x="0" y="1110869"/>
                  </a:lnTo>
                  <a:close/>
                </a:path>
              </a:pathLst>
            </a:custGeom>
            <a:ln w="1981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9" name="object 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5503" rIns="0" bIns="0" rtlCol="0" vert="horz">
            <a:spAutoFit/>
          </a:bodyPr>
          <a:lstStyle/>
          <a:p>
            <a:pPr marL="332105">
              <a:lnSpc>
                <a:spcPct val="100000"/>
              </a:lnSpc>
              <a:spcBef>
                <a:spcPts val="100"/>
              </a:spcBef>
            </a:pPr>
            <a:r>
              <a:rPr dirty="0"/>
              <a:t>Scan</a:t>
            </a:r>
            <a:r>
              <a:rPr dirty="0" spc="-50"/>
              <a:t> </a:t>
            </a:r>
            <a:r>
              <a:rPr dirty="0" spc="-10"/>
              <a:t>Parameters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75587"/>
            <a:ext cx="7385050" cy="386080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Reconstruction</a:t>
            </a:r>
            <a:r>
              <a:rPr dirty="0" u="heavy" sz="3200" spc="-20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algorithms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342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Raw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data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manipulation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30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Improves</a:t>
            </a:r>
            <a:r>
              <a:rPr dirty="0" sz="3000" spc="-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image</a:t>
            </a:r>
            <a:r>
              <a:rPr dirty="0" sz="3000" spc="-8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quality</a:t>
            </a:r>
            <a:endParaRPr sz="30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819"/>
              </a:spcBef>
              <a:buChar char="•"/>
              <a:tabLst>
                <a:tab pos="697865" algn="l"/>
              </a:tabLst>
            </a:pPr>
            <a:r>
              <a:rPr dirty="0" sz="2600" spc="-10">
                <a:latin typeface="Arial MT"/>
                <a:cs typeface="Arial MT"/>
              </a:rPr>
              <a:t>Algorithms</a:t>
            </a:r>
            <a:r>
              <a:rPr dirty="0" sz="2600" spc="-16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30">
                <a:latin typeface="Arial MT"/>
                <a:cs typeface="Arial MT"/>
              </a:rPr>
              <a:t> </a:t>
            </a:r>
            <a:r>
              <a:rPr dirty="0" sz="2600" spc="-1225">
                <a:latin typeface="Arial MT"/>
                <a:cs typeface="Arial MT"/>
              </a:rPr>
              <a:t>↑</a:t>
            </a:r>
            <a:r>
              <a:rPr dirty="0" sz="2600" spc="-100">
                <a:latin typeface="Arial MT"/>
                <a:cs typeface="Arial MT"/>
              </a:rPr>
              <a:t>s</a:t>
            </a:r>
            <a:r>
              <a:rPr dirty="0" sz="2600" spc="-90">
                <a:latin typeface="Arial MT"/>
                <a:cs typeface="Arial MT"/>
              </a:rPr>
              <a:t>p</a:t>
            </a:r>
            <a:r>
              <a:rPr dirty="0" sz="2600" spc="-114">
                <a:latin typeface="Arial MT"/>
                <a:cs typeface="Arial MT"/>
              </a:rPr>
              <a:t>ati</a:t>
            </a:r>
            <a:r>
              <a:rPr dirty="0" sz="2600" spc="-105">
                <a:latin typeface="Arial MT"/>
                <a:cs typeface="Arial MT"/>
              </a:rPr>
              <a:t>al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resolution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19">
                <a:latin typeface="Arial MT"/>
                <a:cs typeface="Arial MT"/>
              </a:rPr>
              <a:t>↓</a:t>
            </a:r>
            <a:r>
              <a:rPr dirty="0" sz="2600" spc="95">
                <a:latin typeface="Arial MT"/>
                <a:cs typeface="Arial MT"/>
              </a:rPr>
              <a:t>c</a:t>
            </a:r>
            <a:r>
              <a:rPr dirty="0" sz="2600" spc="80">
                <a:latin typeface="Arial MT"/>
                <a:cs typeface="Arial MT"/>
              </a:rPr>
              <a:t>on</a:t>
            </a:r>
            <a:r>
              <a:rPr dirty="0" sz="2600" spc="60">
                <a:latin typeface="Arial MT"/>
                <a:cs typeface="Arial MT"/>
              </a:rPr>
              <a:t>tr</a:t>
            </a:r>
            <a:r>
              <a:rPr dirty="0" sz="2600" spc="80">
                <a:latin typeface="Arial MT"/>
                <a:cs typeface="Arial MT"/>
              </a:rPr>
              <a:t>a</a:t>
            </a:r>
            <a:r>
              <a:rPr dirty="0" sz="2600" spc="95">
                <a:latin typeface="Arial MT"/>
                <a:cs typeface="Arial MT"/>
              </a:rPr>
              <a:t>st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1153795" algn="l"/>
              </a:tabLst>
            </a:pPr>
            <a:r>
              <a:rPr dirty="0" sz="2400" spc="-10" i="1">
                <a:latin typeface="Arial"/>
                <a:cs typeface="Arial"/>
              </a:rPr>
              <a:t>Example:</a:t>
            </a:r>
            <a:r>
              <a:rPr dirty="0" sz="2400" spc="-12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Bone/Edge</a:t>
            </a:r>
            <a:r>
              <a:rPr dirty="0" sz="2400" spc="-15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enhancement</a:t>
            </a:r>
            <a:endParaRPr sz="2400">
              <a:latin typeface="Arial"/>
              <a:cs typeface="Arial"/>
            </a:endParaRPr>
          </a:p>
          <a:p>
            <a:pPr lvl="1" marL="697865" indent="-228600">
              <a:lnSpc>
                <a:spcPct val="100000"/>
              </a:lnSpc>
              <a:spcBef>
                <a:spcPts val="1195"/>
              </a:spcBef>
              <a:buChar char="•"/>
              <a:tabLst>
                <a:tab pos="697865" algn="l"/>
              </a:tabLst>
            </a:pPr>
            <a:r>
              <a:rPr dirty="0" sz="2600" spc="-10">
                <a:latin typeface="Arial MT"/>
                <a:cs typeface="Arial MT"/>
              </a:rPr>
              <a:t>Algorithms</a:t>
            </a:r>
            <a:r>
              <a:rPr dirty="0" sz="2600" spc="-1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that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 spc="-1230">
                <a:latin typeface="Arial MT"/>
                <a:cs typeface="Arial MT"/>
              </a:rPr>
              <a:t>↑</a:t>
            </a:r>
            <a:r>
              <a:rPr dirty="0" sz="2600" spc="-85">
                <a:latin typeface="Arial MT"/>
                <a:cs typeface="Arial MT"/>
              </a:rPr>
              <a:t>c</a:t>
            </a:r>
            <a:r>
              <a:rPr dirty="0" sz="2600" spc="-75">
                <a:latin typeface="Arial MT"/>
                <a:cs typeface="Arial MT"/>
              </a:rPr>
              <a:t>o</a:t>
            </a:r>
            <a:r>
              <a:rPr dirty="0" sz="2600" spc="-90">
                <a:latin typeface="Arial MT"/>
                <a:cs typeface="Arial MT"/>
              </a:rPr>
              <a:t>ntra</a:t>
            </a:r>
            <a:r>
              <a:rPr dirty="0" sz="2600" spc="-85">
                <a:latin typeface="Arial MT"/>
                <a:cs typeface="Arial MT"/>
              </a:rPr>
              <a:t>s</a:t>
            </a:r>
            <a:r>
              <a:rPr dirty="0" sz="2600" spc="-90">
                <a:latin typeface="Arial MT"/>
                <a:cs typeface="Arial MT"/>
              </a:rPr>
              <a:t>t</a:t>
            </a:r>
            <a:r>
              <a:rPr dirty="0" sz="2600" spc="-8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resolution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965">
                <a:latin typeface="Arial MT"/>
                <a:cs typeface="Arial MT"/>
              </a:rPr>
              <a:t>↓</a:t>
            </a:r>
            <a:r>
              <a:rPr dirty="0" sz="2600" spc="110">
                <a:latin typeface="Arial MT"/>
                <a:cs typeface="Arial MT"/>
              </a:rPr>
              <a:t>de</a:t>
            </a:r>
            <a:r>
              <a:rPr dirty="0" sz="2600" spc="90">
                <a:latin typeface="Arial MT"/>
                <a:cs typeface="Arial MT"/>
              </a:rPr>
              <a:t>t</a:t>
            </a:r>
            <a:r>
              <a:rPr dirty="0" sz="2600" spc="110">
                <a:latin typeface="Arial MT"/>
                <a:cs typeface="Arial MT"/>
              </a:rPr>
              <a:t>a</a:t>
            </a:r>
            <a:r>
              <a:rPr dirty="0" sz="2600" spc="90">
                <a:latin typeface="Arial MT"/>
                <a:cs typeface="Arial MT"/>
              </a:rPr>
              <a:t>i</a:t>
            </a:r>
            <a:r>
              <a:rPr dirty="0" sz="2600" spc="35">
                <a:latin typeface="Arial MT"/>
                <a:cs typeface="Arial MT"/>
              </a:rPr>
              <a:t>l</a:t>
            </a:r>
            <a:endParaRPr sz="26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10"/>
              </a:spcBef>
              <a:buFont typeface="Arial MT"/>
              <a:buChar char="•"/>
              <a:tabLst>
                <a:tab pos="1153795" algn="l"/>
              </a:tabLst>
            </a:pPr>
            <a:r>
              <a:rPr dirty="0" sz="2400" i="1">
                <a:latin typeface="Arial"/>
                <a:cs typeface="Arial"/>
              </a:rPr>
              <a:t>Example:</a:t>
            </a:r>
            <a:r>
              <a:rPr dirty="0" sz="2400" spc="50" i="1">
                <a:latin typeface="Arial"/>
                <a:cs typeface="Arial"/>
              </a:rPr>
              <a:t> </a:t>
            </a:r>
            <a:r>
              <a:rPr dirty="0" sz="2400" spc="-50" i="1">
                <a:latin typeface="Arial"/>
                <a:cs typeface="Arial"/>
              </a:rPr>
              <a:t>Smoothing/Soft-</a:t>
            </a:r>
            <a:r>
              <a:rPr dirty="0" sz="2400" i="1">
                <a:latin typeface="Arial"/>
                <a:cs typeface="Arial"/>
              </a:rPr>
              <a:t>tissue</a:t>
            </a:r>
            <a:r>
              <a:rPr dirty="0" sz="2400" spc="8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enhancement</a:t>
            </a:r>
            <a:endParaRPr sz="24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7663" rIns="0" bIns="0" rtlCol="0" vert="horz">
            <a:spAutoFit/>
          </a:bodyPr>
          <a:lstStyle/>
          <a:p>
            <a:pPr marL="43815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3.3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978532"/>
            <a:ext cx="6951345" cy="31946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spc="-1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Windowing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261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Manipulates</a:t>
            </a:r>
            <a:r>
              <a:rPr dirty="0" sz="3000" spc="-17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contrast</a:t>
            </a:r>
            <a:r>
              <a:rPr dirty="0" sz="3000" spc="-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resolution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80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Wide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WW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480">
                <a:latin typeface="Arial MT"/>
                <a:cs typeface="Arial MT"/>
              </a:rPr>
              <a:t>↓</a:t>
            </a:r>
            <a:r>
              <a:rPr dirty="0" sz="2800" spc="-200">
                <a:latin typeface="Arial MT"/>
                <a:cs typeface="Arial MT"/>
              </a:rPr>
              <a:t>lo</a:t>
            </a:r>
            <a:r>
              <a:rPr dirty="0" sz="2800" spc="-220">
                <a:latin typeface="Arial MT"/>
                <a:cs typeface="Arial MT"/>
              </a:rPr>
              <a:t>w</a:t>
            </a:r>
            <a:r>
              <a:rPr dirty="0" sz="2800" spc="-200">
                <a:latin typeface="Arial MT"/>
                <a:cs typeface="Arial MT"/>
              </a:rPr>
              <a:t>-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detectability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1153795" algn="l"/>
              </a:tabLst>
            </a:pPr>
            <a:r>
              <a:rPr dirty="0" sz="2400" spc="-10" i="1">
                <a:latin typeface="Arial"/>
                <a:cs typeface="Arial"/>
              </a:rPr>
              <a:t>Example:</a:t>
            </a:r>
            <a:r>
              <a:rPr dirty="0" sz="2400" spc="-100" i="1">
                <a:latin typeface="Arial"/>
                <a:cs typeface="Arial"/>
              </a:rPr>
              <a:t> </a:t>
            </a:r>
            <a:r>
              <a:rPr dirty="0" sz="2400" spc="-20" i="1">
                <a:latin typeface="Arial"/>
                <a:cs typeface="Arial"/>
              </a:rPr>
              <a:t>bone</a:t>
            </a:r>
            <a:endParaRPr sz="2400">
              <a:latin typeface="Arial"/>
              <a:cs typeface="Arial"/>
            </a:endParaRPr>
          </a:p>
          <a:p>
            <a:pPr lvl="1" marL="696595" indent="-227329">
              <a:lnSpc>
                <a:spcPct val="100000"/>
              </a:lnSpc>
              <a:spcBef>
                <a:spcPts val="118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Narrow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WW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=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480">
                <a:latin typeface="Arial MT"/>
                <a:cs typeface="Arial MT"/>
              </a:rPr>
              <a:t>↑</a:t>
            </a:r>
            <a:r>
              <a:rPr dirty="0" sz="2800" spc="-200">
                <a:latin typeface="Arial MT"/>
                <a:cs typeface="Arial MT"/>
              </a:rPr>
              <a:t>lo</a:t>
            </a:r>
            <a:r>
              <a:rPr dirty="0" sz="2800" spc="-220">
                <a:latin typeface="Arial MT"/>
                <a:cs typeface="Arial MT"/>
              </a:rPr>
              <a:t>w</a:t>
            </a:r>
            <a:r>
              <a:rPr dirty="0" sz="2800" spc="-200">
                <a:latin typeface="Arial MT"/>
                <a:cs typeface="Arial MT"/>
              </a:rPr>
              <a:t>-</a:t>
            </a:r>
            <a:r>
              <a:rPr dirty="0" sz="2800">
                <a:latin typeface="Arial MT"/>
                <a:cs typeface="Arial MT"/>
              </a:rPr>
              <a:t>contrast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detectability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1153795" algn="l"/>
              </a:tabLst>
            </a:pPr>
            <a:r>
              <a:rPr dirty="0" sz="2400" spc="-10" i="1">
                <a:latin typeface="Arial"/>
                <a:cs typeface="Arial"/>
              </a:rPr>
              <a:t>Example:</a:t>
            </a:r>
            <a:r>
              <a:rPr dirty="0" sz="2400" spc="-8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brain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tissue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1793" rIns="0" bIns="0" rtlCol="0" vert="horz">
            <a:spAutoFit/>
          </a:bodyPr>
          <a:lstStyle/>
          <a:p>
            <a:pPr marL="492759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3.4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95729"/>
            <a:ext cx="9029065" cy="4015104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ts val="3510"/>
              </a:lnSpc>
              <a:spcBef>
                <a:spcPts val="495"/>
              </a:spcBef>
            </a:pPr>
            <a:r>
              <a:rPr dirty="0" sz="3200">
                <a:latin typeface="Arial MT"/>
                <a:cs typeface="Arial MT"/>
              </a:rPr>
              <a:t>CT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25">
                <a:latin typeface="Arial MT"/>
                <a:cs typeface="Arial MT"/>
              </a:rPr>
              <a:t>Post-</a:t>
            </a:r>
            <a:r>
              <a:rPr dirty="0" sz="3200" spc="-10">
                <a:latin typeface="Arial MT"/>
                <a:cs typeface="Arial MT"/>
              </a:rPr>
              <a:t>processing</a:t>
            </a:r>
            <a:r>
              <a:rPr dirty="0" sz="3200" spc="-15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divided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into</a:t>
            </a:r>
            <a:r>
              <a:rPr dirty="0" sz="3200" spc="-6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three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20">
                <a:latin typeface="Arial MT"/>
                <a:cs typeface="Arial MT"/>
              </a:rPr>
              <a:t>main </a:t>
            </a:r>
            <a:r>
              <a:rPr dirty="0" sz="3200" spc="-10">
                <a:latin typeface="Arial MT"/>
                <a:cs typeface="Arial MT"/>
              </a:rPr>
              <a:t>categories:</a:t>
            </a:r>
            <a:endParaRPr sz="32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695"/>
              </a:spcBef>
            </a:pPr>
            <a:endParaRPr sz="3200">
              <a:latin typeface="Arial MT"/>
              <a:cs typeface="Arial MT"/>
            </a:endParaRPr>
          </a:p>
          <a:p>
            <a:pPr marL="811530" indent="-456565">
              <a:lnSpc>
                <a:spcPct val="100000"/>
              </a:lnSpc>
              <a:buAutoNum type="arabicPeriod"/>
              <a:tabLst>
                <a:tab pos="811530" algn="l"/>
              </a:tabLst>
            </a:pPr>
            <a:r>
              <a:rPr dirty="0" sz="3000">
                <a:latin typeface="Arial MT"/>
                <a:cs typeface="Arial MT"/>
              </a:rPr>
              <a:t>Basic</a:t>
            </a:r>
            <a:r>
              <a:rPr dirty="0" sz="3000" spc="-3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Functions</a:t>
            </a:r>
            <a:endParaRPr sz="30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930"/>
              </a:spcBef>
              <a:buFont typeface="Arial MT"/>
              <a:buAutoNum type="arabicPeriod"/>
            </a:pPr>
            <a:endParaRPr sz="3000">
              <a:latin typeface="Arial MT"/>
              <a:cs typeface="Arial MT"/>
            </a:endParaRPr>
          </a:p>
          <a:p>
            <a:pPr marL="811530" indent="-456565">
              <a:lnSpc>
                <a:spcPct val="100000"/>
              </a:lnSpc>
              <a:buAutoNum type="arabicPeriod"/>
              <a:tabLst>
                <a:tab pos="811530" algn="l"/>
              </a:tabLst>
            </a:pPr>
            <a:r>
              <a:rPr dirty="0" sz="3000">
                <a:latin typeface="Arial MT"/>
                <a:cs typeface="Arial MT"/>
              </a:rPr>
              <a:t>*</a:t>
            </a:r>
            <a:r>
              <a:rPr dirty="0" sz="3000" i="1">
                <a:solidFill>
                  <a:srgbClr val="6D2D9F"/>
                </a:solidFill>
                <a:latin typeface="Arial"/>
                <a:cs typeface="Arial"/>
              </a:rPr>
              <a:t>Retrospective</a:t>
            </a:r>
            <a:r>
              <a:rPr dirty="0" sz="3000" spc="-185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3000" spc="-10" i="1">
                <a:solidFill>
                  <a:srgbClr val="6D2D9F"/>
                </a:solidFill>
                <a:latin typeface="Arial"/>
                <a:cs typeface="Arial"/>
              </a:rPr>
              <a:t>Reconstruction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90"/>
              </a:spcBef>
              <a:buFont typeface="Arial MT"/>
              <a:buAutoNum type="arabicPeriod"/>
            </a:pPr>
            <a:endParaRPr sz="3000">
              <a:latin typeface="Arial"/>
              <a:cs typeface="Arial"/>
            </a:endParaRPr>
          </a:p>
          <a:p>
            <a:pPr marL="811530" indent="-45656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811530" algn="l"/>
              </a:tabLst>
            </a:pPr>
            <a:r>
              <a:rPr dirty="0" sz="3000" spc="-10">
                <a:latin typeface="Arial MT"/>
                <a:cs typeface="Arial MT"/>
              </a:rPr>
              <a:t>Reformatting</a:t>
            </a:r>
            <a:endParaRPr sz="3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404" rIns="0" bIns="0" rtlCol="0" vert="horz">
            <a:spAutoFit/>
          </a:bodyPr>
          <a:lstStyle/>
          <a:p>
            <a:pPr marL="360045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dirty="0" spc="-65"/>
              <a:t> </a:t>
            </a:r>
            <a:r>
              <a:rPr dirty="0"/>
              <a:t>Basic</a:t>
            </a:r>
            <a:r>
              <a:rPr dirty="0" spc="-95"/>
              <a:t> </a:t>
            </a:r>
            <a:r>
              <a:rPr dirty="0" spc="-10"/>
              <a:t>Functions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48155"/>
            <a:ext cx="6249035" cy="43313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3105"/>
              </a:lnSpc>
              <a:spcBef>
                <a:spcPts val="105"/>
              </a:spcBef>
            </a:pPr>
            <a:r>
              <a:rPr dirty="0" sz="2600" spc="-10">
                <a:latin typeface="Arial MT"/>
                <a:cs typeface="Arial MT"/>
              </a:rPr>
              <a:t>Windowing: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Most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common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110"/>
              </a:lnSpc>
              <a:spcBef>
                <a:spcPts val="365"/>
              </a:spcBef>
            </a:pPr>
            <a:r>
              <a:rPr dirty="0" sz="2600">
                <a:latin typeface="Arial MT"/>
                <a:cs typeface="Arial MT"/>
              </a:rPr>
              <a:t>Distance</a:t>
            </a:r>
            <a:r>
              <a:rPr dirty="0" sz="2600" spc="-130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Measurements: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Determine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size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pathology</a:t>
            </a:r>
            <a:endParaRPr sz="2200">
              <a:latin typeface="Arial MT"/>
              <a:cs typeface="Arial MT"/>
            </a:endParaRPr>
          </a:p>
          <a:p>
            <a:pPr marL="697865" indent="-228600">
              <a:lnSpc>
                <a:spcPts val="261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Grids</a:t>
            </a:r>
            <a:r>
              <a:rPr dirty="0" sz="2200" spc="-10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also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used:</a:t>
            </a:r>
            <a:endParaRPr sz="22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0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For</a:t>
            </a:r>
            <a:r>
              <a:rPr dirty="0" sz="1900" spc="-7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distance</a:t>
            </a:r>
            <a:endParaRPr sz="1900">
              <a:latin typeface="Arial MT"/>
              <a:cs typeface="Arial MT"/>
            </a:endParaRPr>
          </a:p>
          <a:p>
            <a:pPr lvl="1" marL="1155065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Act</a:t>
            </a:r>
            <a:r>
              <a:rPr dirty="0" sz="1900" spc="-13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as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guides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for</a:t>
            </a:r>
            <a:r>
              <a:rPr dirty="0" sz="1900" spc="-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needle</a:t>
            </a:r>
            <a:r>
              <a:rPr dirty="0" sz="1900" spc="-3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placement/treatment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3105"/>
              </a:lnSpc>
              <a:spcBef>
                <a:spcPts val="365"/>
              </a:spcBef>
            </a:pP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Annotation: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Words,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arrows</a:t>
            </a:r>
            <a:r>
              <a:rPr dirty="0" sz="2200" spc="-7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etc.</a:t>
            </a:r>
            <a:endParaRPr sz="2200">
              <a:latin typeface="Arial MT"/>
              <a:cs typeface="Arial MT"/>
            </a:endParaRPr>
          </a:p>
          <a:p>
            <a:pPr marL="697865" indent="-228600">
              <a:lnSpc>
                <a:spcPts val="262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(Image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display)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Communication</a:t>
            </a:r>
            <a:endParaRPr sz="2200">
              <a:latin typeface="Arial MT"/>
              <a:cs typeface="Arial MT"/>
            </a:endParaRPr>
          </a:p>
          <a:p>
            <a:pPr marL="12700">
              <a:lnSpc>
                <a:spcPts val="3105"/>
              </a:lnSpc>
              <a:spcBef>
                <a:spcPts val="370"/>
              </a:spcBef>
            </a:pPr>
            <a:r>
              <a:rPr dirty="0" sz="2600">
                <a:latin typeface="Arial MT"/>
                <a:cs typeface="Arial MT"/>
              </a:rPr>
              <a:t>Multiple</a:t>
            </a:r>
            <a:r>
              <a:rPr dirty="0" sz="2600" spc="-114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Image</a:t>
            </a:r>
            <a:r>
              <a:rPr dirty="0" sz="2600" spc="-65"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Display:</a:t>
            </a:r>
            <a:endParaRPr sz="2600">
              <a:latin typeface="Arial MT"/>
              <a:cs typeface="Arial MT"/>
            </a:endParaRPr>
          </a:p>
          <a:p>
            <a:pPr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Viewing</a:t>
            </a:r>
            <a:r>
              <a:rPr dirty="0" sz="2200" spc="-13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more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than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one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image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simultaneously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5244" rIns="0" bIns="0" rtlCol="0" vert="horz">
            <a:spAutoFit/>
          </a:bodyPr>
          <a:lstStyle/>
          <a:p>
            <a:pPr marL="501650">
              <a:lnSpc>
                <a:spcPct val="100000"/>
              </a:lnSpc>
              <a:spcBef>
                <a:spcPts val="100"/>
              </a:spcBef>
            </a:pPr>
            <a:r>
              <a:rPr dirty="0"/>
              <a:t>1.</a:t>
            </a:r>
            <a:r>
              <a:rPr dirty="0" spc="-75"/>
              <a:t> </a:t>
            </a:r>
            <a:r>
              <a:rPr dirty="0"/>
              <a:t>Basic</a:t>
            </a:r>
            <a:r>
              <a:rPr dirty="0" spc="-85"/>
              <a:t> </a:t>
            </a:r>
            <a:r>
              <a:rPr dirty="0" spc="-10"/>
              <a:t>Functions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58029"/>
            <a:ext cx="9526270" cy="4097654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340"/>
              </a:spcBef>
            </a:pPr>
            <a:r>
              <a:rPr dirty="0" sz="2800" spc="-20">
                <a:latin typeface="Arial MT"/>
                <a:cs typeface="Arial MT"/>
              </a:rPr>
              <a:t>Reference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Used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for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anatomical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reference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895"/>
              </a:spcBef>
            </a:pPr>
            <a:r>
              <a:rPr dirty="0" sz="2800" spc="-10">
                <a:latin typeface="Arial MT"/>
                <a:cs typeface="Arial MT"/>
              </a:rPr>
              <a:t>Image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Magnification:</a:t>
            </a:r>
            <a:endParaRPr sz="28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10"/>
              </a:spcBef>
              <a:buFont typeface="Arial MT"/>
              <a:buChar char="•"/>
              <a:tabLst>
                <a:tab pos="696595" algn="l"/>
              </a:tabLst>
            </a:pPr>
            <a:r>
              <a:rPr dirty="0" sz="2400" b="1">
                <a:latin typeface="Arial"/>
                <a:cs typeface="Arial"/>
              </a:rPr>
              <a:t>≠</a:t>
            </a:r>
            <a:r>
              <a:rPr dirty="0" sz="2400" spc="-40" b="1">
                <a:latin typeface="Arial"/>
                <a:cs typeface="Arial"/>
              </a:rPr>
              <a:t> </a:t>
            </a:r>
            <a:r>
              <a:rPr dirty="0" sz="2400" spc="-20" b="1">
                <a:latin typeface="Arial"/>
                <a:cs typeface="Arial"/>
              </a:rPr>
              <a:t>DFOV</a:t>
            </a:r>
            <a:endParaRPr sz="2400">
              <a:latin typeface="Arial"/>
              <a:cs typeface="Arial"/>
            </a:endParaRPr>
          </a:p>
          <a:p>
            <a:pPr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Applies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data</a:t>
            </a:r>
            <a:endParaRPr sz="2400">
              <a:latin typeface="Arial MT"/>
              <a:cs typeface="Arial MT"/>
            </a:endParaRPr>
          </a:p>
          <a:p>
            <a:pPr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Helps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with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accuracy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pathology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measurements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785"/>
              </a:spcBef>
            </a:pPr>
            <a:r>
              <a:rPr dirty="0" sz="2800" spc="-20">
                <a:latin typeface="Arial MT"/>
                <a:cs typeface="Arial MT"/>
              </a:rPr>
              <a:t>Histogram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Display:</a:t>
            </a:r>
            <a:endParaRPr sz="2800">
              <a:latin typeface="Arial MT"/>
              <a:cs typeface="Arial MT"/>
            </a:endParaRPr>
          </a:p>
          <a:p>
            <a:pPr marL="696595" marR="5080" indent="-227329">
              <a:lnSpc>
                <a:spcPts val="2700"/>
              </a:lnSpc>
              <a:spcBef>
                <a:spcPts val="375"/>
              </a:spcBef>
              <a:buChar char="•"/>
              <a:tabLst>
                <a:tab pos="697865" algn="l"/>
              </a:tabLst>
            </a:pPr>
            <a:r>
              <a:rPr dirty="0" sz="2400">
                <a:latin typeface="Arial MT"/>
                <a:cs typeface="Arial MT"/>
              </a:rPr>
              <a:t>Graph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demonstrating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how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often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(in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image)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CT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numbers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occur, </a:t>
            </a:r>
            <a:r>
              <a:rPr dirty="0" sz="2400" spc="-10">
                <a:latin typeface="Arial MT"/>
                <a:cs typeface="Arial MT"/>
              </a:rPr>
              <a:t>	</a:t>
            </a:r>
            <a:r>
              <a:rPr dirty="0" sz="2400">
                <a:latin typeface="Arial MT"/>
                <a:cs typeface="Arial MT"/>
              </a:rPr>
              <a:t>within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specified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ROI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4549" rIns="0" bIns="0" rtlCol="0" vert="horz">
            <a:spAutoFit/>
          </a:bodyPr>
          <a:lstStyle/>
          <a:p>
            <a:pPr marL="486409">
              <a:lnSpc>
                <a:spcPct val="100000"/>
              </a:lnSpc>
              <a:spcBef>
                <a:spcPts val="105"/>
              </a:spcBef>
            </a:pPr>
            <a:r>
              <a:rPr dirty="0"/>
              <a:t>2.</a:t>
            </a:r>
            <a:r>
              <a:rPr dirty="0" spc="-125"/>
              <a:t> </a:t>
            </a:r>
            <a:r>
              <a:rPr dirty="0"/>
              <a:t>Retrospective</a:t>
            </a:r>
            <a:r>
              <a:rPr dirty="0" spc="-135"/>
              <a:t> </a:t>
            </a:r>
            <a:r>
              <a:rPr dirty="0" spc="-10"/>
              <a:t>Reconstruction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58029"/>
            <a:ext cx="9857105" cy="3706495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4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b="1">
                <a:solidFill>
                  <a:srgbClr val="C00000"/>
                </a:solidFill>
                <a:latin typeface="Arial"/>
                <a:cs typeface="Arial"/>
              </a:rPr>
              <a:t>RAW</a:t>
            </a:r>
            <a:r>
              <a:rPr dirty="0" sz="2800" spc="-140" b="1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dirty="0" sz="2800">
                <a:latin typeface="Arial MT"/>
                <a:cs typeface="Arial MT"/>
              </a:rPr>
              <a:t>data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create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new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Same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plane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acquisition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00"/>
              </a:spcBef>
            </a:pP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following</a:t>
            </a:r>
            <a:r>
              <a:rPr dirty="0" sz="2800" spc="-10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parameters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changed: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DFOV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Center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5"/>
              </a:spcBef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Reconstruction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Algorithms</a:t>
            </a:r>
            <a:endParaRPr sz="24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223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Changing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parameters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retrospectively,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enable/improve 	image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reformatting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483870">
              <a:lnSpc>
                <a:spcPct val="100000"/>
              </a:lnSpc>
              <a:spcBef>
                <a:spcPts val="105"/>
              </a:spcBef>
            </a:pPr>
            <a:r>
              <a:rPr dirty="0"/>
              <a:t>Objective</a:t>
            </a:r>
            <a:r>
              <a:rPr dirty="0" spc="-90"/>
              <a:t> </a:t>
            </a:r>
            <a:r>
              <a:rPr dirty="0" spc="-25"/>
              <a:t>3.5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696826"/>
            <a:ext cx="9519285" cy="4269105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3000" spc="-20">
                <a:latin typeface="Arial MT"/>
                <a:cs typeface="Arial MT"/>
              </a:rPr>
              <a:t>Retrospective</a:t>
            </a:r>
            <a:r>
              <a:rPr dirty="0" sz="3000" spc="-165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Slice</a:t>
            </a:r>
            <a:r>
              <a:rPr dirty="0" sz="3000" spc="-15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Thickness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595"/>
              </a:lnSpc>
              <a:spcBef>
                <a:spcPts val="300"/>
              </a:spcBef>
              <a:buChar char="•"/>
              <a:tabLst>
                <a:tab pos="241300" algn="l"/>
              </a:tabLst>
            </a:pPr>
            <a:r>
              <a:rPr dirty="0" sz="3000" spc="-20">
                <a:latin typeface="Arial MT"/>
                <a:cs typeface="Arial MT"/>
              </a:rPr>
              <a:t>MDCT</a:t>
            </a:r>
            <a:endParaRPr sz="3000">
              <a:latin typeface="Arial MT"/>
              <a:cs typeface="Arial MT"/>
            </a:endParaRPr>
          </a:p>
          <a:p>
            <a:pPr lvl="1" marL="697865" marR="5080" indent="-228600">
              <a:lnSpc>
                <a:spcPts val="2500"/>
              </a:lnSpc>
              <a:spcBef>
                <a:spcPts val="600"/>
              </a:spcBef>
              <a:buChar char="•"/>
              <a:tabLst>
                <a:tab pos="697865" algn="l"/>
              </a:tabLst>
            </a:pPr>
            <a:r>
              <a:rPr dirty="0" sz="2600">
                <a:latin typeface="Arial MT"/>
                <a:cs typeface="Arial MT"/>
              </a:rPr>
              <a:t>Techs</a:t>
            </a:r>
            <a:r>
              <a:rPr dirty="0" sz="2600" spc="-10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can</a:t>
            </a:r>
            <a:r>
              <a:rPr dirty="0" sz="2600" spc="-55">
                <a:latin typeface="Arial MT"/>
                <a:cs typeface="Arial MT"/>
              </a:rPr>
              <a:t> </a:t>
            </a:r>
            <a:r>
              <a:rPr dirty="0" u="heavy" sz="2600" i="1">
                <a:solidFill>
                  <a:srgbClr val="6D2D9F"/>
                </a:solidFill>
                <a:uFill>
                  <a:solidFill>
                    <a:srgbClr val="6D2D9F"/>
                  </a:solidFill>
                </a:uFill>
                <a:latin typeface="Arial"/>
                <a:cs typeface="Arial"/>
              </a:rPr>
              <a:t>retrospectively</a:t>
            </a:r>
            <a:r>
              <a:rPr dirty="0" sz="2600" spc="-90" i="1">
                <a:solidFill>
                  <a:srgbClr val="6D2D9F"/>
                </a:solidFill>
                <a:latin typeface="Arial"/>
                <a:cs typeface="Arial"/>
              </a:rPr>
              <a:t> </a:t>
            </a:r>
            <a:r>
              <a:rPr dirty="0" sz="2600">
                <a:latin typeface="Arial MT"/>
                <a:cs typeface="Arial MT"/>
              </a:rPr>
              <a:t>combine</a:t>
            </a:r>
            <a:r>
              <a:rPr dirty="0" sz="2600" spc="-11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slices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in</a:t>
            </a:r>
            <a:r>
              <a:rPr dirty="0" sz="2600" spc="-45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different</a:t>
            </a:r>
            <a:r>
              <a:rPr dirty="0" sz="2600" spc="-4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ways</a:t>
            </a:r>
            <a:r>
              <a:rPr dirty="0" sz="2600" spc="-95">
                <a:latin typeface="Arial MT"/>
                <a:cs typeface="Arial MT"/>
              </a:rPr>
              <a:t> </a:t>
            </a:r>
            <a:r>
              <a:rPr dirty="0" sz="2600" spc="-25">
                <a:latin typeface="Arial MT"/>
                <a:cs typeface="Arial MT"/>
              </a:rPr>
              <a:t>to </a:t>
            </a:r>
            <a:r>
              <a:rPr dirty="0" sz="2600">
                <a:latin typeface="Arial MT"/>
                <a:cs typeface="Arial MT"/>
              </a:rPr>
              <a:t>create</a:t>
            </a:r>
            <a:r>
              <a:rPr dirty="0" sz="2600" spc="-80">
                <a:latin typeface="Arial MT"/>
                <a:cs typeface="Arial MT"/>
              </a:rPr>
              <a:t> </a:t>
            </a:r>
            <a:r>
              <a:rPr dirty="0" sz="2600">
                <a:latin typeface="Arial MT"/>
                <a:cs typeface="Arial MT"/>
              </a:rPr>
              <a:t>thicker</a:t>
            </a:r>
            <a:r>
              <a:rPr dirty="0" sz="2600" spc="-90">
                <a:latin typeface="Arial MT"/>
                <a:cs typeface="Arial MT"/>
              </a:rPr>
              <a:t> </a:t>
            </a:r>
            <a:r>
              <a:rPr dirty="0" sz="2600">
                <a:solidFill>
                  <a:srgbClr val="00ADED"/>
                </a:solidFill>
                <a:latin typeface="Arial MT"/>
                <a:cs typeface="Arial MT"/>
              </a:rPr>
              <a:t>image</a:t>
            </a:r>
            <a:r>
              <a:rPr dirty="0" sz="2600" spc="-80">
                <a:solidFill>
                  <a:srgbClr val="00ADED"/>
                </a:solidFill>
                <a:latin typeface="Arial MT"/>
                <a:cs typeface="Arial MT"/>
              </a:rPr>
              <a:t> </a:t>
            </a:r>
            <a:r>
              <a:rPr dirty="0" sz="2600" spc="-10">
                <a:latin typeface="Arial MT"/>
                <a:cs typeface="Arial MT"/>
              </a:rPr>
              <a:t>slices</a:t>
            </a:r>
            <a:endParaRPr sz="2600">
              <a:latin typeface="Arial MT"/>
              <a:cs typeface="Arial MT"/>
            </a:endParaRPr>
          </a:p>
          <a:p>
            <a:pPr lvl="2" marL="1155065" indent="-228600">
              <a:lnSpc>
                <a:spcPts val="2625"/>
              </a:lnSpc>
              <a:buChar char="•"/>
              <a:tabLst>
                <a:tab pos="1155065" algn="l"/>
              </a:tabLst>
            </a:pPr>
            <a:r>
              <a:rPr dirty="0" sz="2200">
                <a:latin typeface="Arial MT"/>
                <a:cs typeface="Arial MT"/>
              </a:rPr>
              <a:t>Thicker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slices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reformatting:</a:t>
            </a:r>
            <a:endParaRPr sz="22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612265" algn="l"/>
              </a:tabLst>
            </a:pPr>
            <a:r>
              <a:rPr dirty="0" sz="1900">
                <a:latin typeface="Arial MT"/>
                <a:cs typeface="Arial MT"/>
              </a:rPr>
              <a:t>Require</a:t>
            </a:r>
            <a:r>
              <a:rPr dirty="0" sz="1900" spc="-7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less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computer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storage</a:t>
            </a:r>
            <a:r>
              <a:rPr dirty="0" sz="1900" spc="-8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space</a:t>
            </a:r>
            <a:endParaRPr sz="1900">
              <a:latin typeface="Arial MT"/>
              <a:cs typeface="Arial MT"/>
            </a:endParaRPr>
          </a:p>
          <a:p>
            <a:pPr marL="12700">
              <a:lnSpc>
                <a:spcPts val="3570"/>
              </a:lnSpc>
              <a:spcBef>
                <a:spcPts val="770"/>
              </a:spcBef>
            </a:pPr>
            <a:r>
              <a:rPr dirty="0" sz="3000" spc="-10">
                <a:latin typeface="Arial MT"/>
                <a:cs typeface="Arial MT"/>
              </a:rPr>
              <a:t>Overlapping</a:t>
            </a:r>
            <a:r>
              <a:rPr dirty="0" sz="3000" spc="-114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Reconstructions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ts val="285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Improves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2D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3D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reformatted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quality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55"/>
              </a:lnSpc>
              <a:spcBef>
                <a:spcPts val="210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Creates</a:t>
            </a:r>
            <a:r>
              <a:rPr dirty="0" sz="2000" spc="-1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“thinner”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solidFill>
                  <a:srgbClr val="00ADED"/>
                </a:solidFill>
                <a:latin typeface="Arial MT"/>
                <a:cs typeface="Arial MT"/>
              </a:rPr>
              <a:t>image</a:t>
            </a:r>
            <a:r>
              <a:rPr dirty="0" sz="2000" spc="-50">
                <a:solidFill>
                  <a:srgbClr val="00ADED"/>
                </a:solidFill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slices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25">
                <a:latin typeface="Arial MT"/>
                <a:cs typeface="Arial MT"/>
              </a:rPr>
              <a:t>↓reformatting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artifacts</a:t>
            </a:r>
            <a:endParaRPr sz="2000">
              <a:latin typeface="Arial MT"/>
              <a:cs typeface="Arial MT"/>
            </a:endParaRPr>
          </a:p>
          <a:p>
            <a:pPr lvl="1" marL="775970" indent="-306705">
              <a:lnSpc>
                <a:spcPts val="2835"/>
              </a:lnSpc>
              <a:buSzPct val="91666"/>
              <a:buChar char="•"/>
              <a:tabLst>
                <a:tab pos="775970" algn="l"/>
              </a:tabLst>
            </a:pPr>
            <a:r>
              <a:rPr dirty="0" sz="2400">
                <a:latin typeface="Arial MT"/>
                <a:cs typeface="Arial MT"/>
              </a:rPr>
              <a:t>Not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required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if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voxel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at/near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isotropic</a:t>
            </a:r>
            <a:endParaRPr sz="2400">
              <a:latin typeface="Arial MT"/>
              <a:cs typeface="Arial MT"/>
            </a:endParaRPr>
          </a:p>
          <a:p>
            <a:pPr lvl="2" marL="16122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612265" algn="l"/>
              </a:tabLst>
            </a:pPr>
            <a:r>
              <a:rPr dirty="0" sz="2000">
                <a:latin typeface="Arial MT"/>
                <a:cs typeface="Arial MT"/>
              </a:rPr>
              <a:t>When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DFOV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slice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thickness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are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small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1074" rIns="0" bIns="0" rtlCol="0" vert="horz">
            <a:spAutoFit/>
          </a:bodyPr>
          <a:lstStyle/>
          <a:p>
            <a:pPr marL="417830">
              <a:lnSpc>
                <a:spcPct val="100000"/>
              </a:lnSpc>
              <a:spcBef>
                <a:spcPts val="105"/>
              </a:spcBef>
            </a:pPr>
            <a:r>
              <a:rPr dirty="0"/>
              <a:t>3.</a:t>
            </a:r>
            <a:r>
              <a:rPr dirty="0" spc="-114"/>
              <a:t> </a:t>
            </a:r>
            <a:r>
              <a:rPr dirty="0" spc="-10"/>
              <a:t>Reformatting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58029"/>
            <a:ext cx="6408420" cy="3775075"/>
          </a:xfrm>
          <a:prstGeom prst="rect">
            <a:avLst/>
          </a:prstGeom>
        </p:spPr>
        <p:txBody>
          <a:bodyPr wrap="square" lIns="0" tIns="4318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4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Uses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20">
                <a:solidFill>
                  <a:srgbClr val="00ADED"/>
                </a:solidFill>
                <a:latin typeface="Arial MT"/>
                <a:cs typeface="Arial MT"/>
              </a:rPr>
              <a:t>IMAGE</a:t>
            </a:r>
            <a:r>
              <a:rPr dirty="0" sz="2800" spc="-165">
                <a:solidFill>
                  <a:srgbClr val="00ADED"/>
                </a:solidFill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data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Improves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display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anatomic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relationships</a:t>
            </a:r>
            <a:endParaRPr sz="2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895"/>
              </a:spcBef>
            </a:pPr>
            <a:r>
              <a:rPr dirty="0" sz="2800" spc="-20">
                <a:latin typeface="Arial MT"/>
                <a:cs typeface="Arial MT"/>
              </a:rPr>
              <a:t>Reformats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require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identical: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0"/>
              </a:spcBef>
              <a:buChar char="•"/>
              <a:tabLst>
                <a:tab pos="696595" algn="l"/>
              </a:tabLst>
            </a:pPr>
            <a:r>
              <a:rPr dirty="0" sz="2400" spc="-20">
                <a:solidFill>
                  <a:srgbClr val="FF0000"/>
                </a:solidFill>
                <a:latin typeface="Arial MT"/>
                <a:cs typeface="Arial MT"/>
              </a:rPr>
              <a:t>DFOV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solidFill>
                  <a:srgbClr val="00AD50"/>
                </a:solidFill>
                <a:latin typeface="Arial MT"/>
                <a:cs typeface="Arial MT"/>
              </a:rPr>
              <a:t>Image</a:t>
            </a:r>
            <a:r>
              <a:rPr dirty="0" sz="2400" spc="-100">
                <a:solidFill>
                  <a:srgbClr val="00AD5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00AD50"/>
                </a:solidFill>
                <a:latin typeface="Arial MT"/>
                <a:cs typeface="Arial MT"/>
              </a:rPr>
              <a:t>Center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696595" algn="l"/>
              </a:tabLst>
            </a:pPr>
            <a:r>
              <a:rPr dirty="0" sz="2400">
                <a:solidFill>
                  <a:srgbClr val="6D2D9F"/>
                </a:solidFill>
                <a:latin typeface="Arial MT"/>
                <a:cs typeface="Arial MT"/>
              </a:rPr>
              <a:t>Gantry</a:t>
            </a:r>
            <a:r>
              <a:rPr dirty="0" sz="2400" spc="-70">
                <a:solidFill>
                  <a:srgbClr val="6D2D9F"/>
                </a:solidFill>
                <a:latin typeface="Arial MT"/>
                <a:cs typeface="Arial MT"/>
              </a:rPr>
              <a:t> </a:t>
            </a:r>
            <a:r>
              <a:rPr dirty="0" sz="2400" spc="-20">
                <a:solidFill>
                  <a:srgbClr val="6D2D9F"/>
                </a:solidFill>
                <a:latin typeface="Arial MT"/>
                <a:cs typeface="Arial MT"/>
              </a:rPr>
              <a:t>Tilt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90"/>
              </a:spcBef>
              <a:buChar char="•"/>
              <a:tabLst>
                <a:tab pos="696595" algn="l"/>
              </a:tabLst>
            </a:pPr>
            <a:r>
              <a:rPr dirty="0" sz="2400" spc="-20">
                <a:solidFill>
                  <a:srgbClr val="FF6600"/>
                </a:solidFill>
                <a:latin typeface="Arial MT"/>
                <a:cs typeface="Arial MT"/>
              </a:rPr>
              <a:t>Contiguous</a:t>
            </a:r>
            <a:r>
              <a:rPr dirty="0" sz="2400" spc="-105">
                <a:solidFill>
                  <a:srgbClr val="FF6600"/>
                </a:solidFill>
                <a:latin typeface="Arial MT"/>
                <a:cs typeface="Arial MT"/>
              </a:rPr>
              <a:t> </a:t>
            </a:r>
            <a:r>
              <a:rPr dirty="0" sz="2400" spc="-10">
                <a:solidFill>
                  <a:srgbClr val="FF6600"/>
                </a:solidFill>
                <a:latin typeface="Arial MT"/>
                <a:cs typeface="Arial MT"/>
              </a:rPr>
              <a:t>slices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89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Motion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degrades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quality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reformat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55244" rIns="0" bIns="0" rtlCol="0" vert="horz">
            <a:spAutoFit/>
          </a:bodyPr>
          <a:lstStyle/>
          <a:p>
            <a:pPr marL="43942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3.6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679313"/>
            <a:ext cx="3561715" cy="3414395"/>
          </a:xfrm>
          <a:prstGeom prst="rect">
            <a:avLst/>
          </a:prstGeom>
        </p:spPr>
        <p:txBody>
          <a:bodyPr wrap="square" lIns="0" tIns="6921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45"/>
              </a:spcBef>
            </a:pPr>
            <a:r>
              <a:rPr dirty="0" sz="3000">
                <a:latin typeface="Arial MT"/>
                <a:cs typeface="Arial MT"/>
              </a:rPr>
              <a:t>Reformats</a:t>
            </a:r>
            <a:r>
              <a:rPr dirty="0" sz="3000" spc="-15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are</a:t>
            </a:r>
            <a:r>
              <a:rPr dirty="0" sz="3000" spc="-14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either:</a:t>
            </a:r>
            <a:endParaRPr sz="3000">
              <a:latin typeface="Arial MT"/>
              <a:cs typeface="Arial MT"/>
            </a:endParaRPr>
          </a:p>
          <a:p>
            <a:pPr marL="241300" indent="-228600">
              <a:lnSpc>
                <a:spcPts val="3110"/>
              </a:lnSpc>
              <a:spcBef>
                <a:spcPts val="395"/>
              </a:spcBef>
              <a:buChar char="•"/>
              <a:tabLst>
                <a:tab pos="241300" algn="l"/>
              </a:tabLst>
            </a:pPr>
            <a:r>
              <a:rPr dirty="0" sz="2600" spc="-25">
                <a:latin typeface="Arial MT"/>
                <a:cs typeface="Arial MT"/>
              </a:rPr>
              <a:t>2D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30"/>
              </a:lnSpc>
              <a:buChar char="•"/>
              <a:tabLst>
                <a:tab pos="697865" algn="l"/>
              </a:tabLst>
            </a:pPr>
            <a:r>
              <a:rPr dirty="0" sz="2200" spc="-20">
                <a:latin typeface="Arial MT"/>
                <a:cs typeface="Arial MT"/>
              </a:rPr>
              <a:t>Example:</a:t>
            </a:r>
            <a:r>
              <a:rPr dirty="0" sz="2200" spc="-85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MPR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365"/>
              </a:spcBef>
              <a:buChar char="•"/>
              <a:tabLst>
                <a:tab pos="241300" algn="l"/>
              </a:tabLst>
            </a:pPr>
            <a:r>
              <a:rPr dirty="0" sz="2600" spc="-25">
                <a:latin typeface="Arial MT"/>
                <a:cs typeface="Arial MT"/>
              </a:rPr>
              <a:t>3D</a:t>
            </a:r>
            <a:endParaRPr sz="2600">
              <a:latin typeface="Arial MT"/>
              <a:cs typeface="Arial MT"/>
            </a:endParaRPr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 spc="-10">
                <a:latin typeface="Arial MT"/>
                <a:cs typeface="Arial MT"/>
              </a:rPr>
              <a:t>Examples: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600"/>
              </a:lnSpc>
              <a:buChar char="•"/>
              <a:tabLst>
                <a:tab pos="1155065" algn="l"/>
              </a:tabLst>
            </a:pPr>
            <a:r>
              <a:rPr dirty="0" sz="2200" spc="-25">
                <a:latin typeface="Arial MT"/>
                <a:cs typeface="Arial MT"/>
              </a:rPr>
              <a:t>MIP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600"/>
              </a:lnSpc>
              <a:buChar char="•"/>
              <a:tabLst>
                <a:tab pos="1155065" algn="l"/>
              </a:tabLst>
            </a:pPr>
            <a:r>
              <a:rPr dirty="0" sz="2200" spc="-10">
                <a:latin typeface="Arial MT"/>
                <a:cs typeface="Arial MT"/>
              </a:rPr>
              <a:t>MinIP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605"/>
              </a:lnSpc>
              <a:buChar char="•"/>
              <a:tabLst>
                <a:tab pos="1155065" algn="l"/>
              </a:tabLst>
            </a:pPr>
            <a:r>
              <a:rPr dirty="0" sz="2200" spc="-25">
                <a:latin typeface="Arial MT"/>
                <a:cs typeface="Arial MT"/>
              </a:rPr>
              <a:t>SR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620"/>
              </a:lnSpc>
              <a:buChar char="•"/>
              <a:tabLst>
                <a:tab pos="1155065" algn="l"/>
              </a:tabLst>
            </a:pPr>
            <a:r>
              <a:rPr dirty="0" sz="2200" spc="-25">
                <a:latin typeface="Arial MT"/>
                <a:cs typeface="Arial MT"/>
              </a:rPr>
              <a:t>VR</a:t>
            </a:r>
            <a:endParaRPr sz="22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65963" rIns="0" bIns="0" rtlCol="0" vert="horz">
            <a:spAutoFit/>
          </a:bodyPr>
          <a:lstStyle/>
          <a:p>
            <a:pPr marL="370205">
              <a:lnSpc>
                <a:spcPct val="100000"/>
              </a:lnSpc>
              <a:spcBef>
                <a:spcPts val="100"/>
              </a:spcBef>
            </a:pPr>
            <a:r>
              <a:rPr dirty="0"/>
              <a:t>Multiplanar</a:t>
            </a:r>
            <a:r>
              <a:rPr dirty="0" spc="-180"/>
              <a:t> </a:t>
            </a:r>
            <a:r>
              <a:rPr dirty="0"/>
              <a:t>Reformation</a:t>
            </a:r>
            <a:r>
              <a:rPr dirty="0" spc="-55"/>
              <a:t> </a:t>
            </a:r>
            <a:r>
              <a:rPr dirty="0" spc="-10"/>
              <a:t>(MPR)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30197"/>
            <a:ext cx="5767705" cy="15106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029" indent="-227329">
              <a:lnSpc>
                <a:spcPts val="3325"/>
              </a:lnSpc>
              <a:spcBef>
                <a:spcPts val="9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Displays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anatomy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various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planes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Transverse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76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Coronal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00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Sagittal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73886" y="3215462"/>
            <a:ext cx="1294130" cy="747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indent="-227329">
              <a:lnSpc>
                <a:spcPts val="2840"/>
              </a:lnSpc>
              <a:spcBef>
                <a:spcPts val="100"/>
              </a:spcBef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Oblique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ts val="2840"/>
              </a:lnSpc>
              <a:buChar char="•"/>
              <a:tabLst>
                <a:tab pos="240029" algn="l"/>
              </a:tabLst>
            </a:pPr>
            <a:r>
              <a:rPr dirty="0" sz="2400" spc="-10">
                <a:latin typeface="Arial MT"/>
                <a:cs typeface="Arial MT"/>
              </a:rPr>
              <a:t>Curved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16330" y="3958488"/>
            <a:ext cx="9425940" cy="1767839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programmed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automatic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generation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No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additional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dose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patient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required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2700"/>
              </a:lnSpc>
              <a:spcBef>
                <a:spcPts val="975"/>
              </a:spcBef>
              <a:buChar char="•"/>
              <a:tabLst>
                <a:tab pos="241300" algn="l"/>
              </a:tabLst>
            </a:pPr>
            <a:r>
              <a:rPr dirty="0" sz="2800" spc="-10">
                <a:latin typeface="Arial MT"/>
                <a:cs typeface="Arial MT"/>
              </a:rPr>
              <a:t>Reformatted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maintain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original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20">
                <a:latin typeface="Arial MT"/>
                <a:cs typeface="Arial MT"/>
              </a:rPr>
              <a:t>acquisition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images</a:t>
            </a:r>
            <a:endParaRPr sz="2800">
              <a:latin typeface="Arial MT"/>
              <a:cs typeface="Arial MT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858005" y="3111245"/>
            <a:ext cx="324485" cy="789305"/>
          </a:xfrm>
          <a:custGeom>
            <a:avLst/>
            <a:gdLst/>
            <a:ahLst/>
            <a:cxnLst/>
            <a:rect l="l" t="t" r="r" b="b"/>
            <a:pathLst>
              <a:path w="324485" h="789304">
                <a:moveTo>
                  <a:pt x="0" y="0"/>
                </a:moveTo>
                <a:lnTo>
                  <a:pt x="74422" y="762"/>
                </a:lnTo>
                <a:lnTo>
                  <a:pt x="142621" y="2794"/>
                </a:lnTo>
                <a:lnTo>
                  <a:pt x="202946" y="5969"/>
                </a:lnTo>
                <a:lnTo>
                  <a:pt x="253111" y="10033"/>
                </a:lnTo>
                <a:lnTo>
                  <a:pt x="291465" y="15113"/>
                </a:lnTo>
                <a:lnTo>
                  <a:pt x="324358" y="26924"/>
                </a:lnTo>
                <a:lnTo>
                  <a:pt x="324358" y="762254"/>
                </a:lnTo>
                <a:lnTo>
                  <a:pt x="253111" y="779145"/>
                </a:lnTo>
                <a:lnTo>
                  <a:pt x="202946" y="783209"/>
                </a:lnTo>
                <a:lnTo>
                  <a:pt x="142621" y="786384"/>
                </a:lnTo>
                <a:lnTo>
                  <a:pt x="74422" y="788416"/>
                </a:lnTo>
                <a:lnTo>
                  <a:pt x="0" y="789178"/>
                </a:lnTo>
              </a:path>
            </a:pathLst>
          </a:custGeom>
          <a:ln w="28956">
            <a:solidFill>
              <a:srgbClr val="005EB8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4320032" y="3335528"/>
            <a:ext cx="765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005EB8"/>
                </a:solidFill>
                <a:latin typeface="Arial MT"/>
                <a:cs typeface="Arial MT"/>
              </a:rPr>
              <a:t>Manual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6139" rIns="0" bIns="0" rtlCol="0" vert="horz">
            <a:spAutoFit/>
          </a:bodyPr>
          <a:lstStyle/>
          <a:p>
            <a:pPr marL="352425">
              <a:lnSpc>
                <a:spcPct val="100000"/>
              </a:lnSpc>
              <a:spcBef>
                <a:spcPts val="105"/>
              </a:spcBef>
            </a:pPr>
            <a:r>
              <a:rPr dirty="0"/>
              <a:t>Maximum</a:t>
            </a:r>
            <a:r>
              <a:rPr dirty="0" spc="-110"/>
              <a:t> </a:t>
            </a:r>
            <a:r>
              <a:rPr dirty="0"/>
              <a:t>Intensity</a:t>
            </a:r>
            <a:r>
              <a:rPr dirty="0" spc="-30"/>
              <a:t> </a:t>
            </a:r>
            <a:r>
              <a:rPr dirty="0"/>
              <a:t>Projections</a:t>
            </a:r>
            <a:r>
              <a:rPr dirty="0" spc="-40"/>
              <a:t> </a:t>
            </a:r>
            <a:r>
              <a:rPr dirty="0" spc="-10"/>
              <a:t>(MIP)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56373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Maximum</a:t>
            </a:r>
            <a:r>
              <a:rPr dirty="0" u="heavy" sz="3200" spc="-195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Intensity</a:t>
            </a:r>
            <a:r>
              <a:rPr dirty="0" u="heavy" sz="3200" spc="-13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Projections</a:t>
            </a:r>
            <a:r>
              <a:rPr dirty="0" sz="3200" spc="-10"/>
              <a:t>:</a:t>
            </a:r>
            <a:endParaRPr sz="3200">
              <a:latin typeface="Arial"/>
              <a:cs typeface="Arial"/>
            </a:endParaRPr>
          </a:p>
          <a:p>
            <a:pPr marL="240029" indent="-227329">
              <a:lnSpc>
                <a:spcPct val="100000"/>
              </a:lnSpc>
              <a:spcBef>
                <a:spcPts val="2510"/>
              </a:spcBef>
              <a:buChar char="•"/>
              <a:tabLst>
                <a:tab pos="240029" algn="l"/>
              </a:tabLst>
            </a:pPr>
            <a:r>
              <a:rPr dirty="0" sz="2800"/>
              <a:t>Voxel</a:t>
            </a:r>
            <a:r>
              <a:rPr dirty="0" sz="2800" spc="-150"/>
              <a:t> </a:t>
            </a:r>
            <a:r>
              <a:rPr dirty="0" sz="2800"/>
              <a:t>with</a:t>
            </a:r>
            <a:r>
              <a:rPr dirty="0" sz="2800" spc="-140"/>
              <a:t> </a:t>
            </a:r>
            <a:r>
              <a:rPr dirty="0" sz="2800"/>
              <a:t>the</a:t>
            </a:r>
            <a:r>
              <a:rPr dirty="0" sz="2800" spc="-165"/>
              <a:t> </a:t>
            </a:r>
            <a:r>
              <a:rPr dirty="0" sz="2800"/>
              <a:t>highest</a:t>
            </a:r>
            <a:r>
              <a:rPr dirty="0" sz="2800" spc="-145"/>
              <a:t> </a:t>
            </a:r>
            <a:r>
              <a:rPr dirty="0" sz="2800"/>
              <a:t>value</a:t>
            </a:r>
            <a:r>
              <a:rPr dirty="0" sz="2800" spc="-130"/>
              <a:t> </a:t>
            </a:r>
            <a:r>
              <a:rPr dirty="0" sz="2800"/>
              <a:t>is</a:t>
            </a:r>
            <a:r>
              <a:rPr dirty="0" sz="2800" spc="-165"/>
              <a:t> </a:t>
            </a:r>
            <a:r>
              <a:rPr dirty="0" sz="2800" spc="-10"/>
              <a:t>displayed</a:t>
            </a:r>
            <a:endParaRPr sz="2800"/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Creates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high</a:t>
            </a:r>
            <a:r>
              <a:rPr dirty="0" sz="2400" spc="-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85"/>
              </a:spcBef>
              <a:buChar char="•"/>
              <a:tabLst>
                <a:tab pos="240029" algn="l"/>
              </a:tabLst>
            </a:pPr>
            <a:r>
              <a:rPr dirty="0" sz="2800" spc="-70"/>
              <a:t>High-</a:t>
            </a:r>
            <a:r>
              <a:rPr dirty="0" sz="2800" spc="-10"/>
              <a:t>attenuation</a:t>
            </a:r>
            <a:r>
              <a:rPr dirty="0" sz="2800" spc="-95"/>
              <a:t> </a:t>
            </a:r>
            <a:r>
              <a:rPr dirty="0" sz="2800" spc="-10"/>
              <a:t>structures</a:t>
            </a:r>
            <a:endParaRPr sz="2800"/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Examples:</a:t>
            </a:r>
            <a:endParaRPr sz="24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filled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vessels</a:t>
            </a:r>
            <a:endParaRPr sz="24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1153795" algn="l"/>
              </a:tabLst>
            </a:pPr>
            <a:r>
              <a:rPr dirty="0" sz="2400" spc="-20">
                <a:latin typeface="Arial MT"/>
                <a:cs typeface="Arial MT"/>
              </a:rPr>
              <a:t>Bone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3090" rIns="0" bIns="0" rtlCol="0" vert="horz">
            <a:spAutoFit/>
          </a:bodyPr>
          <a:lstStyle/>
          <a:p>
            <a:pPr marL="332105">
              <a:lnSpc>
                <a:spcPct val="100000"/>
              </a:lnSpc>
              <a:spcBef>
                <a:spcPts val="105"/>
              </a:spcBef>
            </a:pPr>
            <a:r>
              <a:rPr dirty="0"/>
              <a:t>Minimum</a:t>
            </a:r>
            <a:r>
              <a:rPr dirty="0" spc="-50"/>
              <a:t> </a:t>
            </a:r>
            <a:r>
              <a:rPr dirty="0"/>
              <a:t>Intensity</a:t>
            </a:r>
            <a:r>
              <a:rPr dirty="0" spc="-75"/>
              <a:t> </a:t>
            </a:r>
            <a:r>
              <a:rPr dirty="0"/>
              <a:t>Projections</a:t>
            </a:r>
            <a:r>
              <a:rPr dirty="0" spc="-50"/>
              <a:t> </a:t>
            </a:r>
            <a:r>
              <a:rPr dirty="0" spc="-10"/>
              <a:t>(MinIP)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75587"/>
            <a:ext cx="5471160" cy="30911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Minimum</a:t>
            </a:r>
            <a:r>
              <a:rPr dirty="0" u="heavy" sz="3200" spc="-19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Intensity</a:t>
            </a:r>
            <a:r>
              <a:rPr dirty="0" u="heavy" sz="3200" spc="-16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heavy" sz="3200" spc="-10" i="1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Projections</a:t>
            </a:r>
            <a:r>
              <a:rPr dirty="0" sz="2800" spc="-10">
                <a:latin typeface="Arial MT"/>
                <a:cs typeface="Arial MT"/>
              </a:rPr>
              <a:t>: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25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Lowest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displayed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0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Creating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high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contrast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image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785"/>
              </a:spcBef>
              <a:buChar char="•"/>
              <a:tabLst>
                <a:tab pos="240029" algn="l"/>
              </a:tabLst>
            </a:pPr>
            <a:r>
              <a:rPr dirty="0" sz="2800" spc="-70">
                <a:latin typeface="Arial MT"/>
                <a:cs typeface="Arial MT"/>
              </a:rPr>
              <a:t>Low-</a:t>
            </a:r>
            <a:r>
              <a:rPr dirty="0" sz="2800" spc="-10">
                <a:latin typeface="Arial MT"/>
                <a:cs typeface="Arial MT"/>
              </a:rPr>
              <a:t>attenuation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09"/>
              </a:spcBef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Example:</a:t>
            </a:r>
            <a:endParaRPr sz="24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204"/>
              </a:spcBef>
              <a:buChar char="•"/>
              <a:tabLst>
                <a:tab pos="1153795" algn="l"/>
              </a:tabLst>
            </a:pPr>
            <a:r>
              <a:rPr dirty="0" sz="2400" spc="-10">
                <a:latin typeface="Arial MT"/>
                <a:cs typeface="Arial MT"/>
              </a:rPr>
              <a:t>Bronchial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tree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6877" rIns="0" bIns="0" rtlCol="0" vert="horz">
            <a:spAutoFit/>
          </a:bodyPr>
          <a:lstStyle/>
          <a:p>
            <a:pPr marL="321945">
              <a:lnSpc>
                <a:spcPct val="100000"/>
              </a:lnSpc>
              <a:spcBef>
                <a:spcPts val="105"/>
              </a:spcBef>
            </a:pPr>
            <a:r>
              <a:rPr dirty="0"/>
              <a:t>MIP &amp;</a:t>
            </a:r>
            <a:r>
              <a:rPr dirty="0" spc="-10"/>
              <a:t> </a:t>
            </a:r>
            <a:r>
              <a:rPr dirty="0" spc="-20"/>
              <a:t>MinIP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07224"/>
            <a:ext cx="9819005" cy="2655570"/>
          </a:xfrm>
          <a:prstGeom prst="rect">
            <a:avLst/>
          </a:prstGeom>
        </p:spPr>
        <p:txBody>
          <a:bodyPr wrap="square" lIns="0" tIns="2584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35"/>
              </a:spcBef>
            </a:pPr>
            <a:r>
              <a:rPr dirty="0" sz="3200">
                <a:latin typeface="Arial MT"/>
                <a:cs typeface="Arial MT"/>
              </a:rPr>
              <a:t>Can</a:t>
            </a:r>
            <a:r>
              <a:rPr dirty="0" sz="3200" spc="-14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be</a:t>
            </a:r>
            <a:r>
              <a:rPr dirty="0" sz="3200" spc="-7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created</a:t>
            </a:r>
            <a:r>
              <a:rPr dirty="0" sz="3200" spc="-10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using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entire</a:t>
            </a:r>
            <a:r>
              <a:rPr dirty="0" sz="3200" spc="-9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dataset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or</a:t>
            </a:r>
            <a:r>
              <a:rPr dirty="0" sz="3200" spc="-8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a</a:t>
            </a:r>
            <a:r>
              <a:rPr dirty="0" sz="3200" spc="-60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select</a:t>
            </a:r>
            <a:r>
              <a:rPr dirty="0" sz="3200" spc="-11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portion.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805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Sliding</a:t>
            </a:r>
            <a:r>
              <a:rPr dirty="0" sz="3000" spc="-120">
                <a:latin typeface="Arial MT"/>
                <a:cs typeface="Arial MT"/>
              </a:rPr>
              <a:t> </a:t>
            </a:r>
            <a:r>
              <a:rPr dirty="0" sz="3000">
                <a:latin typeface="Arial MT"/>
                <a:cs typeface="Arial MT"/>
              </a:rPr>
              <a:t>slab</a:t>
            </a:r>
            <a:r>
              <a:rPr dirty="0" sz="3000" spc="-60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method: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415"/>
              </a:spcBef>
              <a:buChar char="•"/>
              <a:tabLst>
                <a:tab pos="696595" algn="l"/>
              </a:tabLst>
            </a:pPr>
            <a:r>
              <a:rPr dirty="0" sz="2800">
                <a:latin typeface="Arial MT"/>
                <a:cs typeface="Arial MT"/>
              </a:rPr>
              <a:t>“Deletes”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structures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that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clinical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interest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395"/>
              </a:spcBef>
              <a:buChar char="•"/>
              <a:tabLst>
                <a:tab pos="696595" algn="l"/>
              </a:tabLst>
            </a:pPr>
            <a:r>
              <a:rPr dirty="0" sz="2800" spc="-20">
                <a:latin typeface="Arial MT"/>
                <a:cs typeface="Arial MT"/>
              </a:rPr>
              <a:t>Minimizes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superimposition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14121" rIns="0" bIns="0" rtlCol="0" vert="horz">
            <a:spAutoFit/>
          </a:bodyPr>
          <a:lstStyle/>
          <a:p>
            <a:pPr marL="350520">
              <a:lnSpc>
                <a:spcPct val="100000"/>
              </a:lnSpc>
              <a:spcBef>
                <a:spcPts val="105"/>
              </a:spcBef>
            </a:pPr>
            <a:r>
              <a:rPr dirty="0"/>
              <a:t>3D</a:t>
            </a:r>
            <a:r>
              <a:rPr dirty="0" spc="-50"/>
              <a:t> </a:t>
            </a:r>
            <a:r>
              <a:rPr dirty="0"/>
              <a:t>Image</a:t>
            </a:r>
            <a:r>
              <a:rPr dirty="0" spc="-25"/>
              <a:t> </a:t>
            </a:r>
            <a:r>
              <a:rPr dirty="0" spc="-10"/>
              <a:t>Reformatting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45672"/>
            <a:ext cx="8750935" cy="1878330"/>
          </a:xfrm>
          <a:prstGeom prst="rect">
            <a:avLst/>
          </a:prstGeom>
        </p:spPr>
        <p:txBody>
          <a:bodyPr wrap="square" lIns="0" tIns="2540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dirty="0" sz="2800">
                <a:latin typeface="Arial MT"/>
                <a:cs typeface="Arial MT"/>
              </a:rPr>
              <a:t>Rendering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adds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lighting,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texture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color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3D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image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0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Original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HU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values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not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retained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5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Images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rotated/tilted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5288" rIns="0" bIns="0" rtlCol="0" vert="horz">
            <a:spAutoFit/>
          </a:bodyPr>
          <a:lstStyle/>
          <a:p>
            <a:pPr marL="363220">
              <a:lnSpc>
                <a:spcPct val="100000"/>
              </a:lnSpc>
              <a:spcBef>
                <a:spcPts val="105"/>
              </a:spcBef>
            </a:pPr>
            <a:r>
              <a:rPr dirty="0"/>
              <a:t>Surface</a:t>
            </a:r>
            <a:r>
              <a:rPr dirty="0" spc="-90"/>
              <a:t> </a:t>
            </a:r>
            <a:r>
              <a:rPr dirty="0" spc="-10"/>
              <a:t>Rendering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706501"/>
            <a:ext cx="8843645" cy="4037965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5"/>
              </a:spcBef>
            </a:pPr>
            <a:r>
              <a:rPr dirty="0" sz="2800">
                <a:latin typeface="Arial MT"/>
                <a:cs typeface="Arial MT"/>
              </a:rPr>
              <a:t>Aka.</a:t>
            </a:r>
            <a:r>
              <a:rPr dirty="0" sz="2800" spc="-19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Shaded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Surface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Display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Mostly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replaced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with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VR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4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Images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created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using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threshold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values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Voxels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excluded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or</a:t>
            </a:r>
            <a:r>
              <a:rPr dirty="0" sz="2400" spc="-1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included</a:t>
            </a:r>
            <a:r>
              <a:rPr dirty="0" sz="2400" spc="-7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based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on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7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threshold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level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Font typeface="Arial MT"/>
              <a:buChar char="•"/>
              <a:tabLst>
                <a:tab pos="696595" algn="l"/>
              </a:tabLst>
            </a:pPr>
            <a:r>
              <a:rPr dirty="0" sz="2400" spc="-20" i="1">
                <a:latin typeface="Arial"/>
                <a:cs typeface="Arial"/>
              </a:rPr>
              <a:t>Threshold</a:t>
            </a:r>
            <a:r>
              <a:rPr dirty="0" sz="2400" spc="-14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value</a:t>
            </a:r>
            <a:r>
              <a:rPr dirty="0" sz="2400" spc="-150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determines</a:t>
            </a:r>
            <a:r>
              <a:rPr dirty="0" sz="2400" spc="-95" i="1">
                <a:latin typeface="Arial"/>
                <a:cs typeface="Arial"/>
              </a:rPr>
              <a:t> </a:t>
            </a:r>
            <a:r>
              <a:rPr dirty="0" sz="2400" i="1">
                <a:latin typeface="Arial"/>
                <a:cs typeface="Arial"/>
              </a:rPr>
              <a:t>image</a:t>
            </a:r>
            <a:r>
              <a:rPr dirty="0" sz="2400" spc="-105" i="1">
                <a:latin typeface="Arial"/>
                <a:cs typeface="Arial"/>
              </a:rPr>
              <a:t> </a:t>
            </a:r>
            <a:r>
              <a:rPr dirty="0" sz="2400" spc="-10" i="1">
                <a:latin typeface="Arial"/>
                <a:cs typeface="Arial"/>
              </a:rPr>
              <a:t>accuracy</a:t>
            </a:r>
            <a:endParaRPr sz="2400">
              <a:latin typeface="Arial"/>
              <a:cs typeface="Arial"/>
            </a:endParaRPr>
          </a:p>
          <a:p>
            <a:pPr lvl="2" marL="1155065" indent="-228600">
              <a:lnSpc>
                <a:spcPct val="100000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Anatomy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concealed</a:t>
            </a:r>
            <a:endParaRPr sz="20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2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Uses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10%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data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05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Displays</a:t>
            </a:r>
            <a:r>
              <a:rPr dirty="0" sz="2400" spc="-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contour</a:t>
            </a:r>
            <a:r>
              <a:rPr dirty="0" sz="2400" spc="-8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an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object</a:t>
            </a:r>
            <a:endParaRPr sz="2400">
              <a:latin typeface="Arial MT"/>
              <a:cs typeface="Arial MT"/>
            </a:endParaRPr>
          </a:p>
          <a:p>
            <a:pPr lvl="1" marL="696595" indent="-227329">
              <a:lnSpc>
                <a:spcPts val="2840"/>
              </a:lnSpc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All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other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voxels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are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excluded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Useful</a:t>
            </a:r>
            <a:r>
              <a:rPr dirty="0" sz="2800" spc="-14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surfaces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airways,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colon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blood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vessels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3317" rIns="0" bIns="0" rtlCol="0" vert="horz">
            <a:spAutoFit/>
          </a:bodyPr>
          <a:lstStyle/>
          <a:p>
            <a:pPr marL="447040">
              <a:lnSpc>
                <a:spcPct val="100000"/>
              </a:lnSpc>
              <a:spcBef>
                <a:spcPts val="105"/>
              </a:spcBef>
            </a:pPr>
            <a:r>
              <a:rPr dirty="0"/>
              <a:t>Volume</a:t>
            </a:r>
            <a:r>
              <a:rPr dirty="0" spc="-55"/>
              <a:t> </a:t>
            </a:r>
            <a:r>
              <a:rPr dirty="0" spc="-10"/>
              <a:t>Rendering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497071"/>
            <a:ext cx="9749155" cy="4166235"/>
          </a:xfrm>
          <a:prstGeom prst="rect">
            <a:avLst/>
          </a:prstGeom>
        </p:spPr>
        <p:txBody>
          <a:bodyPr wrap="square" lIns="0" tIns="2914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295"/>
              </a:spcBef>
            </a:pPr>
            <a:r>
              <a:rPr dirty="0" sz="3200">
                <a:latin typeface="Arial MT"/>
                <a:cs typeface="Arial MT"/>
              </a:rPr>
              <a:t>3D</a:t>
            </a:r>
            <a:r>
              <a:rPr dirty="0" sz="3200" spc="-30">
                <a:latin typeface="Arial MT"/>
                <a:cs typeface="Arial MT"/>
              </a:rPr>
              <a:t> </a:t>
            </a:r>
            <a:r>
              <a:rPr dirty="0" sz="3200" spc="-35">
                <a:latin typeface="Arial MT"/>
                <a:cs typeface="Arial MT"/>
              </a:rPr>
              <a:t>semi-</a:t>
            </a:r>
            <a:r>
              <a:rPr dirty="0" sz="3200" spc="-10">
                <a:latin typeface="Arial MT"/>
                <a:cs typeface="Arial MT"/>
              </a:rPr>
              <a:t>transparent</a:t>
            </a:r>
            <a:r>
              <a:rPr dirty="0" sz="3200" spc="-130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image.</a:t>
            </a:r>
            <a:endParaRPr sz="32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1910"/>
              </a:spcBef>
              <a:buChar char="•"/>
              <a:tabLst>
                <a:tab pos="240029" algn="l"/>
              </a:tabLst>
            </a:pPr>
            <a:r>
              <a:rPr dirty="0" sz="2800">
                <a:latin typeface="Arial MT"/>
                <a:cs typeface="Arial MT"/>
              </a:rPr>
              <a:t>All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voxels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are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used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5"/>
              </a:spcBef>
              <a:buChar char="•"/>
              <a:tabLst>
                <a:tab pos="696595" algn="l"/>
              </a:tabLst>
            </a:pPr>
            <a:r>
              <a:rPr dirty="0" sz="2400">
                <a:latin typeface="Arial MT"/>
                <a:cs typeface="Arial MT"/>
              </a:rPr>
              <a:t>Examines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internal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external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structures</a:t>
            </a:r>
            <a:endParaRPr sz="24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58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Displays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multiple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tissues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&amp;</a:t>
            </a:r>
            <a:r>
              <a:rPr dirty="0" sz="2800" spc="-19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anatomical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relationships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7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Used</a:t>
            </a:r>
            <a:r>
              <a:rPr dirty="0" sz="2800" spc="-1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for</a:t>
            </a:r>
            <a:r>
              <a:rPr dirty="0" sz="2800" spc="-18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Endoluminal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endParaRPr sz="2800">
              <a:latin typeface="Arial MT"/>
              <a:cs typeface="Arial MT"/>
            </a:endParaRPr>
          </a:p>
          <a:p>
            <a:pPr marL="240029" marR="5080" indent="-227329">
              <a:lnSpc>
                <a:spcPts val="3000"/>
              </a:lnSpc>
              <a:spcBef>
                <a:spcPts val="1145"/>
              </a:spcBef>
              <a:buChar char="•"/>
              <a:tabLst>
                <a:tab pos="241300" algn="l"/>
              </a:tabLst>
            </a:pPr>
            <a:r>
              <a:rPr dirty="0" sz="2800">
                <a:latin typeface="Arial MT"/>
                <a:cs typeface="Arial MT"/>
              </a:rPr>
              <a:t>Pixels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can</a:t>
            </a:r>
            <a:r>
              <a:rPr dirty="0" sz="2800" spc="-1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assigned</a:t>
            </a:r>
            <a:r>
              <a:rPr dirty="0" sz="2800" spc="-13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</a:t>
            </a:r>
            <a:r>
              <a:rPr dirty="0" sz="2800" spc="-1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color,</a:t>
            </a:r>
            <a:r>
              <a:rPr dirty="0" sz="2800" spc="-1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brightness,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</a:t>
            </a:r>
            <a:r>
              <a:rPr dirty="0" sz="2800" spc="-1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amount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of </a:t>
            </a:r>
            <a:r>
              <a:rPr dirty="0" sz="2800" spc="-25">
                <a:latin typeface="Arial MT"/>
                <a:cs typeface="Arial MT"/>
              </a:rPr>
              <a:t>	</a:t>
            </a:r>
            <a:r>
              <a:rPr dirty="0" sz="2800" spc="-10">
                <a:latin typeface="Arial MT"/>
                <a:cs typeface="Arial MT"/>
              </a:rPr>
              <a:t>transparency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65"/>
              </a:spcBef>
              <a:buChar char="•"/>
              <a:tabLst>
                <a:tab pos="696595" algn="l"/>
              </a:tabLst>
            </a:pPr>
            <a:r>
              <a:rPr dirty="0" sz="2400" spc="-20">
                <a:latin typeface="Arial MT"/>
                <a:cs typeface="Arial MT"/>
              </a:rPr>
              <a:t>Attenuation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based</a:t>
            </a:r>
            <a:r>
              <a:rPr dirty="0" sz="2400" spc="-9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classification</a:t>
            </a:r>
            <a:r>
              <a:rPr dirty="0" sz="2400" spc="-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structures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86106" rIns="0" bIns="0" rtlCol="0" vert="horz">
            <a:spAutoFit/>
          </a:bodyPr>
          <a:lstStyle/>
          <a:p>
            <a:pPr marL="398145">
              <a:lnSpc>
                <a:spcPct val="100000"/>
              </a:lnSpc>
              <a:spcBef>
                <a:spcPts val="105"/>
              </a:spcBef>
            </a:pPr>
            <a:r>
              <a:rPr dirty="0"/>
              <a:t>Improving</a:t>
            </a:r>
            <a:r>
              <a:rPr dirty="0" spc="-105"/>
              <a:t> </a:t>
            </a:r>
            <a:r>
              <a:rPr dirty="0"/>
              <a:t>3D</a:t>
            </a:r>
            <a:r>
              <a:rPr dirty="0" spc="-60"/>
              <a:t> </a:t>
            </a:r>
            <a:r>
              <a:rPr dirty="0" spc="-10"/>
              <a:t>Imaging</a:t>
            </a:r>
          </a:p>
        </p:txBody>
      </p:sp>
      <p:sp>
        <p:nvSpPr>
          <p:cNvPr id="4" name="object 4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2159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700"/>
              </a:spcBef>
            </a:pPr>
            <a:r>
              <a:rPr dirty="0" spc="-10"/>
              <a:t>Segmentation</a:t>
            </a:r>
          </a:p>
          <a:p>
            <a:pPr marL="241300" indent="-228600">
              <a:lnSpc>
                <a:spcPts val="3105"/>
              </a:lnSpc>
              <a:spcBef>
                <a:spcPts val="1400"/>
              </a:spcBef>
              <a:buChar char="•"/>
              <a:tabLst>
                <a:tab pos="241300" algn="l"/>
              </a:tabLst>
            </a:pPr>
            <a:r>
              <a:rPr dirty="0" sz="2600"/>
              <a:t>Aka.</a:t>
            </a:r>
            <a:r>
              <a:rPr dirty="0" sz="2600" spc="-50"/>
              <a:t> </a:t>
            </a:r>
            <a:r>
              <a:rPr dirty="0" sz="2600"/>
              <a:t>ROI</a:t>
            </a:r>
            <a:r>
              <a:rPr dirty="0" sz="2600" spc="-35"/>
              <a:t> </a:t>
            </a:r>
            <a:r>
              <a:rPr dirty="0" sz="2600" spc="-10"/>
              <a:t>Editing</a:t>
            </a:r>
            <a:endParaRPr sz="2600"/>
          </a:p>
          <a:p>
            <a:pPr lvl="1" marL="697865" indent="-228600">
              <a:lnSpc>
                <a:spcPts val="2590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Removal</a:t>
            </a:r>
            <a:r>
              <a:rPr dirty="0" sz="2200" spc="-9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50">
                <a:latin typeface="Arial MT"/>
                <a:cs typeface="Arial MT"/>
              </a:rPr>
              <a:t> </a:t>
            </a:r>
            <a:r>
              <a:rPr dirty="0" sz="2200" spc="-20">
                <a:latin typeface="Arial MT"/>
                <a:cs typeface="Arial MT"/>
              </a:rPr>
              <a:t>unwanted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data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for</a:t>
            </a:r>
            <a:r>
              <a:rPr dirty="0" sz="2200" spc="-114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</a:t>
            </a:r>
            <a:r>
              <a:rPr dirty="0" sz="2200" spc="-14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purposes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ts val="2245"/>
              </a:lnSpc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Manual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-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Automatic</a:t>
            </a:r>
            <a:endParaRPr sz="1900">
              <a:latin typeface="Arial MT"/>
              <a:cs typeface="Arial MT"/>
            </a:endParaRPr>
          </a:p>
          <a:p>
            <a:pPr lvl="1" marL="697865" indent="-228600">
              <a:lnSpc>
                <a:spcPct val="100000"/>
              </a:lnSpc>
              <a:spcBef>
                <a:spcPts val="95"/>
              </a:spcBef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Improves</a:t>
            </a:r>
            <a:r>
              <a:rPr dirty="0" sz="2200" spc="-60">
                <a:latin typeface="Arial MT"/>
                <a:cs typeface="Arial MT"/>
              </a:rPr>
              <a:t> </a:t>
            </a:r>
            <a:r>
              <a:rPr dirty="0" sz="2200" spc="-25">
                <a:latin typeface="Arial MT"/>
                <a:cs typeface="Arial MT"/>
              </a:rPr>
              <a:t>visualization</a:t>
            </a:r>
            <a:r>
              <a:rPr dirty="0" sz="2200" spc="-13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area</a:t>
            </a:r>
            <a:r>
              <a:rPr dirty="0" sz="2200" spc="-7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2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interest</a:t>
            </a:r>
            <a:endParaRPr sz="2200">
              <a:latin typeface="Arial MT"/>
              <a:cs typeface="Arial MT"/>
            </a:endParaRPr>
          </a:p>
          <a:p>
            <a:pPr marL="241300" indent="-228600">
              <a:lnSpc>
                <a:spcPts val="3105"/>
              </a:lnSpc>
              <a:spcBef>
                <a:spcPts val="1570"/>
              </a:spcBef>
              <a:buChar char="•"/>
              <a:tabLst>
                <a:tab pos="241300" algn="l"/>
              </a:tabLst>
            </a:pPr>
            <a:r>
              <a:rPr dirty="0" sz="2600" spc="-10"/>
              <a:t>Errors</a:t>
            </a:r>
            <a:endParaRPr sz="2600"/>
          </a:p>
          <a:p>
            <a:pPr lvl="1" marL="697865" indent="-228600">
              <a:lnSpc>
                <a:spcPts val="260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Manual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&amp;</a:t>
            </a:r>
            <a:r>
              <a:rPr dirty="0" sz="2200" spc="-14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Automatic</a:t>
            </a:r>
            <a:endParaRPr sz="2200">
              <a:latin typeface="Arial MT"/>
              <a:cs typeface="Arial MT"/>
            </a:endParaRPr>
          </a:p>
          <a:p>
            <a:pPr lvl="1" marL="697865" indent="-228600">
              <a:lnSpc>
                <a:spcPts val="2625"/>
              </a:lnSpc>
              <a:buChar char="•"/>
              <a:tabLst>
                <a:tab pos="697865" algn="l"/>
              </a:tabLst>
            </a:pPr>
            <a:r>
              <a:rPr dirty="0" sz="2200">
                <a:latin typeface="Arial MT"/>
                <a:cs typeface="Arial MT"/>
              </a:rPr>
              <a:t>Anatomy</a:t>
            </a:r>
            <a:r>
              <a:rPr dirty="0" sz="2200" spc="-95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of</a:t>
            </a:r>
            <a:r>
              <a:rPr dirty="0" sz="2200" spc="-110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interest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is</a:t>
            </a:r>
            <a:r>
              <a:rPr dirty="0" sz="2200" spc="-120">
                <a:latin typeface="Arial MT"/>
                <a:cs typeface="Arial MT"/>
              </a:rPr>
              <a:t> </a:t>
            </a:r>
            <a:r>
              <a:rPr dirty="0" sz="2200">
                <a:latin typeface="Arial MT"/>
                <a:cs typeface="Arial MT"/>
              </a:rPr>
              <a:t>not</a:t>
            </a:r>
            <a:r>
              <a:rPr dirty="0" sz="2200" spc="-105">
                <a:latin typeface="Arial MT"/>
                <a:cs typeface="Arial MT"/>
              </a:rPr>
              <a:t> </a:t>
            </a:r>
            <a:r>
              <a:rPr dirty="0" sz="2200" spc="-10">
                <a:latin typeface="Arial MT"/>
                <a:cs typeface="Arial MT"/>
              </a:rPr>
              <a:t>displayed</a:t>
            </a:r>
            <a:endParaRPr sz="2200">
              <a:latin typeface="Arial MT"/>
              <a:cs typeface="Arial MT"/>
            </a:endParaRPr>
          </a:p>
          <a:p>
            <a:pPr lvl="2" marL="1155065" indent="-228600">
              <a:lnSpc>
                <a:spcPct val="100000"/>
              </a:lnSpc>
              <a:spcBef>
                <a:spcPts val="110"/>
              </a:spcBef>
              <a:buChar char="•"/>
              <a:tabLst>
                <a:tab pos="1155065" algn="l"/>
              </a:tabLst>
            </a:pPr>
            <a:r>
              <a:rPr dirty="0" sz="1900">
                <a:latin typeface="Arial MT"/>
                <a:cs typeface="Arial MT"/>
              </a:rPr>
              <a:t>Can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-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impossible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13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identify</a:t>
            </a:r>
            <a:endParaRPr sz="19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-10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exclude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stenosis</a:t>
            </a:r>
            <a:endParaRPr sz="1700">
              <a:latin typeface="Arial MT"/>
              <a:cs typeface="Arial MT"/>
            </a:endParaRPr>
          </a:p>
          <a:p>
            <a:pPr lvl="3" marL="1612265" indent="-228600">
              <a:lnSpc>
                <a:spcPct val="100000"/>
              </a:lnSpc>
              <a:spcBef>
                <a:spcPts val="100"/>
              </a:spcBef>
              <a:buChar char="•"/>
              <a:tabLst>
                <a:tab pos="1612265" algn="l"/>
              </a:tabLst>
            </a:pP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create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false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positives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(mimic</a:t>
            </a:r>
            <a:r>
              <a:rPr dirty="0" sz="1700" spc="-11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stenosis)</a:t>
            </a:r>
            <a:endParaRPr sz="17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93979" rIns="0" bIns="0" rtlCol="0" vert="horz">
            <a:spAutoFit/>
          </a:bodyPr>
          <a:lstStyle/>
          <a:p>
            <a:pPr marL="388620">
              <a:lnSpc>
                <a:spcPct val="100000"/>
              </a:lnSpc>
              <a:spcBef>
                <a:spcPts val="100"/>
              </a:spcBef>
            </a:pPr>
            <a:r>
              <a:rPr dirty="0"/>
              <a:t>Reformatting</a:t>
            </a:r>
            <a:r>
              <a:rPr dirty="0" spc="-114"/>
              <a:t> </a:t>
            </a:r>
            <a:r>
              <a:rPr dirty="0"/>
              <a:t>&amp;</a:t>
            </a:r>
            <a:r>
              <a:rPr dirty="0" spc="-45"/>
              <a:t> </a:t>
            </a:r>
            <a:r>
              <a:rPr dirty="0" spc="-10"/>
              <a:t>Artifacts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16330" y="1543486"/>
            <a:ext cx="6759575" cy="3932554"/>
          </a:xfrm>
          <a:prstGeom prst="rect">
            <a:avLst/>
          </a:prstGeom>
        </p:spPr>
        <p:txBody>
          <a:bodyPr wrap="square" lIns="0" tIns="2451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30"/>
              </a:spcBef>
            </a:pPr>
            <a:r>
              <a:rPr dirty="0" sz="3200">
                <a:latin typeface="Arial MT"/>
                <a:cs typeface="Arial MT"/>
              </a:rPr>
              <a:t>Artifacts</a:t>
            </a:r>
            <a:r>
              <a:rPr dirty="0" sz="3200" spc="-175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degrade</a:t>
            </a:r>
            <a:r>
              <a:rPr dirty="0" sz="3200" spc="-204">
                <a:latin typeface="Arial MT"/>
                <a:cs typeface="Arial MT"/>
              </a:rPr>
              <a:t> </a:t>
            </a:r>
            <a:r>
              <a:rPr dirty="0" sz="3200">
                <a:latin typeface="Arial MT"/>
                <a:cs typeface="Arial MT"/>
              </a:rPr>
              <a:t>reformatted</a:t>
            </a:r>
            <a:r>
              <a:rPr dirty="0" sz="3200" spc="-204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images.</a:t>
            </a:r>
            <a:endParaRPr sz="3200">
              <a:latin typeface="Arial MT"/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710"/>
              </a:spcBef>
              <a:buChar char="•"/>
              <a:tabLst>
                <a:tab pos="241300" algn="l"/>
              </a:tabLst>
            </a:pPr>
            <a:r>
              <a:rPr dirty="0" sz="3000">
                <a:latin typeface="Arial MT"/>
                <a:cs typeface="Arial MT"/>
              </a:rPr>
              <a:t>Most</a:t>
            </a:r>
            <a:r>
              <a:rPr dirty="0" sz="3000" spc="5">
                <a:latin typeface="Arial MT"/>
                <a:cs typeface="Arial MT"/>
              </a:rPr>
              <a:t> </a:t>
            </a:r>
            <a:r>
              <a:rPr dirty="0" sz="3000" spc="-10">
                <a:latin typeface="Arial MT"/>
                <a:cs typeface="Arial MT"/>
              </a:rPr>
              <a:t>common:</a:t>
            </a:r>
            <a:endParaRPr sz="30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1610"/>
              </a:spcBef>
              <a:buChar char="•"/>
              <a:tabLst>
                <a:tab pos="696595" algn="l"/>
              </a:tabLst>
            </a:pPr>
            <a:r>
              <a:rPr dirty="0" sz="2800" spc="-10">
                <a:latin typeface="Arial MT"/>
                <a:cs typeface="Arial MT"/>
              </a:rPr>
              <a:t>Motion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195"/>
              </a:spcBef>
              <a:buChar char="•"/>
              <a:tabLst>
                <a:tab pos="696595" algn="l"/>
              </a:tabLst>
            </a:pPr>
            <a:r>
              <a:rPr dirty="0" sz="2800" spc="-10">
                <a:latin typeface="Arial MT"/>
                <a:cs typeface="Arial MT"/>
              </a:rPr>
              <a:t>Metal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ct val="100000"/>
              </a:lnSpc>
              <a:spcBef>
                <a:spcPts val="2210"/>
              </a:spcBef>
              <a:buChar char="•"/>
              <a:tabLst>
                <a:tab pos="696595" algn="l"/>
              </a:tabLst>
            </a:pPr>
            <a:r>
              <a:rPr dirty="0" sz="2800" spc="-30">
                <a:latin typeface="Arial MT"/>
                <a:cs typeface="Arial MT"/>
              </a:rPr>
              <a:t>Asymmetrical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Voxels</a:t>
            </a:r>
            <a:endParaRPr sz="2800">
              <a:latin typeface="Arial MT"/>
              <a:cs typeface="Arial MT"/>
            </a:endParaRPr>
          </a:p>
          <a:p>
            <a:pPr lvl="2" marL="1153795" indent="-227329">
              <a:lnSpc>
                <a:spcPct val="100000"/>
              </a:lnSpc>
              <a:spcBef>
                <a:spcPts val="810"/>
              </a:spcBef>
              <a:buChar char="•"/>
              <a:tabLst>
                <a:tab pos="1153795" algn="l"/>
              </a:tabLst>
            </a:pPr>
            <a:r>
              <a:rPr dirty="0" sz="2400">
                <a:latin typeface="Arial MT"/>
                <a:cs typeface="Arial MT"/>
              </a:rPr>
              <a:t>Causing a</a:t>
            </a:r>
            <a:r>
              <a:rPr dirty="0" sz="2400" spc="-100">
                <a:latin typeface="Arial MT"/>
                <a:cs typeface="Arial MT"/>
              </a:rPr>
              <a:t> </a:t>
            </a:r>
            <a:r>
              <a:rPr dirty="0" sz="2400" spc="-40">
                <a:latin typeface="Arial MT"/>
                <a:cs typeface="Arial MT"/>
              </a:rPr>
              <a:t>“Stair-</a:t>
            </a:r>
            <a:r>
              <a:rPr dirty="0" sz="2400">
                <a:latin typeface="Arial MT"/>
                <a:cs typeface="Arial MT"/>
              </a:rPr>
              <a:t>step”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appearance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6669" rIns="0" bIns="0" rtlCol="0" vert="horz">
            <a:spAutoFit/>
          </a:bodyPr>
          <a:lstStyle/>
          <a:p>
            <a:pPr marL="401320">
              <a:lnSpc>
                <a:spcPct val="100000"/>
              </a:lnSpc>
              <a:spcBef>
                <a:spcPts val="100"/>
              </a:spcBef>
            </a:pPr>
            <a:r>
              <a:rPr dirty="0"/>
              <a:t>Objective</a:t>
            </a:r>
            <a:r>
              <a:rPr dirty="0" spc="-75"/>
              <a:t> </a:t>
            </a:r>
            <a:r>
              <a:rPr dirty="0" spc="-25"/>
              <a:t>3.7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9155" y="4523232"/>
            <a:ext cx="864107" cy="23469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20011" y="4916423"/>
            <a:ext cx="1402080" cy="262127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29639" y="1748027"/>
            <a:ext cx="9213215" cy="3851910"/>
          </a:xfrm>
          <a:prstGeom prst="rect">
            <a:avLst/>
          </a:prstGeom>
        </p:spPr>
        <p:txBody>
          <a:bodyPr wrap="square" lIns="0" tIns="4699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370"/>
              </a:spcBef>
            </a:pPr>
            <a:r>
              <a:rPr dirty="0" sz="3000" spc="-10">
                <a:latin typeface="Arial MT"/>
                <a:cs typeface="Arial MT"/>
              </a:rPr>
              <a:t>Definition(s):</a:t>
            </a:r>
            <a:endParaRPr sz="3000">
              <a:latin typeface="Arial MT"/>
              <a:cs typeface="Arial MT"/>
            </a:endParaRPr>
          </a:p>
          <a:p>
            <a:pPr marL="683260" indent="-226060">
              <a:lnSpc>
                <a:spcPct val="100000"/>
              </a:lnSpc>
              <a:spcBef>
                <a:spcPts val="215"/>
              </a:spcBef>
              <a:buChar char="•"/>
              <a:tabLst>
                <a:tab pos="683260" algn="l"/>
              </a:tabLst>
            </a:pPr>
            <a:r>
              <a:rPr dirty="0" sz="2400" spc="-10">
                <a:latin typeface="Arial MT"/>
                <a:cs typeface="Arial MT"/>
              </a:rPr>
              <a:t>Appearance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that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is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unrelated</a:t>
            </a:r>
            <a:r>
              <a:rPr dirty="0" sz="2400" spc="-6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to</a:t>
            </a:r>
            <a:r>
              <a:rPr dirty="0" sz="2400" spc="-15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4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subject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being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studied</a:t>
            </a:r>
            <a:endParaRPr sz="2400">
              <a:latin typeface="Arial MT"/>
              <a:cs typeface="Arial MT"/>
            </a:endParaRPr>
          </a:p>
          <a:p>
            <a:pPr marL="684530" indent="-227329">
              <a:lnSpc>
                <a:spcPts val="2600"/>
              </a:lnSpc>
              <a:spcBef>
                <a:spcPts val="645"/>
              </a:spcBef>
              <a:buChar char="•"/>
              <a:tabLst>
                <a:tab pos="685800" algn="l"/>
              </a:tabLst>
            </a:pPr>
            <a:r>
              <a:rPr dirty="0" sz="2400">
                <a:latin typeface="Arial MT"/>
                <a:cs typeface="Arial MT"/>
              </a:rPr>
              <a:t>Any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discrepancy</a:t>
            </a:r>
            <a:r>
              <a:rPr dirty="0" sz="2400" spc="-7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between</a:t>
            </a:r>
            <a:r>
              <a:rPr dirty="0" sz="2400" spc="-10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HU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values</a:t>
            </a:r>
            <a:r>
              <a:rPr dirty="0" sz="2400" spc="-9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in</a:t>
            </a:r>
            <a:r>
              <a:rPr dirty="0" sz="2400" spc="-114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image</a:t>
            </a:r>
            <a:r>
              <a:rPr dirty="0" sz="2400" spc="-11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&amp;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20">
                <a:latin typeface="Arial MT"/>
                <a:cs typeface="Arial MT"/>
              </a:rPr>
              <a:t>true </a:t>
            </a:r>
            <a:r>
              <a:rPr dirty="0" sz="2400" spc="-20">
                <a:latin typeface="Arial MT"/>
                <a:cs typeface="Arial MT"/>
              </a:rPr>
              <a:t>	</a:t>
            </a:r>
            <a:r>
              <a:rPr dirty="0" sz="2400" spc="-10">
                <a:latin typeface="Arial MT"/>
                <a:cs typeface="Arial MT"/>
              </a:rPr>
              <a:t>attenuation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coefficients</a:t>
            </a:r>
            <a:r>
              <a:rPr dirty="0" sz="2400" spc="-6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of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the</a:t>
            </a:r>
            <a:r>
              <a:rPr dirty="0" sz="2400" spc="-135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object</a:t>
            </a:r>
            <a:endParaRPr sz="24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550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More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likely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to</a:t>
            </a:r>
            <a:r>
              <a:rPr dirty="0" sz="2800" spc="-12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occur</a:t>
            </a:r>
            <a:r>
              <a:rPr dirty="0" sz="2800" spc="-1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12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CT</a:t>
            </a:r>
            <a:r>
              <a:rPr dirty="0" sz="2800" spc="-11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imaging</a:t>
            </a:r>
            <a:endParaRPr sz="2800">
              <a:latin typeface="Arial MT"/>
              <a:cs typeface="Arial MT"/>
            </a:endParaRPr>
          </a:p>
          <a:p>
            <a:pPr marL="226060" indent="-226060">
              <a:lnSpc>
                <a:spcPct val="100000"/>
              </a:lnSpc>
              <a:spcBef>
                <a:spcPts val="695"/>
              </a:spcBef>
              <a:buChar char="•"/>
              <a:tabLst>
                <a:tab pos="226060" algn="l"/>
              </a:tabLst>
            </a:pPr>
            <a:r>
              <a:rPr dirty="0" sz="2800">
                <a:latin typeface="Arial MT"/>
                <a:cs typeface="Arial MT"/>
              </a:rPr>
              <a:t>3</a:t>
            </a:r>
            <a:r>
              <a:rPr dirty="0" sz="2800" spc="-114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general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appearances:</a:t>
            </a:r>
            <a:endParaRPr sz="28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31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204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  <a:p>
            <a:pPr marL="457200">
              <a:lnSpc>
                <a:spcPct val="100000"/>
              </a:lnSpc>
              <a:spcBef>
                <a:spcPts val="195"/>
              </a:spcBef>
            </a:pPr>
            <a:r>
              <a:rPr dirty="0" sz="2400" spc="-50">
                <a:latin typeface="Arial MT"/>
                <a:cs typeface="Arial MT"/>
              </a:rPr>
              <a:t>•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629155" y="5303520"/>
            <a:ext cx="1078992" cy="26822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288" y="10667"/>
            <a:ext cx="743712" cy="79247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79120" rIns="0" bIns="0" rtlCol="0" vert="horz">
            <a:spAutoFit/>
          </a:bodyPr>
          <a:lstStyle/>
          <a:p>
            <a:pPr marL="387350">
              <a:lnSpc>
                <a:spcPct val="100000"/>
              </a:lnSpc>
              <a:spcBef>
                <a:spcPts val="105"/>
              </a:spcBef>
            </a:pPr>
            <a:r>
              <a:rPr dirty="0"/>
              <a:t>Things</a:t>
            </a:r>
            <a:r>
              <a:rPr dirty="0" spc="-60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Take</a:t>
            </a:r>
            <a:r>
              <a:rPr dirty="0" spc="-10"/>
              <a:t> </a:t>
            </a:r>
            <a:r>
              <a:rPr dirty="0" spc="-20"/>
              <a:t>Away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16330" y="1706501"/>
            <a:ext cx="6497320" cy="4343400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405"/>
              </a:spcBef>
              <a:buChar char="•"/>
              <a:tabLst>
                <a:tab pos="240029" algn="l"/>
              </a:tabLst>
            </a:pPr>
            <a:r>
              <a:rPr dirty="0" sz="2800" spc="-25">
                <a:latin typeface="Arial MT"/>
                <a:cs typeface="Arial MT"/>
              </a:rPr>
              <a:t>MTF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spc="-20">
                <a:latin typeface="Arial MT"/>
                <a:cs typeface="Arial MT"/>
              </a:rPr>
              <a:t>Uncoupling</a:t>
            </a:r>
            <a:r>
              <a:rPr dirty="0" sz="2800" spc="-140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effect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ct val="100000"/>
              </a:lnSpc>
              <a:spcBef>
                <a:spcPts val="300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Artifacts</a:t>
            </a:r>
            <a:endParaRPr sz="2800">
              <a:latin typeface="Arial MT"/>
              <a:cs typeface="Arial MT"/>
            </a:endParaRPr>
          </a:p>
          <a:p>
            <a:pPr marL="240029" indent="-227329">
              <a:lnSpc>
                <a:spcPts val="3325"/>
              </a:lnSpc>
              <a:spcBef>
                <a:spcPts val="145"/>
              </a:spcBef>
              <a:buChar char="•"/>
              <a:tabLst>
                <a:tab pos="240029" algn="l"/>
              </a:tabLst>
            </a:pPr>
            <a:r>
              <a:rPr dirty="0" sz="2800" spc="-10">
                <a:latin typeface="Arial MT"/>
                <a:cs typeface="Arial MT"/>
              </a:rPr>
              <a:t>Calculating</a:t>
            </a:r>
            <a:r>
              <a:rPr dirty="0" sz="2800" spc="-155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Pixel</a:t>
            </a:r>
            <a:r>
              <a:rPr dirty="0" sz="2800" spc="-170">
                <a:latin typeface="Arial MT"/>
                <a:cs typeface="Arial MT"/>
              </a:rPr>
              <a:t> </a:t>
            </a:r>
            <a:r>
              <a:rPr dirty="0" sz="2800" spc="-20">
                <a:latin typeface="Arial MT"/>
                <a:cs typeface="Arial MT"/>
              </a:rPr>
              <a:t>Size</a:t>
            </a:r>
            <a:endParaRPr sz="2800">
              <a:latin typeface="Arial MT"/>
              <a:cs typeface="Arial MT"/>
            </a:endParaRPr>
          </a:p>
          <a:p>
            <a:pPr lvl="1" marL="696595" indent="-227329">
              <a:lnSpc>
                <a:spcPts val="284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Romans</a:t>
            </a:r>
            <a:r>
              <a:rPr dirty="0" sz="2400" spc="-125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Clinical</a:t>
            </a:r>
            <a:r>
              <a:rPr dirty="0" sz="2400" spc="-4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Application</a:t>
            </a:r>
            <a:r>
              <a:rPr dirty="0" sz="2400" spc="-5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Box</a:t>
            </a:r>
            <a:r>
              <a:rPr dirty="0" sz="2400" spc="-150">
                <a:latin typeface="Arial MT"/>
                <a:cs typeface="Arial MT"/>
              </a:rPr>
              <a:t> </a:t>
            </a:r>
            <a:r>
              <a:rPr dirty="0" sz="2400" spc="-55">
                <a:latin typeface="Arial MT"/>
                <a:cs typeface="Arial MT"/>
              </a:rPr>
              <a:t>6-</a:t>
            </a:r>
            <a:r>
              <a:rPr dirty="0" sz="2400">
                <a:latin typeface="Arial MT"/>
                <a:cs typeface="Arial MT"/>
              </a:rPr>
              <a:t>1</a:t>
            </a:r>
            <a:r>
              <a:rPr dirty="0" sz="2400" spc="-120">
                <a:latin typeface="Arial MT"/>
                <a:cs typeface="Arial MT"/>
              </a:rPr>
              <a:t> </a:t>
            </a:r>
            <a:r>
              <a:rPr dirty="0" sz="2400">
                <a:latin typeface="Arial MT"/>
                <a:cs typeface="Arial MT"/>
              </a:rPr>
              <a:t>pg.</a:t>
            </a:r>
            <a:r>
              <a:rPr dirty="0" sz="2400" spc="-140">
                <a:latin typeface="Arial MT"/>
                <a:cs typeface="Arial MT"/>
              </a:rPr>
              <a:t> </a:t>
            </a:r>
            <a:r>
              <a:rPr dirty="0" sz="2400" spc="-25">
                <a:latin typeface="Arial MT"/>
                <a:cs typeface="Arial MT"/>
              </a:rPr>
              <a:t>67</a:t>
            </a:r>
            <a:endParaRPr sz="2400">
              <a:latin typeface="Arial MT"/>
              <a:cs typeface="Arial MT"/>
            </a:endParaRPr>
          </a:p>
          <a:p>
            <a:pPr algn="r" marL="226060" marR="3678554" indent="-226060">
              <a:lnSpc>
                <a:spcPts val="3325"/>
              </a:lnSpc>
              <a:spcBef>
                <a:spcPts val="125"/>
              </a:spcBef>
              <a:buChar char="•"/>
              <a:tabLst>
                <a:tab pos="226060" algn="l"/>
              </a:tabLst>
            </a:pPr>
            <a:r>
              <a:rPr dirty="0" sz="2800" spc="-50">
                <a:latin typeface="Arial MT"/>
                <a:cs typeface="Arial MT"/>
              </a:rPr>
              <a:t>Post-</a:t>
            </a:r>
            <a:r>
              <a:rPr dirty="0" sz="2800" spc="-10">
                <a:latin typeface="Arial MT"/>
                <a:cs typeface="Arial MT"/>
              </a:rPr>
              <a:t>processing</a:t>
            </a:r>
            <a:endParaRPr sz="2800">
              <a:latin typeface="Arial MT"/>
              <a:cs typeface="Arial MT"/>
            </a:endParaRPr>
          </a:p>
          <a:p>
            <a:pPr algn="r" lvl="1" marL="226060" marR="3617595" indent="-226060">
              <a:lnSpc>
                <a:spcPts val="2845"/>
              </a:lnSpc>
              <a:buChar char="•"/>
              <a:tabLst>
                <a:tab pos="226060" algn="l"/>
              </a:tabLst>
            </a:pPr>
            <a:r>
              <a:rPr dirty="0" sz="2400">
                <a:latin typeface="Arial MT"/>
                <a:cs typeface="Arial MT"/>
              </a:rPr>
              <a:t>Main</a:t>
            </a:r>
            <a:r>
              <a:rPr dirty="0" sz="2400" spc="-13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categories</a:t>
            </a:r>
            <a:endParaRPr sz="2400">
              <a:latin typeface="Arial MT"/>
              <a:cs typeface="Arial MT"/>
            </a:endParaRPr>
          </a:p>
          <a:p>
            <a:pPr algn="r" lvl="2" marL="227965" marR="2124075" indent="-227965">
              <a:lnSpc>
                <a:spcPts val="2355"/>
              </a:lnSpc>
              <a:spcBef>
                <a:spcPts val="5"/>
              </a:spcBef>
              <a:buChar char="•"/>
              <a:tabLst>
                <a:tab pos="227965" algn="l"/>
              </a:tabLst>
            </a:pPr>
            <a:r>
              <a:rPr dirty="0" sz="2000">
                <a:latin typeface="Arial MT"/>
                <a:cs typeface="Arial MT"/>
              </a:rPr>
              <a:t>Including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2D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&amp;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3D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reformats</a:t>
            </a:r>
            <a:endParaRPr sz="2000">
              <a:latin typeface="Arial MT"/>
              <a:cs typeface="Arial MT"/>
            </a:endParaRPr>
          </a:p>
          <a:p>
            <a:pPr algn="r" lvl="1" marL="226060" marR="2125980" indent="-226060">
              <a:lnSpc>
                <a:spcPts val="2835"/>
              </a:lnSpc>
              <a:buChar char="•"/>
              <a:tabLst>
                <a:tab pos="226060" algn="l"/>
              </a:tabLst>
            </a:pPr>
            <a:r>
              <a:rPr dirty="0" sz="2400" spc="-10">
                <a:latin typeface="Arial MT"/>
                <a:cs typeface="Arial MT"/>
              </a:rPr>
              <a:t>Overlapping</a:t>
            </a:r>
            <a:r>
              <a:rPr dirty="0" sz="2400" spc="-80">
                <a:latin typeface="Arial MT"/>
                <a:cs typeface="Arial MT"/>
              </a:rPr>
              <a:t> </a:t>
            </a:r>
            <a:r>
              <a:rPr dirty="0" sz="2400" spc="-10">
                <a:latin typeface="Arial MT"/>
                <a:cs typeface="Arial MT"/>
              </a:rPr>
              <a:t>reconstruction</a:t>
            </a:r>
            <a:endParaRPr sz="2400">
              <a:latin typeface="Arial MT"/>
              <a:cs typeface="Arial MT"/>
            </a:endParaRPr>
          </a:p>
          <a:p>
            <a:pPr lvl="2" marL="1155065" indent="-228600">
              <a:lnSpc>
                <a:spcPts val="2355"/>
              </a:lnSpc>
              <a:spcBef>
                <a:spcPts val="5"/>
              </a:spcBef>
              <a:buChar char="•"/>
              <a:tabLst>
                <a:tab pos="1155065" algn="l"/>
              </a:tabLst>
            </a:pPr>
            <a:r>
              <a:rPr dirty="0" sz="2000">
                <a:latin typeface="Arial MT"/>
                <a:cs typeface="Arial MT"/>
              </a:rPr>
              <a:t>Romans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Clinical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Application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Box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8-2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pg.</a:t>
            </a:r>
            <a:r>
              <a:rPr dirty="0" sz="2000" spc="-1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85</a:t>
            </a:r>
            <a:endParaRPr sz="2000">
              <a:latin typeface="Arial MT"/>
              <a:cs typeface="Arial MT"/>
            </a:endParaRPr>
          </a:p>
          <a:p>
            <a:pPr marL="696595" indent="-227329">
              <a:lnSpc>
                <a:spcPts val="2835"/>
              </a:lnSpc>
              <a:buChar char="•"/>
              <a:tabLst>
                <a:tab pos="696595" algn="l"/>
              </a:tabLst>
            </a:pPr>
            <a:r>
              <a:rPr dirty="0" sz="2400" spc="-10">
                <a:latin typeface="Arial MT"/>
                <a:cs typeface="Arial MT"/>
              </a:rPr>
              <a:t>Segmentation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2025-06-26T21:56:52Z</dcterms:created>
  <dcterms:modified xsi:type="dcterms:W3CDTF">2025-06-26T21:56:52Z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2025-06-27T00:00:00Z</vt:filetime>
  </property>
  <property fmtid="{D5CDD505-2E9C-101B-9397-08002B2CF9AE}" pid="3" name="LastSaved">
    <vt:filetime>2025-06-26T00:00:00Z</vt:filetime>
  </property>
  <property fmtid="{D5CDD505-2E9C-101B-9397-08002B2CF9AE}" pid="4" name="Producer">
    <vt:lpwstr>Foxit PDF Editor Printer Version 11.2.2.4537</vt:lpwstr>
  </property>
</Properties>
</file>