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s/slide16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6" r:id="rId2"/>
  </p:sldMasterIdLst>
  <p:notesMasterIdLst>
    <p:notesMasterId r:id="rId2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notesMaster" Target="notesMasters/notesMaster1.xml"/><Relationship Id="rId27" Type="http://schemas.openxmlformats.org/officeDocument/2006/relationships/presProps" Target="presProps.xml" /><Relationship Id="rId28" Type="http://schemas.openxmlformats.org/officeDocument/2006/relationships/tableStyles" Target="tableStyles.xml" /><Relationship Id="rId29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2F4EEB0-494D-6EF4-A96D-4D774EC023A8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9BBA2B0-D5FB-F0A7-E80C-B8F6792C048F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9C0BB8C-2F07-9095-C704-FEAE9E7B506F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0A9FADA-44FE-6EDC-A27B-09519757BEEF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D3CEC03-738C-B747-78BA-BACC29C73A77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8E4579C-8CBB-0D04-6448-474B1B493441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530A957-DA13-4380-98DE-4B4AB7AA63C4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fld id="{9905D26C-FE88-4CA7-86C8-026FA35E6B9D}" type="slidenum">
              <a:rPr lang="en-CA"/>
              <a:t>9</a:t>
            </a:fld>
            <a:endParaRPr lang="en-CA"/>
          </a:p>
        </p:txBody>
      </p:sp>
      <p:sp>
        <p:nvSpPr>
          <p:cNvPr id="15363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15364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endParaRPr lang="en-CA"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AB159E3-65B6-03A1-A7DA-2C5BBDD2B7A5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577510E-D21D-30C8-B5B6-013BEBEF7E68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4E7D2F8-6871-5210-7EA3-530CEE48D7EB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201E1DC-CF0C-4A34-4861-211DAD84D958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A09146C-347E-BAB7-0BF0-8968E16D9C83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600DC32C-4E8D-43EE-8739-CD442D7F730B}" type="slidenum">
              <a:rPr lang="en-CA"/>
              <a:t>15</a:t>
            </a:fld>
            <a:endParaRPr lang="en-CA"/>
          </a:p>
        </p:txBody>
      </p:sp>
      <p:sp>
        <p:nvSpPr>
          <p:cNvPr id="15362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15363" name="Rectangle 3"/>
          <p:cNvSpPr>
            <a:spLocks noChangeArrowheads="1"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DC791C6-9C33-AFDD-B9E8-D0023A456D0D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3727128-7EE7-78D2-4FF3-E59F7F7A5773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968B61B-BBE0-834D-0AB9-B0FA2F71AC47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303EE3C-6A2E-0EF2-AFC2-374023B6FB76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77A2ED2-C131-CB8F-5265-AA5CB98C2A1D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8E5BA96-FB66-4823-9A91-9F77B31FEAC7}" type="slidenum">
              <a:rPr lang="en-US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9F226B0E-A34B-4CE8-A551-7379A82AAAC2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xAndObj" userDrawn="1">
  <p:cSld name="Title, Text,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 bwMode="auto"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779FF-2D12-473E-BE1E-7E6D286EE4C6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objAndTx" userDrawn="1">
  <p:cSld name="Title, Content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7AE57-91D9-4115-A31D-59782E1EBA92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27.xml"/><Relationship Id="rId28" Type="http://schemas.openxmlformats.org/officeDocument/2006/relationships/theme" Target="../theme/theme1.xml"/><Relationship Id="rId29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9.xml"/><Relationship Id="rId3" Type="http://schemas.openxmlformats.org/officeDocument/2006/relationships/slideLayout" Target="../slideLayouts/slideLayout30.xml"/><Relationship Id="rId4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4.xml"/><Relationship Id="rId8" Type="http://schemas.openxmlformats.org/officeDocument/2006/relationships/slideLayout" Target="../slideLayouts/slideLayout35.xml"/><Relationship Id="rId9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38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9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9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9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jpg"/><Relationship Id="rId4" Type="http://schemas.openxmlformats.org/officeDocument/2006/relationships/image" Target="../media/image15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3.pn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4.jpg"/><Relationship Id="rId4" Type="http://schemas.openxmlformats.org/officeDocument/2006/relationships/image" Target="../media/image25.jp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6.jpg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46951" y="2182552"/>
            <a:ext cx="6425784" cy="1246448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4000"/>
              <a:t>MRAD 256</a:t>
            </a:r>
            <a:br>
              <a:rPr lang="en-US" sz="4000"/>
            </a:br>
            <a:r>
              <a:rPr lang="en-US" sz="4000"/>
              <a:t>Radiographic Technique 2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46951" y="3743384"/>
            <a:ext cx="7068233" cy="835051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en-US"/>
              <a:t>Positioning of the SI joints, Sacrum</a:t>
            </a:r>
            <a:endParaRPr/>
          </a:p>
          <a:p>
            <a:pPr algn="l">
              <a:defRPr/>
            </a:pPr>
            <a:r>
              <a:rPr lang="en-US"/>
              <a:t>and Coccyx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sz="3600"/>
              <a:t>Routine protocol for SI Joints</a:t>
            </a:r>
            <a:endParaRPr/>
          </a:p>
        </p:txBody>
      </p:sp>
      <p:sp>
        <p:nvSpPr>
          <p:cNvPr id="3075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buFont typeface="Wingdings"/>
              <a:buChar char="Ø"/>
              <a:defRPr/>
            </a:pPr>
            <a:r>
              <a:rPr lang="en-CA">
                <a:solidFill>
                  <a:schemeClr val="tx1"/>
                </a:solidFill>
              </a:rPr>
              <a:t>35° AP Axial Projection</a:t>
            </a:r>
            <a:endParaRPr/>
          </a:p>
          <a:p>
            <a:pPr>
              <a:buFont typeface="Wingdings"/>
              <a:buChar char="Ø"/>
              <a:defRPr/>
            </a:pPr>
            <a:endParaRPr lang="en-CA">
              <a:solidFill>
                <a:schemeClr val="tx1"/>
              </a:solidFill>
            </a:endParaRPr>
          </a:p>
          <a:p>
            <a:pPr>
              <a:buFont typeface="Wingdings"/>
              <a:buChar char="Ø"/>
              <a:defRPr/>
            </a:pPr>
            <a:r>
              <a:rPr lang="en-CA">
                <a:solidFill>
                  <a:schemeClr val="tx1"/>
                </a:solidFill>
              </a:rPr>
              <a:t>25-30° AP </a:t>
            </a:r>
            <a:r>
              <a:rPr lang="en-CA">
                <a:solidFill>
                  <a:schemeClr val="tx1"/>
                </a:solidFill>
              </a:rPr>
              <a:t>Obliques</a:t>
            </a:r>
            <a:r>
              <a:rPr lang="en-CA">
                <a:solidFill>
                  <a:schemeClr val="tx1"/>
                </a:solidFill>
              </a:rPr>
              <a:t> (Bilateral)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 noGrp="1"/>
          </p:cNvSpPr>
          <p:nvPr>
            <p:ph type="title"/>
          </p:nvPr>
        </p:nvSpPr>
        <p:spPr bwMode="auto">
          <a:xfrm>
            <a:off x="838200" y="365125"/>
            <a:ext cx="9744856" cy="1325563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CA" sz="2800">
                <a:latin typeface="+mn-lt"/>
              </a:rPr>
              <a:t>When positioning for AP axial SI joints the CR is angled to pass through the L5/S1 joint as follows:</a:t>
            </a:r>
            <a:endParaRPr/>
          </a:p>
        </p:txBody>
      </p:sp>
      <p:sp>
        <p:nvSpPr>
          <p:cNvPr id="5123" name="Rectangle 5"/>
          <p:cNvSpPr>
            <a:spLocks noChangeArrowheads="1" noGrp="1"/>
          </p:cNvSpPr>
          <p:nvPr>
            <p:ph idx="1"/>
          </p:nvPr>
        </p:nvSpPr>
        <p:spPr bwMode="auto"/>
        <p:txBody>
          <a:bodyPr/>
          <a:lstStyle/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400">
                <a:solidFill>
                  <a:schemeClr val="tx1"/>
                </a:solidFill>
                <a:latin typeface="+mn-lt"/>
              </a:rPr>
              <a:t>30 degrees for male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400">
                <a:solidFill>
                  <a:schemeClr val="tx1"/>
                </a:solidFill>
                <a:latin typeface="+mn-lt"/>
              </a:rPr>
              <a:t>35 degrees for female</a:t>
            </a:r>
            <a:endParaRPr/>
          </a:p>
          <a:p>
            <a:pPr>
              <a:lnSpc>
                <a:spcPct val="150000"/>
              </a:lnSpc>
              <a:defRPr/>
            </a:pPr>
            <a:endParaRPr lang="en-CA" sz="2000">
              <a:latin typeface="Lucida Fax"/>
            </a:endParaRPr>
          </a:p>
        </p:txBody>
      </p:sp>
      <p:pic>
        <p:nvPicPr>
          <p:cNvPr id="5125" name="Picture 8" descr="8F117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167438" y="2205038"/>
            <a:ext cx="4025899" cy="378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latin typeface="+mn-lt"/>
              </a:rPr>
              <a:t>AP Axial Projection</a:t>
            </a:r>
            <a:endParaRPr/>
          </a:p>
        </p:txBody>
      </p:sp>
      <p:sp>
        <p:nvSpPr>
          <p:cNvPr id="4099" name="Rectangle 5"/>
          <p:cNvSpPr>
            <a:spLocks noChangeArrowheads="1" noGrp="1"/>
          </p:cNvSpPr>
          <p:nvPr>
            <p:ph idx="1"/>
          </p:nvPr>
        </p:nvSpPr>
        <p:spPr bwMode="auto">
          <a:xfrm>
            <a:off x="838198" y="1825625"/>
            <a:ext cx="6356893" cy="4351338"/>
          </a:xfrm>
        </p:spPr>
        <p:txBody>
          <a:bodyPr>
            <a:normAutofit fontScale="32500" lnSpcReduction="20000"/>
          </a:bodyPr>
          <a:lstStyle/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4500">
                <a:cs typeface="Arial"/>
              </a:rPr>
              <a:t>Angle 30 -35</a:t>
            </a:r>
            <a:r>
              <a:rPr lang="en-CA" sz="7000">
                <a:cs typeface="Arial"/>
              </a:rPr>
              <a:t> ̊ </a:t>
            </a:r>
            <a:r>
              <a:rPr lang="en-CA" sz="4500">
                <a:cs typeface="Arial"/>
              </a:rPr>
              <a:t>cephalad to open the L5/S1 joint space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4500">
                <a:cs typeface="Arial"/>
              </a:rPr>
              <a:t>CR 5 cm inferior to ASIS (compensates for steep tube angle)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4500">
                <a:cs typeface="Arial"/>
              </a:rPr>
              <a:t>Collimate crosswise to include the SI joints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4500">
                <a:cs typeface="Arial"/>
              </a:rPr>
              <a:t>On the patient:</a:t>
            </a:r>
            <a:endParaRPr/>
          </a:p>
          <a:p>
            <a:pPr lvl="2">
              <a:lnSpc>
                <a:spcPct val="150000"/>
              </a:lnSpc>
              <a:buFont typeface="Wingdings"/>
              <a:buChar char="Ø"/>
              <a:defRPr/>
            </a:pPr>
            <a:r>
              <a:rPr lang="en-CA" sz="4500">
                <a:cs typeface="Arial"/>
              </a:rPr>
              <a:t> The </a:t>
            </a:r>
            <a:r>
              <a:rPr lang="en-CA" sz="4500" b="1" i="1">
                <a:solidFill>
                  <a:srgbClr val="00B050"/>
                </a:solidFill>
                <a:cs typeface="Arial"/>
              </a:rPr>
              <a:t>inferior</a:t>
            </a:r>
            <a:r>
              <a:rPr lang="en-CA" sz="4500">
                <a:cs typeface="Arial"/>
              </a:rPr>
              <a:t> light border is at the level of the symphysis pubis (greater trochanter for palpating)</a:t>
            </a:r>
            <a:endParaRPr/>
          </a:p>
          <a:p>
            <a:pPr lvl="2">
              <a:lnSpc>
                <a:spcPct val="150000"/>
              </a:lnSpc>
              <a:buFont typeface="Wingdings"/>
              <a:buChar char="Ø"/>
              <a:defRPr/>
            </a:pPr>
            <a:r>
              <a:rPr lang="en-CA" sz="4500">
                <a:cs typeface="Arial"/>
              </a:rPr>
              <a:t>The </a:t>
            </a:r>
            <a:r>
              <a:rPr lang="en-CA" sz="4500" b="1" i="1">
                <a:solidFill>
                  <a:srgbClr val="00B050"/>
                </a:solidFill>
                <a:cs typeface="Arial"/>
              </a:rPr>
              <a:t>superior</a:t>
            </a:r>
            <a:r>
              <a:rPr lang="en-CA" sz="4500">
                <a:cs typeface="Arial"/>
              </a:rPr>
              <a:t> light border should be around ASIS, such that the diverging ray will be slightly above iliac crest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4500">
                <a:cs typeface="Arial"/>
              </a:rPr>
              <a:t>Suspend respiration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endParaRPr lang="en-CA" sz="2000">
              <a:cs typeface="Arial"/>
            </a:endParaRPr>
          </a:p>
        </p:txBody>
      </p:sp>
      <p:grpSp>
        <p:nvGrpSpPr>
          <p:cNvPr id="3" name="Group 2"/>
          <p:cNvGrpSpPr/>
          <p:nvPr/>
        </p:nvGrpSpPr>
        <p:grpSpPr bwMode="auto">
          <a:xfrm>
            <a:off x="7406849" y="1954737"/>
            <a:ext cx="4785869" cy="4210976"/>
            <a:chOff x="0" y="0"/>
            <a:chExt cx="4785869" cy="4210976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/>
            <a:srcRect l="12105" t="0" r="10625" b="0"/>
            <a:stretch/>
          </p:blipFill>
          <p:spPr bwMode="auto">
            <a:xfrm>
              <a:off x="762961" y="0"/>
              <a:ext cx="3925305" cy="3073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" name="TextBox 1"/>
            <p:cNvSpPr txBox="1"/>
            <p:nvPr/>
          </p:nvSpPr>
          <p:spPr bwMode="auto">
            <a:xfrm>
              <a:off x="0" y="3021896"/>
              <a:ext cx="2840520" cy="1189079"/>
            </a:xfrm>
            <a:prstGeom prst="rect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/>
                <a:t>Be careful that you do not clip the SI joints as they are near the edge of the light field</a:t>
              </a:r>
              <a:endParaRPr/>
            </a:p>
          </p:txBody>
        </p:sp>
        <p:cxnSp>
          <p:nvCxnSpPr>
            <p:cNvPr id="4" name="Straight Arrow Connector 3"/>
            <p:cNvCxnSpPr/>
            <p:nvPr/>
          </p:nvCxnSpPr>
          <p:spPr bwMode="auto">
            <a:xfrm flipV="1">
              <a:off x="202638" y="864096"/>
              <a:ext cx="2222765" cy="2157969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Arrow Connector 4"/>
            <p:cNvCxnSpPr/>
            <p:nvPr/>
          </p:nvCxnSpPr>
          <p:spPr bwMode="auto">
            <a:xfrm flipH="1">
              <a:off x="2510816" y="864096"/>
              <a:ext cx="200553" cy="936985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auto">
            <a:xfrm>
              <a:off x="2533032" y="1080119"/>
              <a:ext cx="0" cy="57606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 bwMode="auto">
            <a:xfrm>
              <a:off x="2839799" y="2801234"/>
              <a:ext cx="1946070" cy="366119"/>
            </a:xfrm>
            <a:prstGeom prst="rect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/>
                <a:t>Bontrager</a:t>
              </a:r>
              <a:r>
                <a:rPr lang="en-US"/>
                <a:t> 9-76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 algn="l">
              <a:defRPr/>
            </a:pPr>
            <a:r>
              <a:rPr lang="en-CA" sz="3600">
                <a:latin typeface="+mn-lt"/>
              </a:rPr>
              <a:t>Evaluation criteria</a:t>
            </a:r>
            <a:endParaRPr/>
          </a:p>
        </p:txBody>
      </p:sp>
      <p:sp>
        <p:nvSpPr>
          <p:cNvPr id="6147" name="Rectangle 5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600">
                <a:solidFill>
                  <a:schemeClr val="tx1"/>
                </a:solidFill>
                <a:latin typeface="+mn-lt"/>
              </a:rPr>
              <a:t>SI joints and L5/S1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600">
                <a:solidFill>
                  <a:schemeClr val="tx1"/>
                </a:solidFill>
                <a:latin typeface="+mn-lt"/>
              </a:rPr>
              <a:t>No rotation or tilt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600">
                <a:solidFill>
                  <a:schemeClr val="tx1"/>
                </a:solidFill>
                <a:latin typeface="+mn-lt"/>
              </a:rPr>
              <a:t>Spinous processes centered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600">
                <a:solidFill>
                  <a:schemeClr val="tx1"/>
                </a:solidFill>
                <a:latin typeface="+mn-lt"/>
              </a:rPr>
              <a:t>Symmetric sacral alae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endParaRPr lang="en-CA" sz="2400">
              <a:latin typeface="Lucida Fax"/>
            </a:endParaRPr>
          </a:p>
        </p:txBody>
      </p:sp>
      <p:sp>
        <p:nvSpPr>
          <p:cNvPr id="2" name="TextBox 1"/>
          <p:cNvSpPr txBox="1"/>
          <p:nvPr/>
        </p:nvSpPr>
        <p:spPr bwMode="auto">
          <a:xfrm>
            <a:off x="6156252" y="5388570"/>
            <a:ext cx="4249534" cy="91476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Note: The symphysis pubis will superimpose the sacrum, as it is thrown superiorly  by the 35° cephalad angle 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096000" y="814273"/>
            <a:ext cx="4309067" cy="43321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CA"/>
              <a:t>PA Axial Projection</a:t>
            </a:r>
            <a:endParaRPr/>
          </a:p>
        </p:txBody>
      </p:sp>
      <p:sp>
        <p:nvSpPr>
          <p:cNvPr id="8195" name="Rectangle 3"/>
          <p:cNvSpPr>
            <a:spLocks noChangeArrowheads="1" noGrp="1"/>
          </p:cNvSpPr>
          <p:nvPr>
            <p:ph idx="1"/>
          </p:nvPr>
        </p:nvSpPr>
        <p:spPr bwMode="auto"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  <a:defRPr/>
            </a:pPr>
            <a:r>
              <a:rPr lang="en-CA" sz="3200">
                <a:solidFill>
                  <a:schemeClr val="tx1"/>
                </a:solidFill>
              </a:rPr>
              <a:t>CR is directed 30- 35˚ </a:t>
            </a:r>
            <a:r>
              <a:rPr lang="en-CA" sz="3200">
                <a:solidFill>
                  <a:schemeClr val="tx1"/>
                </a:solidFill>
              </a:rPr>
              <a:t>caudad</a:t>
            </a:r>
            <a:r>
              <a:rPr lang="en-CA" sz="3200">
                <a:solidFill>
                  <a:schemeClr val="tx1"/>
                </a:solidFill>
              </a:rPr>
              <a:t> to pass 5 cm inferior to the ASIS </a:t>
            </a:r>
            <a:endParaRPr/>
          </a:p>
          <a:p>
            <a:pPr>
              <a:defRPr/>
            </a:pPr>
            <a:endParaRPr lang="en-CA" sz="32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latin typeface="+mn-lt"/>
              </a:rPr>
              <a:t>AP Bilateral Obliques</a:t>
            </a:r>
            <a:br>
              <a:rPr lang="en-CA" sz="3600">
                <a:latin typeface="+mn-lt"/>
              </a:rPr>
            </a:br>
            <a:endParaRPr lang="en-CA" sz="2700">
              <a:latin typeface="+mn-lt"/>
            </a:endParaRPr>
          </a:p>
        </p:txBody>
      </p:sp>
      <p:sp>
        <p:nvSpPr>
          <p:cNvPr id="10244" name="Rectangle 6"/>
          <p:cNvSpPr>
            <a:spLocks noChangeArrowheads="1" noGrp="1"/>
          </p:cNvSpPr>
          <p:nvPr>
            <p:ph idx="1"/>
          </p:nvPr>
        </p:nvSpPr>
        <p:spPr bwMode="auto">
          <a:xfrm>
            <a:off x="838200" y="1825625"/>
            <a:ext cx="5397288" cy="4351338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>
                <a:cs typeface="Arial"/>
              </a:rPr>
              <a:t>Midcoronal</a:t>
            </a:r>
            <a:r>
              <a:rPr lang="en-CA">
                <a:cs typeface="Arial"/>
              </a:rPr>
              <a:t> plane rotated 25 to 30˚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>
                <a:cs typeface="Arial"/>
              </a:rPr>
              <a:t> CR 1 inch or 2.5 cm medial to upside ASIS 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>
                <a:cs typeface="Arial"/>
              </a:rPr>
              <a:t>Collimate to upside SI joint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>
                <a:cs typeface="Arial"/>
              </a:rPr>
              <a:t>Marker on lateral edge of upside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>
                <a:cs typeface="Arial"/>
              </a:rPr>
              <a:t> Suspend respiration</a:t>
            </a:r>
            <a:endParaRPr/>
          </a:p>
        </p:txBody>
      </p:sp>
      <p:sp>
        <p:nvSpPr>
          <p:cNvPr id="2" name="TextBox 1"/>
          <p:cNvSpPr txBox="1"/>
          <p:nvPr/>
        </p:nvSpPr>
        <p:spPr bwMode="auto">
          <a:xfrm>
            <a:off x="8483729" y="5118555"/>
            <a:ext cx="3564607" cy="12805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>
                <a:solidFill>
                  <a:srgbClr val="FF0000"/>
                </a:solidFill>
              </a:rPr>
              <a:t>Remember!</a:t>
            </a:r>
            <a:r>
              <a:rPr lang="en-US">
                <a:solidFill>
                  <a:srgbClr val="FF0000"/>
                </a:solidFill>
              </a:rPr>
              <a:t>  </a:t>
            </a:r>
            <a:r>
              <a:rPr lang="en-US"/>
              <a:t> SI joints sit in the same orientation as the crests, so you will see the upside in the RPO and LPO positions</a:t>
            </a:r>
            <a:endParaRPr/>
          </a:p>
        </p:txBody>
      </p:sp>
      <p:sp>
        <p:nvSpPr>
          <p:cNvPr id="6" name="TextBox 5"/>
          <p:cNvSpPr txBox="1"/>
          <p:nvPr/>
        </p:nvSpPr>
        <p:spPr bwMode="auto">
          <a:xfrm>
            <a:off x="5406589" y="5924758"/>
            <a:ext cx="2714715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9-79 and 9-80</a:t>
            </a:r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rcRect l="12105" t="0" r="11599" b="0"/>
          <a:stretch/>
        </p:blipFill>
        <p:spPr bwMode="auto">
          <a:xfrm>
            <a:off x="6598633" y="365442"/>
            <a:ext cx="3770194" cy="30020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rcRect l="23347" t="0" r="23221" b="0"/>
          <a:stretch/>
        </p:blipFill>
        <p:spPr bwMode="auto">
          <a:xfrm>
            <a:off x="6483507" y="2212065"/>
            <a:ext cx="1832137" cy="29231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latin typeface="+mn-lt"/>
              </a:rPr>
              <a:t>Evaluation criteria</a:t>
            </a:r>
            <a:endParaRPr/>
          </a:p>
        </p:txBody>
      </p:sp>
      <p:sp>
        <p:nvSpPr>
          <p:cNvPr id="11269" name="Text Placeholder 7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buFont typeface="Wingdings"/>
              <a:buChar char="Ø"/>
              <a:defRPr/>
            </a:pPr>
            <a:r>
              <a:rPr lang="en-CA">
                <a:solidFill>
                  <a:schemeClr val="tx1"/>
                </a:solidFill>
              </a:rPr>
              <a:t>Open SI joint</a:t>
            </a:r>
            <a:endParaRPr/>
          </a:p>
        </p:txBody>
      </p:sp>
      <p:pic>
        <p:nvPicPr>
          <p:cNvPr id="8" name="Picture 8" descr="http://coursewareobjects.elsevier.com/objects/elr/Bontrager7e/IC/images/010081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141884" y="2798597"/>
            <a:ext cx="3625742" cy="322932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 bwMode="auto">
          <a:xfrm>
            <a:off x="4151246" y="6162859"/>
            <a:ext cx="3119635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9-81 and 9-82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rcRect l="17057" t="0" r="17396" b="0"/>
          <a:stretch/>
        </p:blipFill>
        <p:spPr bwMode="auto">
          <a:xfrm>
            <a:off x="3931738" y="1463176"/>
            <a:ext cx="3338424" cy="45647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sz="4000">
                <a:latin typeface="+mn-lt"/>
              </a:rPr>
              <a:t>PA Oblique </a:t>
            </a:r>
            <a:br>
              <a:rPr lang="en-CA" sz="4000">
                <a:latin typeface="+mn-lt"/>
              </a:rPr>
            </a:br>
            <a:endParaRPr lang="en-CA" sz="2800">
              <a:latin typeface="+mn-lt"/>
            </a:endParaRPr>
          </a:p>
        </p:txBody>
      </p:sp>
      <p:sp>
        <p:nvSpPr>
          <p:cNvPr id="12291" name="Rectangle 5"/>
          <p:cNvSpPr>
            <a:spLocks noChangeArrowheads="1" noGrp="1"/>
          </p:cNvSpPr>
          <p:nvPr>
            <p:ph idx="1"/>
          </p:nvPr>
        </p:nvSpPr>
        <p:spPr bwMode="auto"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400">
                <a:solidFill>
                  <a:schemeClr val="tx1"/>
                </a:solidFill>
                <a:cs typeface="Arial"/>
              </a:rPr>
              <a:t>Rotate MCP 25 to 30º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400">
                <a:solidFill>
                  <a:schemeClr val="tx1"/>
                </a:solidFill>
                <a:cs typeface="Arial"/>
              </a:rPr>
              <a:t>CR 1” medial to the downside ASIS(@ the PSIS)</a:t>
            </a:r>
            <a:endParaRPr/>
          </a:p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400">
                <a:solidFill>
                  <a:schemeClr val="tx1"/>
                </a:solidFill>
                <a:cs typeface="Arial"/>
              </a:rPr>
              <a:t>Collimate to the </a:t>
            </a:r>
            <a:r>
              <a:rPr lang="en-CA" sz="2400" u="sng">
                <a:solidFill>
                  <a:schemeClr val="tx1"/>
                </a:solidFill>
                <a:cs typeface="Arial"/>
              </a:rPr>
              <a:t>downside</a:t>
            </a:r>
            <a:r>
              <a:rPr lang="en-CA" sz="2400">
                <a:solidFill>
                  <a:schemeClr val="tx1"/>
                </a:solidFill>
                <a:cs typeface="Arial"/>
              </a:rPr>
              <a:t> SI joint</a:t>
            </a:r>
            <a:endParaRPr/>
          </a:p>
          <a:p>
            <a:pPr>
              <a:lnSpc>
                <a:spcPct val="150000"/>
              </a:lnSpc>
              <a:buFont typeface="Wingdings"/>
              <a:buChar char="Ø"/>
              <a:defRPr/>
            </a:pPr>
            <a:r>
              <a:rPr lang="en-CA" sz="2400">
                <a:solidFill>
                  <a:schemeClr val="tx1"/>
                </a:solidFill>
                <a:cs typeface="Arial"/>
              </a:rPr>
              <a:t>Suspend respiration</a:t>
            </a:r>
            <a:endParaRPr lang="en-CA" sz="2400">
              <a:solidFill>
                <a:schemeClr val="tx1"/>
              </a:solidFill>
              <a:latin typeface="Lucida Fax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CA"/>
              <a:t>Routine Protocol Sacrum and Coccyx</a:t>
            </a:r>
            <a:endParaRPr/>
          </a:p>
        </p:txBody>
      </p:sp>
      <p:sp>
        <p:nvSpPr>
          <p:cNvPr id="25603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/>
          <a:lstStyle/>
          <a:p>
            <a:pPr marL="571500" indent="-571500">
              <a:buFont typeface="Wingdings"/>
              <a:buChar char="Ø"/>
              <a:defRPr/>
            </a:pPr>
            <a:r>
              <a:rPr lang="en-CA">
                <a:solidFill>
                  <a:schemeClr val="tx1"/>
                </a:solidFill>
              </a:rPr>
              <a:t>15º AP axial sacrum (post evacuation)</a:t>
            </a:r>
            <a:endParaRPr/>
          </a:p>
          <a:p>
            <a:pPr marL="571500" indent="-571500">
              <a:buFont typeface="Wingdings"/>
              <a:buChar char="Ø"/>
              <a:defRPr/>
            </a:pPr>
            <a:r>
              <a:rPr lang="en-CA">
                <a:solidFill>
                  <a:schemeClr val="tx1"/>
                </a:solidFill>
              </a:rPr>
              <a:t>10º AP axial coccyx (post evacuation)</a:t>
            </a:r>
            <a:endParaRPr/>
          </a:p>
          <a:p>
            <a:pPr marL="571500" indent="-571500">
              <a:buFont typeface="Wingdings"/>
              <a:buChar char="Ø"/>
              <a:defRPr/>
            </a:pPr>
            <a:r>
              <a:rPr lang="en-CA">
                <a:solidFill>
                  <a:schemeClr val="tx1"/>
                </a:solidFill>
              </a:rPr>
              <a:t>Lateral sacrum and coccyx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sz="3600">
                <a:latin typeface="+mn-lt"/>
              </a:rPr>
              <a:t>AP Axial Sacrum</a:t>
            </a:r>
            <a:endParaRPr/>
          </a:p>
        </p:txBody>
      </p:sp>
      <p:sp>
        <p:nvSpPr>
          <p:cNvPr id="3078" name="Rectangle 6"/>
          <p:cNvSpPr>
            <a:spLocks noChangeArrowheads="1" noGrp="1"/>
          </p:cNvSpPr>
          <p:nvPr>
            <p:ph idx="1"/>
          </p:nvPr>
        </p:nvSpPr>
        <p:spPr bwMode="auto">
          <a:xfrm>
            <a:off x="5230557" y="1690688"/>
            <a:ext cx="6555829" cy="4351338"/>
          </a:xfrm>
        </p:spPr>
        <p:txBody>
          <a:bodyPr>
            <a:normAutofit fontScale="92500" lnSpcReduction="20000"/>
          </a:bodyPr>
          <a:lstStyle/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Angle 15˚cephalad to place CR perpendicular to sacrum 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CR 2” (5 cm) superior to symphysis pubis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 Collimate medially to include SI joints, and lengthwise to include entire sacrum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 The </a:t>
            </a:r>
            <a:r>
              <a:rPr lang="en-CA" sz="2000" b="1" i="1">
                <a:solidFill>
                  <a:srgbClr val="00B050"/>
                </a:solidFill>
              </a:rPr>
              <a:t>inferior </a:t>
            </a:r>
            <a:r>
              <a:rPr lang="en-CA" sz="2000"/>
              <a:t>margin of the </a:t>
            </a:r>
            <a:r>
              <a:rPr lang="en-CA" sz="2000" b="1" i="1">
                <a:solidFill>
                  <a:srgbClr val="00B0F0"/>
                </a:solidFill>
              </a:rPr>
              <a:t>diverging rays </a:t>
            </a:r>
            <a:r>
              <a:rPr lang="en-CA" sz="2000"/>
              <a:t>will be at level of greater trochanter)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The </a:t>
            </a:r>
            <a:r>
              <a:rPr lang="en-CA" sz="2000" b="1" i="1">
                <a:solidFill>
                  <a:srgbClr val="00B050"/>
                </a:solidFill>
              </a:rPr>
              <a:t>superior </a:t>
            </a:r>
            <a:r>
              <a:rPr lang="en-CA" sz="2000"/>
              <a:t>margin of the </a:t>
            </a:r>
            <a:r>
              <a:rPr lang="en-CA" sz="2000" b="1" i="1">
                <a:solidFill>
                  <a:srgbClr val="00B0F0"/>
                </a:solidFill>
              </a:rPr>
              <a:t>diverging rays </a:t>
            </a:r>
            <a:r>
              <a:rPr lang="en-CA" sz="2000"/>
              <a:t>will be at or </a:t>
            </a:r>
            <a:r>
              <a:rPr lang="en-CA" sz="2000" i="1"/>
              <a:t>just</a:t>
            </a:r>
            <a:r>
              <a:rPr lang="en-CA" sz="2000"/>
              <a:t> above crest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Suspend respiration</a:t>
            </a:r>
            <a:endParaRPr/>
          </a:p>
          <a:p>
            <a:pPr lvl="1">
              <a:lnSpc>
                <a:spcPct val="150000"/>
              </a:lnSpc>
              <a:defRPr/>
            </a:pPr>
            <a:endParaRPr lang="en-CA" sz="2400">
              <a:latin typeface="Lucida Fax"/>
            </a:endParaRPr>
          </a:p>
          <a:p>
            <a:pPr>
              <a:lnSpc>
                <a:spcPct val="150000"/>
              </a:lnSpc>
              <a:defRPr/>
            </a:pPr>
            <a:endParaRPr lang="en-CA" sz="2400">
              <a:latin typeface="Lucida Fax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369756" y="2132595"/>
            <a:ext cx="5080000" cy="3060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 bwMode="auto">
          <a:xfrm>
            <a:off x="1846648" y="5276583"/>
            <a:ext cx="1834920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9-64</a:t>
            </a:r>
            <a:endParaRPr/>
          </a:p>
        </p:txBody>
      </p:sp>
      <p:grpSp>
        <p:nvGrpSpPr>
          <p:cNvPr id="6" name="Group 5"/>
          <p:cNvGrpSpPr/>
          <p:nvPr/>
        </p:nvGrpSpPr>
        <p:grpSpPr bwMode="auto">
          <a:xfrm rot="21303958">
            <a:off x="2346901" y="2210619"/>
            <a:ext cx="942369" cy="1662014"/>
            <a:chOff x="2249453" y="1974153"/>
            <a:chExt cx="1060704" cy="1662014"/>
          </a:xfrm>
          <a:gradFill>
            <a:gsLst>
              <a:gs pos="2000">
                <a:srgbClr val="92D050">
                  <a:alpha val="28000"/>
                </a:srgb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</a:gradFill>
        </p:grpSpPr>
        <p:sp>
          <p:nvSpPr>
            <p:cNvPr id="2" name="Isosceles Triangle 1"/>
            <p:cNvSpPr/>
            <p:nvPr/>
          </p:nvSpPr>
          <p:spPr bwMode="auto">
            <a:xfrm rot="891770">
              <a:off x="2249453" y="1974153"/>
              <a:ext cx="1060704" cy="1662014"/>
            </a:xfrm>
            <a:prstGeom prst="triangle">
              <a:avLst>
                <a:gd name="adj" fmla="val 500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4" name="Straight Connector 3"/>
            <p:cNvCxnSpPr>
              <a:stCxn id="2" idx="0"/>
              <a:endCxn id="2" idx="3"/>
            </p:cNvCxnSpPr>
            <p:nvPr/>
          </p:nvCxnSpPr>
          <p:spPr bwMode="auto">
            <a:xfrm flipH="1">
              <a:off x="2566647" y="2001956"/>
              <a:ext cx="426316" cy="1606408"/>
            </a:xfrm>
            <a:prstGeom prst="lin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" name="Straight Connector 7"/>
          <p:cNvCxnSpPr/>
          <p:nvPr/>
        </p:nvCxnSpPr>
        <p:spPr bwMode="auto">
          <a:xfrm flipH="1">
            <a:off x="2487316" y="2039271"/>
            <a:ext cx="73011" cy="187080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 bwMode="auto">
          <a:xfrm>
            <a:off x="2194976" y="1731910"/>
            <a:ext cx="731418" cy="3661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ASIS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sz="3600">
                <a:latin typeface="+mn-lt"/>
              </a:rPr>
              <a:t>Evaluation Criteria - Sacrum</a:t>
            </a:r>
            <a:endParaRPr/>
          </a:p>
        </p:txBody>
      </p:sp>
      <p:sp>
        <p:nvSpPr>
          <p:cNvPr id="10245" name="Rectangle 5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/>
              <a:t>Sacrum without distortion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/>
              <a:t>Closed SI  and L5/S1 joints 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/>
              <a:t>Pubic bones free of the sacrum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/>
              <a:t>No rotation</a:t>
            </a:r>
            <a:endParaRPr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5676277" y="1338947"/>
            <a:ext cx="5078413" cy="447516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 bwMode="auto">
          <a:xfrm>
            <a:off x="7206514" y="5949046"/>
            <a:ext cx="2018655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9-65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latin typeface="+mn-lt"/>
              </a:rPr>
              <a:t>AP Axial Coccyx </a:t>
            </a:r>
            <a:endParaRPr/>
          </a:p>
        </p:txBody>
      </p:sp>
      <p:sp>
        <p:nvSpPr>
          <p:cNvPr id="5126" name="Rectangle 6"/>
          <p:cNvSpPr>
            <a:spLocks noChangeArrowheads="1" noGrp="1"/>
          </p:cNvSpPr>
          <p:nvPr>
            <p:ph idx="1"/>
          </p:nvPr>
        </p:nvSpPr>
        <p:spPr bwMode="auto">
          <a:xfrm>
            <a:off x="838200" y="1825625"/>
            <a:ext cx="3479202" cy="4351338"/>
          </a:xfrm>
        </p:spPr>
        <p:txBody>
          <a:bodyPr>
            <a:normAutofit lnSpcReduction="10000"/>
          </a:bodyPr>
          <a:lstStyle/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CR 10</a:t>
            </a:r>
            <a:r>
              <a:rPr lang="en-US" sz="2000">
                <a:cs typeface="Arial"/>
              </a:rPr>
              <a:t>° </a:t>
            </a:r>
            <a:r>
              <a:rPr lang="en-US" sz="2000">
                <a:cs typeface="Arial"/>
              </a:rPr>
              <a:t>caudad</a:t>
            </a:r>
            <a:endParaRPr lang="en-US" sz="2000">
              <a:cs typeface="Arial"/>
            </a:endParaRPr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US" sz="2000">
                <a:cs typeface="Arial"/>
              </a:rPr>
              <a:t> </a:t>
            </a:r>
            <a:r>
              <a:rPr lang="en-CA" sz="2000"/>
              <a:t>CR 2” or 5cm superior to symphysis pubis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Collimate to include coccyx, on patient the light field will be small, as the coccyx sits posteriorly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000"/>
              <a:t>Suspend respiration</a:t>
            </a:r>
            <a:endParaRPr/>
          </a:p>
          <a:p>
            <a:pPr>
              <a:lnSpc>
                <a:spcPct val="80000"/>
              </a:lnSpc>
              <a:buFont typeface="Wingdings"/>
              <a:buChar char="Ø"/>
              <a:defRPr/>
            </a:pPr>
            <a:endParaRPr lang="en-CA" sz="2400"/>
          </a:p>
        </p:txBody>
      </p:sp>
      <p:pic>
        <p:nvPicPr>
          <p:cNvPr id="9" name="Picture 9" descr="8F140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8697764" y="2648467"/>
            <a:ext cx="3494236" cy="3691368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 l="11562" t="5891" r="12057" b="0"/>
          <a:stretch/>
        </p:blipFill>
        <p:spPr bwMode="auto">
          <a:xfrm>
            <a:off x="4568092" y="1122907"/>
            <a:ext cx="3878982" cy="289235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 6"/>
          <p:cNvSpPr txBox="1"/>
          <p:nvPr/>
        </p:nvSpPr>
        <p:spPr bwMode="auto">
          <a:xfrm>
            <a:off x="5711953" y="4125859"/>
            <a:ext cx="1907696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9-67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l">
              <a:defRPr/>
            </a:pPr>
            <a:r>
              <a:rPr lang="en-CA" sz="3600">
                <a:latin typeface="+mn-lt"/>
              </a:rPr>
              <a:t>Evaluation Criteria - Coccyx</a:t>
            </a:r>
            <a:endParaRPr lang="en-US" sz="3600"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 bwMode="auto">
          <a:xfrm>
            <a:off x="838200" y="1825625"/>
            <a:ext cx="5832423" cy="4351338"/>
          </a:xfrm>
        </p:spPr>
        <p:txBody>
          <a:bodyPr/>
          <a:lstStyle/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800"/>
              <a:t>Coccyx centered and free of superimposition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800"/>
              <a:t>Tight collimation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2800"/>
              <a:t>No rotation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7170191" y="1027906"/>
            <a:ext cx="3494087" cy="507206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 bwMode="auto">
          <a:xfrm>
            <a:off x="7939453" y="6123542"/>
            <a:ext cx="1956278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9-68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latin typeface="+mn-lt"/>
              </a:rPr>
              <a:t>Compare the two…</a:t>
            </a:r>
            <a:endParaRPr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 l="14169" t="0" r="17051" b="0"/>
          <a:stretch/>
        </p:blipFill>
        <p:spPr bwMode="auto">
          <a:xfrm>
            <a:off x="7175026" y="1234559"/>
            <a:ext cx="3493970" cy="507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1466613" y="1454064"/>
            <a:ext cx="5080000" cy="44704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 bwMode="auto">
          <a:xfrm>
            <a:off x="2420312" y="6123542"/>
            <a:ext cx="3173320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9-65 and 9-68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Picture 4" descr="http://coursewareobjects.elsevier.com/objects/elr/Bontrager7e/IC/images/010077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090132" y="1287924"/>
            <a:ext cx="3079376" cy="369968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 bwMode="auto">
          <a:xfrm>
            <a:off x="703200" y="278480"/>
            <a:ext cx="9685702" cy="640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3600"/>
              <a:t>Know the differences between these two images</a:t>
            </a:r>
            <a:endParaRPr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/>
          <a:srcRect l="0" t="4078" r="0" b="0"/>
          <a:stretch/>
        </p:blipFill>
        <p:spPr bwMode="auto">
          <a:xfrm>
            <a:off x="5657838" y="1287924"/>
            <a:ext cx="4530557" cy="382952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 bwMode="auto">
          <a:xfrm>
            <a:off x="2090133" y="5098345"/>
            <a:ext cx="2837237" cy="3661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Axial SI Joints (L5/S1 upshot)</a:t>
            </a:r>
            <a:endParaRPr/>
          </a:p>
        </p:txBody>
      </p:sp>
      <p:sp>
        <p:nvSpPr>
          <p:cNvPr id="3" name="TextBox 2"/>
          <p:cNvSpPr txBox="1"/>
          <p:nvPr/>
        </p:nvSpPr>
        <p:spPr bwMode="auto">
          <a:xfrm>
            <a:off x="7151359" y="5117443"/>
            <a:ext cx="1638227" cy="3661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>
              <a:defRPr/>
            </a:pPr>
            <a:r>
              <a:rPr lang="en-US"/>
              <a:t>AP axial sacrum</a:t>
            </a:r>
            <a:endParaRPr/>
          </a:p>
        </p:txBody>
      </p:sp>
      <p:sp>
        <p:nvSpPr>
          <p:cNvPr id="8" name="TextBox 7"/>
          <p:cNvSpPr txBox="1"/>
          <p:nvPr/>
        </p:nvSpPr>
        <p:spPr bwMode="auto">
          <a:xfrm>
            <a:off x="4648906" y="5912822"/>
            <a:ext cx="2756847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9-65 and 9-77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sz="3200">
                <a:latin typeface="+mn-lt"/>
              </a:rPr>
              <a:t>Sacrum and Coccyx - R or L - Lateral</a:t>
            </a:r>
            <a:endParaRPr/>
          </a:p>
        </p:txBody>
      </p:sp>
      <p:sp>
        <p:nvSpPr>
          <p:cNvPr id="17413" name="Rectangle 5"/>
          <p:cNvSpPr>
            <a:spLocks noChangeArrowheads="1" noGrp="1"/>
          </p:cNvSpPr>
          <p:nvPr>
            <p:ph idx="1"/>
          </p:nvPr>
        </p:nvSpPr>
        <p:spPr bwMode="auto">
          <a:xfrm>
            <a:off x="654237" y="1426140"/>
            <a:ext cx="5516105" cy="5073650"/>
          </a:xfrm>
        </p:spPr>
        <p:txBody>
          <a:bodyPr>
            <a:normAutofit fontScale="25000" lnSpcReduction="20000"/>
          </a:bodyPr>
          <a:lstStyle/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8800"/>
              <a:t>Center 8-10 cm posterior to ASIS, collimate to include sacrum and coccyx 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8800"/>
              <a:t>Center posterior than for L5-S1 spot, so entire sacrum can be included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8800"/>
              <a:t>The </a:t>
            </a:r>
            <a:r>
              <a:rPr lang="en-CA" sz="8800" b="1" i="1">
                <a:solidFill>
                  <a:srgbClr val="00B050"/>
                </a:solidFill>
              </a:rPr>
              <a:t>inferior</a:t>
            </a:r>
            <a:r>
              <a:rPr lang="en-CA" sz="8800"/>
              <a:t> border of the </a:t>
            </a:r>
            <a:r>
              <a:rPr lang="en-CA" sz="8800" b="1" i="1">
                <a:solidFill>
                  <a:srgbClr val="00B0F0"/>
                </a:solidFill>
              </a:rPr>
              <a:t>diverging rays </a:t>
            </a:r>
            <a:r>
              <a:rPr lang="en-CA" sz="8800"/>
              <a:t>is at the level of greater trochanter</a:t>
            </a:r>
            <a:endParaRPr/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8800"/>
              <a:t>The </a:t>
            </a:r>
            <a:r>
              <a:rPr lang="en-CA" sz="8800" b="1" i="1">
                <a:solidFill>
                  <a:srgbClr val="00B050"/>
                </a:solidFill>
              </a:rPr>
              <a:t>superior</a:t>
            </a:r>
            <a:r>
              <a:rPr lang="en-CA" sz="8800"/>
              <a:t> border of the </a:t>
            </a:r>
            <a:r>
              <a:rPr lang="en-CA" sz="8800" b="1" i="1">
                <a:solidFill>
                  <a:srgbClr val="00B0F0"/>
                </a:solidFill>
              </a:rPr>
              <a:t>diverging rays </a:t>
            </a:r>
            <a:r>
              <a:rPr lang="en-CA" sz="8800"/>
              <a:t>is at the level of the iliac crest</a:t>
            </a:r>
            <a:endParaRPr lang="en-CA" sz="8800" b="1">
              <a:solidFill>
                <a:srgbClr val="FF0000"/>
              </a:solidFill>
            </a:endParaRPr>
          </a:p>
          <a:p>
            <a:pPr lvl="1">
              <a:lnSpc>
                <a:spcPct val="150000"/>
              </a:lnSpc>
              <a:buFont typeface="Wingdings"/>
              <a:buChar char="Ø"/>
              <a:defRPr/>
            </a:pPr>
            <a:r>
              <a:rPr lang="en-CA" sz="8800"/>
              <a:t>Suspend respiration</a:t>
            </a:r>
            <a:endParaRPr/>
          </a:p>
          <a:p>
            <a:pPr>
              <a:lnSpc>
                <a:spcPct val="150000"/>
              </a:lnSpc>
              <a:defRPr/>
            </a:pPr>
            <a:endParaRPr lang="en-CA" sz="1800">
              <a:latin typeface="Lucida Fax"/>
            </a:endParaRPr>
          </a:p>
        </p:txBody>
      </p:sp>
      <p:sp>
        <p:nvSpPr>
          <p:cNvPr id="2" name="AutoShape 2" descr="https://evolve.elsevier.com/objects/elr/Bontrager8e/IC/jpg/labeled/Chapter09/009070.jpg"/>
          <p:cNvSpPr>
            <a:spLocks noChangeArrowheads="1" noChangeAspect="1"/>
          </p:cNvSpPr>
          <p:nvPr/>
        </p:nvSpPr>
        <p:spPr bwMode="auto">
          <a:xfrm>
            <a:off x="1587501" y="-136525"/>
            <a:ext cx="3076574" cy="3076574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 l="18716" t="0" r="19705" b="0"/>
          <a:stretch/>
        </p:blipFill>
        <p:spPr bwMode="auto">
          <a:xfrm>
            <a:off x="9063789" y="1381126"/>
            <a:ext cx="3128211" cy="507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9" descr="8F140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7004346" y="359768"/>
            <a:ext cx="2442486" cy="258028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 bwMode="auto">
          <a:xfrm>
            <a:off x="7200063" y="6076659"/>
            <a:ext cx="2024865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9-70</a:t>
            </a:r>
            <a:endParaRPr/>
          </a:p>
        </p:txBody>
      </p:sp>
      <p:sp>
        <p:nvSpPr>
          <p:cNvPr id="4" name="TextBox 3"/>
          <p:cNvSpPr txBox="1"/>
          <p:nvPr/>
        </p:nvSpPr>
        <p:spPr bwMode="auto">
          <a:xfrm>
            <a:off x="5779586" y="5013294"/>
            <a:ext cx="3222040" cy="73187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CA" sz="1400" b="1">
                <a:solidFill>
                  <a:schemeClr val="bg1"/>
                </a:solidFill>
              </a:rPr>
              <a:t>Remember L5/S1 is the most superior required anatomy, and the coccyx is at the level of the greater trochanter</a:t>
            </a:r>
            <a:endParaRPr 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latin typeface="+mn-lt"/>
              </a:rPr>
              <a:t>Evaluation Criteria</a:t>
            </a:r>
            <a:endParaRPr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 l="15425" t="0" r="16366" b="0"/>
          <a:stretch/>
        </p:blipFill>
        <p:spPr bwMode="auto">
          <a:xfrm>
            <a:off x="1374098" y="1711258"/>
            <a:ext cx="3465094" cy="41084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 bwMode="auto">
          <a:xfrm>
            <a:off x="2036502" y="5973712"/>
            <a:ext cx="1956388" cy="366119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Bontrager</a:t>
            </a:r>
            <a:r>
              <a:rPr lang="en-US"/>
              <a:t> 9-71</a:t>
            </a:r>
            <a:endParaRPr/>
          </a:p>
        </p:txBody>
      </p:sp>
      <p:sp>
        <p:nvSpPr>
          <p:cNvPr id="2" name="TextBox 1"/>
          <p:cNvSpPr txBox="1"/>
          <p:nvPr/>
        </p:nvSpPr>
        <p:spPr bwMode="auto">
          <a:xfrm>
            <a:off x="5178128" y="2068642"/>
            <a:ext cx="4717098" cy="2652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Ø"/>
              <a:defRPr/>
            </a:pPr>
            <a:r>
              <a:rPr lang="en-US" sz="2800"/>
              <a:t>Entire sacrum, coccyx, and L5S1 joint</a:t>
            </a:r>
            <a:endParaRPr/>
          </a:p>
          <a:p>
            <a:pPr marL="285750" indent="-285750">
              <a:buFont typeface="Wingdings"/>
              <a:buChar char="Ø"/>
              <a:defRPr/>
            </a:pPr>
            <a:endParaRPr lang="en-US" sz="2800"/>
          </a:p>
          <a:p>
            <a:pPr marL="285750" indent="-285750">
              <a:buFont typeface="Wingdings"/>
              <a:buChar char="Ø"/>
              <a:defRPr/>
            </a:pPr>
            <a:r>
              <a:rPr lang="en-US" sz="2800"/>
              <a:t>No rotation indicated by superimposed greater sciatic notches and femoral heads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lateral sacrum xray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714609" y="534559"/>
            <a:ext cx="3090396" cy="5507466"/>
          </a:xfrm>
          <a:prstGeom prst="rect">
            <a:avLst/>
          </a:prstGeom>
          <a:noFill/>
        </p:spPr>
      </p:pic>
      <p:pic>
        <p:nvPicPr>
          <p:cNvPr id="1028" name="Picture 4" descr="https://coursewareobjects.elsevier.com/objects/elr/Martensen/imageanalysis4e/IC/jpg/Chapter09/009028.jpg"/>
          <p:cNvPicPr>
            <a:picLocks noChangeAspect="1" noChangeArrowheads="1" noGrp="1"/>
          </p:cNvPicPr>
          <p:nvPr>
            <p:ph idx="1"/>
          </p:nvPr>
        </p:nvPicPr>
        <p:blipFill>
          <a:blip r:embed="rId4"/>
          <a:stretch/>
        </p:blipFill>
        <p:spPr bwMode="auto">
          <a:xfrm>
            <a:off x="5277552" y="1214203"/>
            <a:ext cx="5054929" cy="48716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ChangeArrowheads="1" noGrp="1"/>
          </p:cNvSpPr>
          <p:nvPr>
            <p:ph idx="1"/>
          </p:nvPr>
        </p:nvSpPr>
        <p:spPr bwMode="auto">
          <a:xfrm>
            <a:off x="579806" y="581441"/>
            <a:ext cx="10515600" cy="43513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If the coccyx is over-exposed, it will need to be imaged separately.</a:t>
            </a:r>
            <a:endParaRPr lang="en-US"/>
          </a:p>
        </p:txBody>
      </p:sp>
      <p:pic>
        <p:nvPicPr>
          <p:cNvPr id="23560" name="Picture 8" descr="8F141A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933731" y="1216511"/>
            <a:ext cx="3852368" cy="4933733"/>
          </a:xfrm>
          <a:prstGeom prst="rect">
            <a:avLst/>
          </a:prstGeom>
          <a:noFill/>
        </p:spPr>
      </p:pic>
      <p:pic>
        <p:nvPicPr>
          <p:cNvPr id="23562" name="Picture 10" descr="8F141B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6354395" y="1226603"/>
            <a:ext cx="3387687" cy="48373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0E8AE3-20BE-45DE-AB44-0ED37D8FABA3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5D6D3819-068B-49C4-9220-E6B873982A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7A9E6E2-EF47-4267-A646-F090A1ADEC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20</Slides>
  <Notes>20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342</cp:revision>
  <dcterms:created xsi:type="dcterms:W3CDTF">2009-04-06T17:04:40Z</dcterms:created>
  <dcterms:modified xsi:type="dcterms:W3CDTF">2025-07-01T18:53:03Z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