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4"/>
    <p:sldMasterId id="2147483684" r:id="rId5"/>
  </p:sldMasterIdLst>
  <p:notesMasterIdLst>
    <p:notesMasterId r:id="rId31"/>
  </p:notesMasterIdLst>
  <p:handoutMasterIdLst>
    <p:handoutMasterId r:id="rId32"/>
  </p:handoutMasterIdLst>
  <p:sldIdLst>
    <p:sldId id="754" r:id="rId6"/>
    <p:sldId id="281" r:id="rId7"/>
    <p:sldId id="294" r:id="rId8"/>
    <p:sldId id="289" r:id="rId9"/>
    <p:sldId id="290" r:id="rId10"/>
    <p:sldId id="346" r:id="rId11"/>
    <p:sldId id="347" r:id="rId12"/>
    <p:sldId id="292" r:id="rId13"/>
    <p:sldId id="285" r:id="rId14"/>
    <p:sldId id="286" r:id="rId15"/>
    <p:sldId id="314" r:id="rId16"/>
    <p:sldId id="315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38" r:id="rId27"/>
    <p:sldId id="339" r:id="rId28"/>
    <p:sldId id="340" r:id="rId29"/>
    <p:sldId id="345" r:id="rId30"/>
  </p:sldIdLst>
  <p:sldSz cx="12192000" cy="6858000"/>
  <p:notesSz cx="7023100" cy="93091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754"/>
          </p14:sldIdLst>
        </p14:section>
        <p14:section name="Untitled Section" id="{BAB5FE1B-4910-480F-9285-3B3D14DFD513}">
          <p14:sldIdLst>
            <p14:sldId id="281"/>
            <p14:sldId id="294"/>
            <p14:sldId id="289"/>
            <p14:sldId id="290"/>
            <p14:sldId id="346"/>
            <p14:sldId id="347"/>
            <p14:sldId id="292"/>
            <p14:sldId id="285"/>
            <p14:sldId id="286"/>
            <p14:sldId id="314"/>
            <p14:sldId id="315"/>
            <p14:sldId id="318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38"/>
            <p14:sldId id="339"/>
            <p14:sldId id="340"/>
            <p14:sldId id="34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78021" autoAdjust="0"/>
  </p:normalViewPr>
  <p:slideViewPr>
    <p:cSldViewPr snapToGrid="0">
      <p:cViewPr varScale="1">
        <p:scale>
          <a:sx n="87" d="100"/>
          <a:sy n="87" d="100"/>
        </p:scale>
        <p:origin x="1464" y="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D68FF-8BB8-14AE-D61C-DC437EABF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5624EA-5210-2A63-B7C0-6F1970F17B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02BF55-7376-6B18-DAB9-34B349520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4955DC-20E9-361A-9F0D-F5A93EC0AA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008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14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20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851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716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828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019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06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174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5899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045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9A8704-6F5C-462A-85E6-4001FD011EC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55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79914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83E5A-B498-430E-9C6C-0F73C281D8AF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0310F-D27D-4CB4-97D7-BBE8EF83929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0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7620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8706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4482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3255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738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4411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373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1186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3818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20132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7994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0585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8026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22747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014098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50828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76045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61455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56717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865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BAB4E03-FCEC-A6AB-4E9D-A8694C69A52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B51243B-1642-689E-4EE7-58A0A0CB8A5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D08DD415-7BCF-F4D9-163B-6B75D45D1F7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8051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7843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F4F87E-14FE-0B4B-69C0-CE63CE86D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3088887" y="3072159"/>
            <a:ext cx="7440746" cy="11151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baseline="0">
                <a:solidFill>
                  <a:srgbClr val="A21D2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tx1"/>
                </a:solidFill>
              </a:rPr>
              <a:t>APPH 226: </a:t>
            </a:r>
            <a:r>
              <a:rPr lang="en-US" sz="4800" b="1" dirty="0">
                <a:solidFill>
                  <a:schemeClr val="tx1"/>
                </a:solidFill>
              </a:rPr>
              <a:t>Contrast</a:t>
            </a:r>
          </a:p>
        </p:txBody>
      </p:sp>
      <p:sp>
        <p:nvSpPr>
          <p:cNvPr id="10" name="Text Placeholder 9"/>
          <p:cNvSpPr txBox="1">
            <a:spLocks/>
          </p:cNvSpPr>
          <p:nvPr/>
        </p:nvSpPr>
        <p:spPr>
          <a:xfrm>
            <a:off x="3088887" y="4326953"/>
            <a:ext cx="7199971" cy="7861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Objectives: 5.1, 5.2, 5.3, 5.6</a:t>
            </a:r>
          </a:p>
        </p:txBody>
      </p:sp>
    </p:spTree>
    <p:extLst>
      <p:ext uri="{BB962C8B-B14F-4D97-AF65-F5344CB8AC3E}">
        <p14:creationId xmlns:p14="http://schemas.microsoft.com/office/powerpoint/2010/main" val="248536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82035"/>
            <a:ext cx="10515600" cy="4351338"/>
          </a:xfrm>
        </p:spPr>
        <p:txBody>
          <a:bodyPr/>
          <a:lstStyle/>
          <a:p>
            <a:r>
              <a:rPr lang="en-US" dirty="0"/>
              <a:t>Can be described as the difference in optical density (OD) between adjacent structures (density differences)</a:t>
            </a:r>
          </a:p>
          <a:p>
            <a:r>
              <a:rPr lang="en-US" dirty="0"/>
              <a:t>Variation of OD on an image </a:t>
            </a:r>
          </a:p>
          <a:p>
            <a:r>
              <a:rPr lang="en-US" dirty="0"/>
              <a:t>Function:</a:t>
            </a:r>
          </a:p>
          <a:p>
            <a:pPr lvl="1"/>
            <a:r>
              <a:rPr lang="en-US" dirty="0"/>
              <a:t>Makes the anatomy visible</a:t>
            </a:r>
          </a:p>
          <a:p>
            <a:pPr lvl="1"/>
            <a:r>
              <a:rPr lang="en-US" dirty="0"/>
              <a:t>Differences in density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Levels of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High contrast</a:t>
            </a:r>
          </a:p>
          <a:p>
            <a:pPr lvl="1"/>
            <a:r>
              <a:rPr lang="en-US" sz="2800" dirty="0"/>
              <a:t>Also referred to as short scale contrast</a:t>
            </a:r>
          </a:p>
          <a:p>
            <a:pPr lvl="1"/>
            <a:r>
              <a:rPr lang="en-US" sz="2800" dirty="0"/>
              <a:t>Few densities, but great differences between them</a:t>
            </a:r>
          </a:p>
          <a:p>
            <a:pPr lvl="1"/>
            <a:r>
              <a:rPr lang="en-US" sz="2800" dirty="0"/>
              <a:t>‘</a:t>
            </a:r>
            <a:r>
              <a:rPr lang="en-US" sz="2800" u="sng" dirty="0"/>
              <a:t>black and white</a:t>
            </a:r>
            <a:r>
              <a:rPr lang="en-US" sz="2800" dirty="0"/>
              <a:t>’</a:t>
            </a:r>
          </a:p>
          <a:p>
            <a:r>
              <a:rPr lang="en-US" sz="3200" b="1" dirty="0">
                <a:solidFill>
                  <a:schemeClr val="tx1"/>
                </a:solidFill>
              </a:rPr>
              <a:t>Low Contrast</a:t>
            </a:r>
          </a:p>
          <a:p>
            <a:pPr lvl="1"/>
            <a:r>
              <a:rPr lang="en-US" sz="2800" dirty="0"/>
              <a:t>Also referred to as long scale contrast</a:t>
            </a:r>
          </a:p>
          <a:p>
            <a:pPr lvl="1"/>
            <a:r>
              <a:rPr lang="en-US" sz="2800" dirty="0"/>
              <a:t>Large number of densities, but small differences between them</a:t>
            </a:r>
          </a:p>
          <a:p>
            <a:pPr lvl="1"/>
            <a:r>
              <a:rPr lang="en-US" sz="2800" dirty="0"/>
              <a:t>‘</a:t>
            </a:r>
            <a:r>
              <a:rPr lang="en-US" sz="2800" u="sng" dirty="0"/>
              <a:t>more shades of grey</a:t>
            </a:r>
            <a:r>
              <a:rPr lang="en-US" sz="2800" dirty="0"/>
              <a:t>’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85064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Radiographic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Is a product of both image receptor contrast and subject contrast</a:t>
            </a:r>
          </a:p>
          <a:p>
            <a:r>
              <a:rPr lang="en-US" dirty="0"/>
              <a:t>Image Receptor contrast</a:t>
            </a:r>
          </a:p>
          <a:p>
            <a:pPr lvl="1"/>
            <a:r>
              <a:rPr lang="en-US" dirty="0"/>
              <a:t>Determined by the properties that are manufactured into the image receptor</a:t>
            </a:r>
          </a:p>
          <a:p>
            <a:pPr lvl="1"/>
            <a:r>
              <a:rPr lang="en-US" dirty="0"/>
              <a:t>Technologist has no control over this, but can be influenced by processing and exposure</a:t>
            </a:r>
          </a:p>
          <a:p>
            <a:r>
              <a:rPr lang="en-US" dirty="0"/>
              <a:t>Subject contrast</a:t>
            </a:r>
          </a:p>
          <a:p>
            <a:pPr lvl="1"/>
            <a:r>
              <a:rPr lang="en-US" dirty="0"/>
              <a:t>Determined by absorption characteristics of tissues in the area being imaged, and </a:t>
            </a:r>
            <a:r>
              <a:rPr lang="en-US" dirty="0" err="1"/>
              <a:t>kVp</a:t>
            </a:r>
            <a:r>
              <a:rPr lang="en-US" dirty="0"/>
              <a:t> used</a:t>
            </a:r>
          </a:p>
          <a:p>
            <a:pPr lvl="2"/>
            <a:r>
              <a:rPr lang="en-US" dirty="0"/>
              <a:t>Thickness of part, density of tissue, atomic number</a:t>
            </a:r>
          </a:p>
        </p:txBody>
      </p:sp>
    </p:spTree>
    <p:extLst>
      <p:ext uri="{BB962C8B-B14F-4D97-AF65-F5344CB8AC3E}">
        <p14:creationId xmlns:p14="http://schemas.microsoft.com/office/powerpoint/2010/main" val="3734950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Receptor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54225"/>
            <a:ext cx="10515600" cy="4351338"/>
          </a:xfrm>
        </p:spPr>
        <p:txBody>
          <a:bodyPr/>
          <a:lstStyle/>
          <a:p>
            <a:r>
              <a:rPr lang="en-US" dirty="0"/>
              <a:t>Determined by the manufacturer</a:t>
            </a:r>
          </a:p>
          <a:p>
            <a:r>
              <a:rPr lang="en-US" dirty="0"/>
              <a:t>Simplest way to work with this is to standardize it</a:t>
            </a:r>
          </a:p>
          <a:p>
            <a:pPr lvl="1"/>
            <a:r>
              <a:rPr lang="en-US" dirty="0"/>
              <a:t>Digital IR</a:t>
            </a:r>
          </a:p>
          <a:p>
            <a:pPr lvl="2"/>
            <a:r>
              <a:rPr lang="en-US" sz="2400" dirty="0"/>
              <a:t>Ensure appropriate exposure is used every time</a:t>
            </a:r>
          </a:p>
          <a:p>
            <a:pPr lvl="3"/>
            <a:r>
              <a:rPr lang="en-US" sz="2000" dirty="0"/>
              <a:t>Optimal OD for images (between 0.25-2.5)</a:t>
            </a:r>
          </a:p>
          <a:p>
            <a:pPr lvl="2"/>
            <a:r>
              <a:rPr lang="en-US" sz="2400" dirty="0"/>
              <a:t>Maximize the exposed area of the image receptor</a:t>
            </a:r>
          </a:p>
          <a:p>
            <a:pPr marL="6858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3463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695" y="353093"/>
            <a:ext cx="10515600" cy="1325563"/>
          </a:xfrm>
        </p:spPr>
        <p:txBody>
          <a:bodyPr/>
          <a:lstStyle/>
          <a:p>
            <a:r>
              <a:rPr lang="en-US" dirty="0"/>
              <a:t>Digital Imaging – Contrast 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Contrast Resolution</a:t>
            </a:r>
          </a:p>
          <a:p>
            <a:r>
              <a:rPr lang="en-US" dirty="0"/>
              <a:t>This is the ability of a digital system to display subtle changes in shades of grey</a:t>
            </a:r>
          </a:p>
          <a:p>
            <a:r>
              <a:rPr lang="en-US" dirty="0"/>
              <a:t>High contrast resolution means that the difference between adjacent densities is enhanced – greater difference </a:t>
            </a:r>
          </a:p>
          <a:p>
            <a:pPr lvl="1"/>
            <a:r>
              <a:rPr lang="en-US" dirty="0"/>
              <a:t>Can be manipulated with software</a:t>
            </a:r>
          </a:p>
          <a:p>
            <a:pPr lvl="1"/>
            <a:r>
              <a:rPr lang="en-US" dirty="0"/>
              <a:t>Allows the user to enhance the difference between similar densities</a:t>
            </a:r>
          </a:p>
          <a:p>
            <a:pPr lvl="1"/>
            <a:r>
              <a:rPr lang="en-US" dirty="0"/>
              <a:t>Contrast resolution in digital imaging is related to </a:t>
            </a:r>
            <a:r>
              <a:rPr lang="en-US" u="sng" dirty="0"/>
              <a:t>pixel bit depth</a:t>
            </a:r>
          </a:p>
          <a:p>
            <a:pPr lvl="2"/>
            <a:r>
              <a:rPr lang="en-US" b="1" dirty="0"/>
              <a:t>kVp does not control contrast in digital imaging (kVp controlled contrast for film/screen IR)</a:t>
            </a:r>
          </a:p>
        </p:txBody>
      </p:sp>
    </p:spTree>
    <p:extLst>
      <p:ext uri="{BB962C8B-B14F-4D97-AF65-F5344CB8AC3E}">
        <p14:creationId xmlns:p14="http://schemas.microsoft.com/office/powerpoint/2010/main" val="2617491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Imaging – Contrast Resolution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digital imaging, higher kVp values can be used without impact to the contrast that would have occurred with old technology when using film/screen as the IR</a:t>
            </a:r>
          </a:p>
          <a:p>
            <a:pPr lvl="1"/>
            <a:r>
              <a:rPr lang="en-US" dirty="0"/>
              <a:t>This results in lower patient dose</a:t>
            </a:r>
          </a:p>
          <a:p>
            <a:r>
              <a:rPr lang="en-US" dirty="0"/>
              <a:t>Scatter is still a major concern</a:t>
            </a:r>
          </a:p>
          <a:p>
            <a:pPr lvl="1"/>
            <a:r>
              <a:rPr lang="en-US" dirty="0"/>
              <a:t>Digital systems are sensitive to scatter</a:t>
            </a:r>
          </a:p>
          <a:p>
            <a:pPr lvl="1"/>
            <a:r>
              <a:rPr lang="en-US" dirty="0"/>
              <a:t>All efforts to decrease scatter should be routinely applied</a:t>
            </a:r>
          </a:p>
          <a:p>
            <a:r>
              <a:rPr lang="en-US" dirty="0" err="1"/>
              <a:t>kVp</a:t>
            </a:r>
            <a:r>
              <a:rPr lang="en-US" dirty="0"/>
              <a:t> is still an important factor for providing adequate penetration of all tissues</a:t>
            </a:r>
          </a:p>
          <a:p>
            <a:pPr lvl="1"/>
            <a:r>
              <a:rPr lang="en-US" dirty="0"/>
              <a:t>If contrast is too low, the system cannot correct for this, there needs to be enough grey shades for the system to differentiate signals</a:t>
            </a:r>
          </a:p>
        </p:txBody>
      </p:sp>
    </p:spTree>
    <p:extLst>
      <p:ext uri="{BB962C8B-B14F-4D97-AF65-F5344CB8AC3E}">
        <p14:creationId xmlns:p14="http://schemas.microsoft.com/office/powerpoint/2010/main" val="2722600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Contrast is more complex than density</a:t>
            </a:r>
          </a:p>
          <a:p>
            <a:r>
              <a:rPr lang="en-US" dirty="0"/>
              <a:t>Subjective to the viewer</a:t>
            </a:r>
          </a:p>
          <a:p>
            <a:r>
              <a:rPr lang="en-US" dirty="0"/>
              <a:t>Determined by the subject/area being imaged</a:t>
            </a:r>
          </a:p>
          <a:p>
            <a:pPr lvl="1"/>
            <a:r>
              <a:rPr lang="en-US" sz="2800" dirty="0"/>
              <a:t>Amount of information needed to visualize tissue for optimum accuracy of diagnosis</a:t>
            </a:r>
          </a:p>
          <a:p>
            <a:pPr lvl="1"/>
            <a:r>
              <a:rPr lang="en-US" sz="2800" dirty="0"/>
              <a:t>Personal preference</a:t>
            </a:r>
          </a:p>
        </p:txBody>
      </p:sp>
    </p:spTree>
    <p:extLst>
      <p:ext uri="{BB962C8B-B14F-4D97-AF65-F5344CB8AC3E}">
        <p14:creationId xmlns:p14="http://schemas.microsoft.com/office/powerpoint/2010/main" val="1349372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Body Part Composition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anatomy being imaged?</a:t>
            </a:r>
          </a:p>
          <a:p>
            <a:r>
              <a:rPr lang="en-US" dirty="0"/>
              <a:t>What is optimal visualization?</a:t>
            </a:r>
          </a:p>
          <a:p>
            <a:pPr lvl="1"/>
            <a:r>
              <a:rPr lang="en-US" dirty="0"/>
              <a:t>i.e. soft tissue vs bony extremities</a:t>
            </a:r>
          </a:p>
          <a:p>
            <a:r>
              <a:rPr lang="en-US" dirty="0"/>
              <a:t>When selecting technical factors, need to consider the composition of anatomy (bone, muscle, fat, soft tissue, air)</a:t>
            </a:r>
          </a:p>
          <a:p>
            <a:r>
              <a:rPr lang="en-US" dirty="0"/>
              <a:t>Ideal contrast – for the part – will maximize the amount of information visible for diagnosis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Density and Contrast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Density, in most situations, has no effect on contrast</a:t>
            </a:r>
          </a:p>
          <a:p>
            <a:r>
              <a:rPr lang="en-US" dirty="0"/>
              <a:t>The occasions where it does affect contrast are:</a:t>
            </a:r>
          </a:p>
          <a:p>
            <a:pPr lvl="1"/>
            <a:r>
              <a:rPr lang="en-US" dirty="0"/>
              <a:t>Density too high</a:t>
            </a:r>
          </a:p>
          <a:p>
            <a:pPr lvl="1"/>
            <a:r>
              <a:rPr lang="en-US" dirty="0"/>
              <a:t>Density too low</a:t>
            </a:r>
          </a:p>
          <a:p>
            <a:pPr lvl="2"/>
            <a:r>
              <a:rPr lang="en-US" dirty="0"/>
              <a:t>Cannot assess radiographic contrast</a:t>
            </a:r>
          </a:p>
          <a:p>
            <a:pPr lvl="2"/>
            <a:r>
              <a:rPr lang="en-US" dirty="0"/>
              <a:t>Must be at an acceptable level</a:t>
            </a:r>
          </a:p>
          <a:p>
            <a:pPr lvl="2"/>
            <a:r>
              <a:rPr lang="en-US" dirty="0"/>
              <a:t>Unless specified, assume that the density is within the ideal range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536" y="316999"/>
            <a:ext cx="10515600" cy="1325563"/>
          </a:xfrm>
        </p:spPr>
        <p:txBody>
          <a:bodyPr/>
          <a:lstStyle/>
          <a:p>
            <a:r>
              <a:rPr lang="en-US" dirty="0"/>
              <a:t>Scatter – What factors can affect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Based on your knowledge thus far, can you think of what factors would affect the amount of scatter that reaches the IR?</a:t>
            </a:r>
          </a:p>
          <a:p>
            <a:pPr lvl="1"/>
            <a:r>
              <a:rPr lang="en-US" sz="2800" dirty="0"/>
              <a:t>Grids</a:t>
            </a:r>
          </a:p>
          <a:p>
            <a:pPr lvl="1"/>
            <a:r>
              <a:rPr lang="en-US" sz="2800" dirty="0"/>
              <a:t>Collimation</a:t>
            </a:r>
          </a:p>
          <a:p>
            <a:pPr lvl="1"/>
            <a:r>
              <a:rPr lang="en-US" sz="2800" dirty="0"/>
              <a:t>OID</a:t>
            </a:r>
          </a:p>
          <a:p>
            <a:pPr lvl="1"/>
            <a:r>
              <a:rPr lang="en-US" sz="2800" dirty="0"/>
              <a:t>Filtration</a:t>
            </a:r>
          </a:p>
          <a:p>
            <a:pPr lvl="2"/>
            <a:r>
              <a:rPr lang="en-US" sz="2800" dirty="0"/>
              <a:t>Why do these factors seem familiar?  </a:t>
            </a:r>
          </a:p>
          <a:p>
            <a:pPr lvl="3"/>
            <a:r>
              <a:rPr lang="en-US" sz="2400" dirty="0"/>
              <a:t>Density – scatter contributes to density, and also affects contrast</a:t>
            </a:r>
          </a:p>
        </p:txBody>
      </p:sp>
    </p:spTree>
    <p:extLst>
      <p:ext uri="{BB962C8B-B14F-4D97-AF65-F5344CB8AC3E}">
        <p14:creationId xmlns:p14="http://schemas.microsoft.com/office/powerpoint/2010/main" val="175748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58761"/>
            <a:ext cx="10515600" cy="4351338"/>
          </a:xfrm>
        </p:spPr>
        <p:txBody>
          <a:bodyPr/>
          <a:lstStyle/>
          <a:p>
            <a:r>
              <a:rPr lang="en-US" dirty="0"/>
              <a:t>Review: What is the purpose of using a grid?</a:t>
            </a:r>
          </a:p>
          <a:p>
            <a:r>
              <a:rPr lang="en-US" dirty="0"/>
              <a:t>To absorb scatter that leaves the patient before it reaches the IR</a:t>
            </a:r>
          </a:p>
          <a:p>
            <a:r>
              <a:rPr lang="en-US" dirty="0"/>
              <a:t>If there is less scatter on an image, contrast is increased</a:t>
            </a:r>
          </a:p>
          <a:p>
            <a:r>
              <a:rPr lang="en-US" dirty="0"/>
              <a:t>If the grid ratio (efficiency) is increased, the result is a greater effect on contrast (increased contrast)</a:t>
            </a:r>
          </a:p>
        </p:txBody>
      </p:sp>
    </p:spTree>
    <p:extLst>
      <p:ext uri="{BB962C8B-B14F-4D97-AF65-F5344CB8AC3E}">
        <p14:creationId xmlns:p14="http://schemas.microsoft.com/office/powerpoint/2010/main" val="212513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Collimation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the field size is changed, this affects the amount of tissue being irradiated</a:t>
            </a:r>
          </a:p>
          <a:p>
            <a:r>
              <a:rPr lang="en-US" u="sng" dirty="0"/>
              <a:t>More matter, more scatter</a:t>
            </a:r>
          </a:p>
          <a:p>
            <a:r>
              <a:rPr lang="en-US" dirty="0"/>
              <a:t>With more collimation, the field size is smaller, less scatter is produced</a:t>
            </a:r>
          </a:p>
          <a:p>
            <a:r>
              <a:rPr lang="en-US" dirty="0"/>
              <a:t>With less collimation, this results in a larger field size, more scatter is produced</a:t>
            </a:r>
          </a:p>
        </p:txBody>
      </p:sp>
    </p:spTree>
    <p:extLst>
      <p:ext uri="{BB962C8B-B14F-4D97-AF65-F5344CB8AC3E}">
        <p14:creationId xmlns:p14="http://schemas.microsoft.com/office/powerpoint/2010/main" val="3518724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OID is increased intentionally, it is the air gap technique. </a:t>
            </a:r>
          </a:p>
          <a:p>
            <a:r>
              <a:rPr lang="en-US" dirty="0"/>
              <a:t>If this technique is utilized, what happens to the radiographic density and why?</a:t>
            </a:r>
          </a:p>
          <a:p>
            <a:pPr lvl="1"/>
            <a:r>
              <a:rPr lang="en-US" dirty="0"/>
              <a:t>Decreased radiographic density as some scatter will miss the IR</a:t>
            </a:r>
          </a:p>
          <a:p>
            <a:pPr lvl="1"/>
            <a:r>
              <a:rPr lang="en-US" dirty="0"/>
              <a:t>May require compensation with mAs (increase)</a:t>
            </a:r>
          </a:p>
          <a:p>
            <a:r>
              <a:rPr lang="en-US" dirty="0"/>
              <a:t>What happens to the scatter?</a:t>
            </a:r>
          </a:p>
          <a:p>
            <a:pPr lvl="1"/>
            <a:r>
              <a:rPr lang="en-US" dirty="0"/>
              <a:t>It is decreased, which then effectively increases the contrast on the image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83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Filtration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Review: What happens to the x-ray beam when it is filtered?</a:t>
            </a:r>
          </a:p>
          <a:p>
            <a:pPr lvl="1"/>
            <a:r>
              <a:rPr lang="en-US" dirty="0"/>
              <a:t>Low energy photons are filtered out</a:t>
            </a:r>
          </a:p>
          <a:p>
            <a:pPr lvl="1"/>
            <a:r>
              <a:rPr lang="en-US" dirty="0"/>
              <a:t>Average energy of the photons will be increased</a:t>
            </a:r>
          </a:p>
          <a:p>
            <a:pPr lvl="1"/>
            <a:r>
              <a:rPr lang="en-US" dirty="0"/>
              <a:t>Results in a more penetrating beam</a:t>
            </a:r>
          </a:p>
          <a:p>
            <a:r>
              <a:rPr lang="en-US" dirty="0"/>
              <a:t>Due to the increased x-ray energy, scatter is increased, why?</a:t>
            </a:r>
          </a:p>
          <a:p>
            <a:pPr lvl="1"/>
            <a:r>
              <a:rPr lang="en-US" dirty="0"/>
              <a:t>Fewer interactions with matter, but increased proportion of Compton interactions vs photoelectric effect (PE)</a:t>
            </a:r>
          </a:p>
          <a:p>
            <a:pPr lvl="1"/>
            <a:r>
              <a:rPr lang="en-US" dirty="0"/>
              <a:t>Scatter is increased, contrast is decreased</a:t>
            </a:r>
          </a:p>
        </p:txBody>
      </p:sp>
    </p:spTree>
    <p:extLst>
      <p:ext uri="{BB962C8B-B14F-4D97-AF65-F5344CB8AC3E}">
        <p14:creationId xmlns:p14="http://schemas.microsoft.com/office/powerpoint/2010/main" val="316500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Subject Factors – the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group of factors involve the patient</a:t>
            </a:r>
          </a:p>
          <a:p>
            <a:pPr lvl="1"/>
            <a:r>
              <a:rPr lang="en-US" sz="2800" dirty="0"/>
              <a:t>Subject contrast</a:t>
            </a:r>
          </a:p>
          <a:p>
            <a:pPr lvl="1"/>
            <a:r>
              <a:rPr lang="en-US" sz="2800" dirty="0"/>
              <a:t>Patient’s body part thickness</a:t>
            </a:r>
          </a:p>
          <a:p>
            <a:pPr lvl="1"/>
            <a:r>
              <a:rPr lang="en-US" sz="2800" dirty="0"/>
              <a:t>Tissue mass density</a:t>
            </a:r>
          </a:p>
          <a:p>
            <a:pPr lvl="1"/>
            <a:r>
              <a:rPr lang="en-US" sz="2800" dirty="0"/>
              <a:t>Atomic number</a:t>
            </a:r>
          </a:p>
          <a:p>
            <a:pPr lvl="1"/>
            <a:r>
              <a:rPr lang="en-US" sz="2800" dirty="0"/>
              <a:t>Object shape</a:t>
            </a:r>
          </a:p>
        </p:txBody>
      </p:sp>
    </p:spTree>
    <p:extLst>
      <p:ext uri="{BB962C8B-B14F-4D97-AF65-F5344CB8AC3E}">
        <p14:creationId xmlns:p14="http://schemas.microsoft.com/office/powerpoint/2010/main" val="2049216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Subject Contrast – the Patient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Results from how body tissues attenuate the beam differently</a:t>
            </a:r>
          </a:p>
          <a:p>
            <a:r>
              <a:rPr lang="en-US" sz="3200" dirty="0"/>
              <a:t>Description of the anatomic part</a:t>
            </a:r>
          </a:p>
          <a:p>
            <a:pPr lvl="1"/>
            <a:r>
              <a:rPr lang="en-US" sz="2800" dirty="0"/>
              <a:t>Thickness , composition</a:t>
            </a:r>
          </a:p>
          <a:p>
            <a:pPr lvl="2"/>
            <a:r>
              <a:rPr lang="en-US" sz="2800" dirty="0"/>
              <a:t>Within the anatomy, how is the tissue attenuating differently? (bone, soft tissue, fat, muscle, air)</a:t>
            </a:r>
          </a:p>
          <a:p>
            <a:pPr lvl="2"/>
            <a:r>
              <a:rPr lang="en-US" sz="2800" dirty="0"/>
              <a:t>Similar thickness</a:t>
            </a:r>
          </a:p>
          <a:p>
            <a:pPr lvl="3"/>
            <a:r>
              <a:rPr lang="en-US" sz="2400" dirty="0"/>
              <a:t>Low subject contrast – similar composition</a:t>
            </a:r>
          </a:p>
          <a:p>
            <a:pPr lvl="3"/>
            <a:r>
              <a:rPr lang="en-US" sz="2400" dirty="0"/>
              <a:t>High subject contrast – greater variance in composition</a:t>
            </a:r>
          </a:p>
        </p:txBody>
      </p:sp>
    </p:spTree>
    <p:extLst>
      <p:ext uri="{BB962C8B-B14F-4D97-AF65-F5344CB8AC3E}">
        <p14:creationId xmlns:p14="http://schemas.microsoft.com/office/powerpoint/2010/main" val="31959239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Patient’s Body Part Thickness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the thickness increases, the amount of scatter produced also increases</a:t>
            </a:r>
          </a:p>
          <a:p>
            <a:r>
              <a:rPr lang="en-US" dirty="0"/>
              <a:t>If scatter interactions increase, the contrast decreases</a:t>
            </a:r>
          </a:p>
          <a:p>
            <a:r>
              <a:rPr lang="en-US" dirty="0"/>
              <a:t>Patient thickness has an additional effect on subject contrast, due to attenuation</a:t>
            </a:r>
          </a:p>
          <a:p>
            <a:r>
              <a:rPr lang="en-US" dirty="0"/>
              <a:t>A thick part will attenuate more than a thin part, so if the area that is being imaged has areas of differing thickness, subject contrast will increase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967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Patient’s Body Part Thickness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Compression devices and positioning can help create a more uniform thickness</a:t>
            </a:r>
          </a:p>
          <a:p>
            <a:r>
              <a:rPr lang="en-US" dirty="0"/>
              <a:t>Compression devices</a:t>
            </a:r>
          </a:p>
          <a:p>
            <a:pPr lvl="1"/>
            <a:r>
              <a:rPr lang="en-US" dirty="0"/>
              <a:t>Paddles, bands</a:t>
            </a:r>
          </a:p>
          <a:p>
            <a:r>
              <a:rPr lang="en-US" dirty="0"/>
              <a:t>Positioning</a:t>
            </a:r>
          </a:p>
          <a:p>
            <a:pPr lvl="1"/>
            <a:r>
              <a:rPr lang="en-US" dirty="0"/>
              <a:t>PA vs AP</a:t>
            </a:r>
          </a:p>
          <a:p>
            <a:r>
              <a:rPr lang="en-US" dirty="0"/>
              <a:t>Decreased thickness will:</a:t>
            </a:r>
          </a:p>
          <a:p>
            <a:pPr lvl="1"/>
            <a:r>
              <a:rPr lang="en-US" dirty="0"/>
              <a:t>Decrease patient dose</a:t>
            </a:r>
          </a:p>
          <a:p>
            <a:pPr lvl="1"/>
            <a:r>
              <a:rPr lang="en-US" dirty="0"/>
              <a:t>Increase contrast</a:t>
            </a:r>
          </a:p>
        </p:txBody>
      </p:sp>
    </p:spTree>
    <p:extLst>
      <p:ext uri="{BB962C8B-B14F-4D97-AF65-F5344CB8AC3E}">
        <p14:creationId xmlns:p14="http://schemas.microsoft.com/office/powerpoint/2010/main" val="706615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Tissue Mass Density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Sections of the body may have equal thicknesses, but different mass densities</a:t>
            </a:r>
          </a:p>
          <a:p>
            <a:r>
              <a:rPr lang="en-US" dirty="0"/>
              <a:t>Examples: Fat vs Air vs Bone vs Soft tissue vs Muscle</a:t>
            </a:r>
          </a:p>
          <a:p>
            <a:r>
              <a:rPr lang="en-US" dirty="0"/>
              <a:t>Chest and abdomen have similar thickness, but very different tissue mass densities</a:t>
            </a:r>
          </a:p>
          <a:p>
            <a:r>
              <a:rPr lang="en-US" dirty="0"/>
              <a:t>The effects of different mass densities on subject contrast can be demonstrated </a:t>
            </a:r>
          </a:p>
        </p:txBody>
      </p:sp>
    </p:spTree>
    <p:extLst>
      <p:ext uri="{BB962C8B-B14F-4D97-AF65-F5344CB8AC3E}">
        <p14:creationId xmlns:p14="http://schemas.microsoft.com/office/powerpoint/2010/main" val="1933333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Number (tissue)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factor also affects subject contrast</a:t>
            </a:r>
          </a:p>
          <a:p>
            <a:r>
              <a:rPr lang="en-US" dirty="0"/>
              <a:t>Compton scattering is independent of atomic number, but photoelectric (PE) interactions vary in proportion to atomic number</a:t>
            </a:r>
          </a:p>
          <a:p>
            <a:r>
              <a:rPr lang="en-US" dirty="0"/>
              <a:t>If the atomic number of adjacent tissues is very different, subject contrast is high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617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796716" y="268872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Contrast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Used to image anatomy with low subject contrast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Soft tissue structures most commonly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PE interactions vary with atomic #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With larger differences in atomic #, subject contrast will increase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tx1"/>
                </a:solidFill>
              </a:rPr>
              <a:t>Changes absorption characteristics of tissue</a:t>
            </a:r>
          </a:p>
          <a:p>
            <a:pPr marL="1200150" lvl="1" indent="-457200">
              <a:buFont typeface="Arial" panose="020B0604020202020204" pitchFamily="34" charset="0"/>
              <a:buChar char="•"/>
            </a:pPr>
            <a:r>
              <a:rPr lang="en-US" sz="3200" dirty="0"/>
              <a:t>Increase/decrease attenuation of beam</a:t>
            </a:r>
          </a:p>
          <a:p>
            <a:pPr>
              <a:buNone/>
            </a:pP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599436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929063" y="341062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Contrast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Positive Contrast Agent</a:t>
            </a:r>
          </a:p>
          <a:p>
            <a:pPr lvl="1"/>
            <a:r>
              <a:rPr lang="en-US" sz="2800" dirty="0"/>
              <a:t>High atomic number</a:t>
            </a:r>
          </a:p>
          <a:p>
            <a:pPr lvl="1"/>
            <a:r>
              <a:rPr lang="en-US" sz="2800" dirty="0"/>
              <a:t>Absorbs more x-rays than surrounding tissues</a:t>
            </a:r>
          </a:p>
          <a:p>
            <a:pPr lvl="1"/>
            <a:r>
              <a:rPr lang="en-US" sz="2800" dirty="0"/>
              <a:t>Barium, iodine</a:t>
            </a:r>
          </a:p>
          <a:p>
            <a:r>
              <a:rPr lang="en-US" sz="3200" dirty="0">
                <a:solidFill>
                  <a:schemeClr val="tx1"/>
                </a:solidFill>
              </a:rPr>
              <a:t>Negative Contrast Agent</a:t>
            </a:r>
          </a:p>
          <a:p>
            <a:pPr lvl="1"/>
            <a:r>
              <a:rPr lang="en-US" sz="2800" dirty="0"/>
              <a:t>Low atomic number</a:t>
            </a:r>
          </a:p>
          <a:p>
            <a:pPr lvl="1"/>
            <a:r>
              <a:rPr lang="en-US" sz="2800" dirty="0"/>
              <a:t>Decreased attenuation – more transmission</a:t>
            </a:r>
          </a:p>
          <a:p>
            <a:pPr lvl="1"/>
            <a:r>
              <a:rPr lang="en-US" sz="28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144194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929064" y="268873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Contrast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Positive Contrast Agent</a:t>
            </a:r>
          </a:p>
          <a:p>
            <a:pPr lvl="1"/>
            <a:r>
              <a:rPr lang="en-US" sz="2800" dirty="0"/>
              <a:t>High atomic number</a:t>
            </a:r>
          </a:p>
          <a:p>
            <a:pPr lvl="1"/>
            <a:r>
              <a:rPr lang="en-US" sz="2800" dirty="0"/>
              <a:t>Absorbs more x-rays than surrounding tissues</a:t>
            </a:r>
          </a:p>
          <a:p>
            <a:pPr lvl="1"/>
            <a:r>
              <a:rPr lang="en-US" sz="2800" dirty="0"/>
              <a:t>Barium, iodine</a:t>
            </a:r>
          </a:p>
          <a:p>
            <a:r>
              <a:rPr lang="en-US" sz="3200" dirty="0">
                <a:solidFill>
                  <a:schemeClr val="tx1"/>
                </a:solidFill>
              </a:rPr>
              <a:t>Negative Contrast Agent</a:t>
            </a:r>
          </a:p>
          <a:p>
            <a:pPr lvl="1"/>
            <a:r>
              <a:rPr lang="en-US" sz="2800" dirty="0"/>
              <a:t>Low atomic number</a:t>
            </a:r>
          </a:p>
          <a:p>
            <a:pPr lvl="1"/>
            <a:r>
              <a:rPr lang="en-US" sz="2800" dirty="0"/>
              <a:t>Decreased attenuation – more transmission</a:t>
            </a:r>
          </a:p>
          <a:p>
            <a:pPr lvl="1"/>
            <a:r>
              <a:rPr lang="en-US" sz="2800" dirty="0"/>
              <a:t>Air</a:t>
            </a:r>
          </a:p>
        </p:txBody>
      </p:sp>
    </p:spTree>
    <p:extLst>
      <p:ext uri="{BB962C8B-B14F-4D97-AF65-F5344CB8AC3E}">
        <p14:creationId xmlns:p14="http://schemas.microsoft.com/office/powerpoint/2010/main" val="282439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Bushong</a:t>
            </a:r>
            <a:r>
              <a:rPr lang="en-US" dirty="0">
                <a:solidFill>
                  <a:schemeClr val="tx1"/>
                </a:solidFill>
              </a:rPr>
              <a:t>: Radiographic Science for Technologists, 11</a:t>
            </a:r>
            <a:r>
              <a:rPr lang="en-US" baseline="30000" dirty="0">
                <a:solidFill>
                  <a:schemeClr val="tx1"/>
                </a:solidFill>
              </a:rPr>
              <a:t>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ed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179-181 (Stop before Motion Blur)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182-183 (Selection of Technique Factors)</a:t>
            </a:r>
          </a:p>
          <a:p>
            <a:pPr marL="0" indent="0">
              <a:buNone/>
            </a:pPr>
            <a:r>
              <a:rPr lang="en-US" sz="2800" dirty="0"/>
              <a:t>Pg 187-191 (Stop before Beam Restrictors)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Pg 204-205 (Air Gap Technique)</a:t>
            </a:r>
          </a:p>
          <a:p>
            <a:pPr marL="0" indent="0">
              <a:buNone/>
            </a:pPr>
            <a:r>
              <a:rPr lang="en-US" sz="2800" dirty="0"/>
              <a:t>Pg 248-251 (Stop before Image Detail)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05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5FE2CB1-B680-4063-9EC4-0362A7A74B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3C6CDC-1D82-47C9-8626-49A27B3B71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6FC139-038C-4B13-914A-892DA27CF8D0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19086</TotalTime>
  <Words>1287</Words>
  <Application>Microsoft Office PowerPoint</Application>
  <PresentationFormat>Widescreen</PresentationFormat>
  <Paragraphs>183</Paragraphs>
  <Slides>25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PowerPoint Presentation</vt:lpstr>
      <vt:lpstr>Radiographic Contrast</vt:lpstr>
      <vt:lpstr>Levels of Contrast</vt:lpstr>
      <vt:lpstr>Radiographic Contrast</vt:lpstr>
      <vt:lpstr>Image Receptor Contrast</vt:lpstr>
      <vt:lpstr>Digital Imaging – Contrast Resolution</vt:lpstr>
      <vt:lpstr>Digital Imaging – Contrast Resolution</vt:lpstr>
      <vt:lpstr>Contrast Evaluation</vt:lpstr>
      <vt:lpstr>Body Part Composition</vt:lpstr>
      <vt:lpstr>Density and Contrast</vt:lpstr>
      <vt:lpstr>Scatter – What factors can affect it?</vt:lpstr>
      <vt:lpstr>Grids</vt:lpstr>
      <vt:lpstr>Collimation</vt:lpstr>
      <vt:lpstr>OID</vt:lpstr>
      <vt:lpstr>Filtration</vt:lpstr>
      <vt:lpstr>Subject Factors – the Patient</vt:lpstr>
      <vt:lpstr>Subject Contrast – the Patient</vt:lpstr>
      <vt:lpstr>Patient’s Body Part Thickness</vt:lpstr>
      <vt:lpstr>Patient’s Body Part Thickness</vt:lpstr>
      <vt:lpstr>Tissue Mass Density</vt:lpstr>
      <vt:lpstr>Atomic Number (tissue)</vt:lpstr>
      <vt:lpstr>Contrast Media</vt:lpstr>
      <vt:lpstr>Contrast Media</vt:lpstr>
      <vt:lpstr>Contrast Media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354</cp:revision>
  <cp:lastPrinted>2024-03-14T14:32:28Z</cp:lastPrinted>
  <dcterms:created xsi:type="dcterms:W3CDTF">2009-04-06T17:04:40Z</dcterms:created>
  <dcterms:modified xsi:type="dcterms:W3CDTF">2025-02-05T17:06:36Z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