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2" r:id="rId5"/>
  </p:sldMasterIdLst>
  <p:notesMasterIdLst>
    <p:notesMasterId r:id="rId26"/>
  </p:notesMasterIdLst>
  <p:sldIdLst>
    <p:sldId id="256" r:id="rId6"/>
    <p:sldId id="266" r:id="rId7"/>
    <p:sldId id="437" r:id="rId8"/>
    <p:sldId id="438" r:id="rId9"/>
    <p:sldId id="439" r:id="rId10"/>
    <p:sldId id="440" r:id="rId11"/>
    <p:sldId id="441" r:id="rId12"/>
    <p:sldId id="442" r:id="rId13"/>
    <p:sldId id="443" r:id="rId14"/>
    <p:sldId id="290" r:id="rId15"/>
    <p:sldId id="444" r:id="rId16"/>
    <p:sldId id="445" r:id="rId17"/>
    <p:sldId id="446" r:id="rId18"/>
    <p:sldId id="447" r:id="rId19"/>
    <p:sldId id="453" r:id="rId20"/>
    <p:sldId id="449" r:id="rId21"/>
    <p:sldId id="450" r:id="rId22"/>
    <p:sldId id="451" r:id="rId23"/>
    <p:sldId id="452" r:id="rId24"/>
    <p:sldId id="436"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iora Pelunsky" initials="LP" lastIdx="14" clrIdx="0">
    <p:extLst>
      <p:ext uri="{19B8F6BF-5375-455C-9EA6-DF929625EA0E}">
        <p15:presenceInfo xmlns:p15="http://schemas.microsoft.com/office/powerpoint/2012/main" userId="S::liora.pelunsky@andersoncollege.com::5fadfa1f-1cd0-4e4c-b0b8-4068a1d0eaf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21D22"/>
    <a:srgbClr val="06446C"/>
    <a:srgbClr val="BBBBBB"/>
    <a:srgbClr val="7F7E7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5B332C6-4510-3910-FDBE-66A73CEAD559}" v="1071" dt="2022-11-10T18:12:48.00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561" autoAdjust="0"/>
    <p:restoredTop sz="94660"/>
  </p:normalViewPr>
  <p:slideViewPr>
    <p:cSldViewPr snapToGrid="0">
      <p:cViewPr varScale="1">
        <p:scale>
          <a:sx n="78" d="100"/>
          <a:sy n="78" d="100"/>
        </p:scale>
        <p:origin x="672" y="6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microsoft.com/office/2015/10/relationships/revisionInfo" Target="revisionInfo.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presProps" Target="pres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commentAuthors" Target="commentAuthors.xml"/><Relationship Id="rId30" Type="http://schemas.openxmlformats.org/officeDocument/2006/relationships/theme" Target="theme/theme1.xml"/></Relationships>
</file>

<file path=ppt/diagrams/_rels/data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svg"/><Relationship Id="rId1" Type="http://schemas.openxmlformats.org/officeDocument/2006/relationships/image" Target="../media/image23.png"/><Relationship Id="rId6" Type="http://schemas.openxmlformats.org/officeDocument/2006/relationships/image" Target="../media/image28.svg"/><Relationship Id="rId5" Type="http://schemas.openxmlformats.org/officeDocument/2006/relationships/image" Target="../media/image27.png"/><Relationship Id="rId4" Type="http://schemas.openxmlformats.org/officeDocument/2006/relationships/image" Target="../media/image26.svg"/></Relationships>
</file>

<file path=ppt/diagrams/_rels/drawing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svg"/><Relationship Id="rId1" Type="http://schemas.openxmlformats.org/officeDocument/2006/relationships/image" Target="../media/image23.png"/><Relationship Id="rId6" Type="http://schemas.openxmlformats.org/officeDocument/2006/relationships/image" Target="../media/image28.svg"/><Relationship Id="rId5" Type="http://schemas.openxmlformats.org/officeDocument/2006/relationships/image" Target="../media/image27.png"/><Relationship Id="rId4" Type="http://schemas.openxmlformats.org/officeDocument/2006/relationships/image" Target="../media/image26.svg"/></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9E2205B-1022-4D53-8311-5202A7DED806}" type="doc">
      <dgm:prSet loTypeId="urn:microsoft.com/office/officeart/2005/8/layout/vList5" loCatId="list" qsTypeId="urn:microsoft.com/office/officeart/2005/8/quickstyle/simple1" qsCatId="simple" csTypeId="urn:microsoft.com/office/officeart/2005/8/colors/colorful1" csCatId="colorful"/>
      <dgm:spPr/>
      <dgm:t>
        <a:bodyPr/>
        <a:lstStyle/>
        <a:p>
          <a:endParaRPr lang="en-US"/>
        </a:p>
      </dgm:t>
    </dgm:pt>
    <dgm:pt modelId="{CE71A592-55F3-4B35-916B-A03D02975EC8}">
      <dgm:prSet/>
      <dgm:spPr/>
      <dgm:t>
        <a:bodyPr/>
        <a:lstStyle/>
        <a:p>
          <a:r>
            <a:rPr lang="en-US"/>
            <a:t>When carrying an established brand there are a few factors to consider:</a:t>
          </a:r>
        </a:p>
      </dgm:t>
    </dgm:pt>
    <dgm:pt modelId="{3CC1F02C-B49A-4683-9168-2F78B87AB7F9}" type="parTrans" cxnId="{12F87A09-2478-4DE1-9A19-2F1016EC971A}">
      <dgm:prSet/>
      <dgm:spPr/>
      <dgm:t>
        <a:bodyPr/>
        <a:lstStyle/>
        <a:p>
          <a:endParaRPr lang="en-US"/>
        </a:p>
      </dgm:t>
    </dgm:pt>
    <dgm:pt modelId="{124DC58C-B23B-4D11-B10D-7F359CC5A579}" type="sibTrans" cxnId="{12F87A09-2478-4DE1-9A19-2F1016EC971A}">
      <dgm:prSet/>
      <dgm:spPr/>
      <dgm:t>
        <a:bodyPr/>
        <a:lstStyle/>
        <a:p>
          <a:endParaRPr lang="en-US"/>
        </a:p>
      </dgm:t>
    </dgm:pt>
    <dgm:pt modelId="{2FA80159-A8D5-4CF4-8FAE-33ACA54261D9}">
      <dgm:prSet/>
      <dgm:spPr/>
      <dgm:t>
        <a:bodyPr/>
        <a:lstStyle/>
        <a:p>
          <a:r>
            <a:rPr lang="en-US"/>
            <a:t>The type of services you will be providing</a:t>
          </a:r>
        </a:p>
      </dgm:t>
    </dgm:pt>
    <dgm:pt modelId="{2593553D-EC40-4B98-A826-B54004DDD163}" type="parTrans" cxnId="{F75A90E0-AA43-4ED8-8EC2-0068ABB91957}">
      <dgm:prSet/>
      <dgm:spPr/>
      <dgm:t>
        <a:bodyPr/>
        <a:lstStyle/>
        <a:p>
          <a:endParaRPr lang="en-US"/>
        </a:p>
      </dgm:t>
    </dgm:pt>
    <dgm:pt modelId="{A2D6E03B-7C9C-4EF7-85FE-F30F6A971291}" type="sibTrans" cxnId="{F75A90E0-AA43-4ED8-8EC2-0068ABB91957}">
      <dgm:prSet/>
      <dgm:spPr/>
      <dgm:t>
        <a:bodyPr/>
        <a:lstStyle/>
        <a:p>
          <a:endParaRPr lang="en-US"/>
        </a:p>
      </dgm:t>
    </dgm:pt>
    <dgm:pt modelId="{471A964A-55CC-4D14-B6F6-8EFCFFF474C4}">
      <dgm:prSet/>
      <dgm:spPr/>
      <dgm:t>
        <a:bodyPr/>
        <a:lstStyle/>
        <a:p>
          <a:r>
            <a:rPr lang="en-US"/>
            <a:t>The price point </a:t>
          </a:r>
        </a:p>
      </dgm:t>
    </dgm:pt>
    <dgm:pt modelId="{23885AC7-F277-4696-B681-F69C223F6622}" type="parTrans" cxnId="{FE3725CD-4429-4AAF-BE35-A90271D1B898}">
      <dgm:prSet/>
      <dgm:spPr/>
      <dgm:t>
        <a:bodyPr/>
        <a:lstStyle/>
        <a:p>
          <a:endParaRPr lang="en-US"/>
        </a:p>
      </dgm:t>
    </dgm:pt>
    <dgm:pt modelId="{E9145D60-AA89-4EC2-B319-01746E13F0E9}" type="sibTrans" cxnId="{FE3725CD-4429-4AAF-BE35-A90271D1B898}">
      <dgm:prSet/>
      <dgm:spPr/>
      <dgm:t>
        <a:bodyPr/>
        <a:lstStyle/>
        <a:p>
          <a:endParaRPr lang="en-US"/>
        </a:p>
      </dgm:t>
    </dgm:pt>
    <dgm:pt modelId="{6B02B90D-76CE-4ABC-BEAC-F5A223AE9903}">
      <dgm:prSet/>
      <dgm:spPr/>
      <dgm:t>
        <a:bodyPr/>
        <a:lstStyle/>
        <a:p>
          <a:r>
            <a:rPr lang="en-US"/>
            <a:t>The ability to sell the product in the specific demographic areas </a:t>
          </a:r>
        </a:p>
      </dgm:t>
    </dgm:pt>
    <dgm:pt modelId="{25D9F773-3517-441C-8902-B312A67A0075}" type="parTrans" cxnId="{912337F3-09B5-4639-B083-825514798C18}">
      <dgm:prSet/>
      <dgm:spPr/>
      <dgm:t>
        <a:bodyPr/>
        <a:lstStyle/>
        <a:p>
          <a:endParaRPr lang="en-US"/>
        </a:p>
      </dgm:t>
    </dgm:pt>
    <dgm:pt modelId="{44213F4A-E7DC-4291-9364-188A72A8CFA1}" type="sibTrans" cxnId="{912337F3-09B5-4639-B083-825514798C18}">
      <dgm:prSet/>
      <dgm:spPr/>
      <dgm:t>
        <a:bodyPr/>
        <a:lstStyle/>
        <a:p>
          <a:endParaRPr lang="en-US"/>
        </a:p>
      </dgm:t>
    </dgm:pt>
    <dgm:pt modelId="{F8EC28B7-B88A-4984-816D-B227BA5A7161}" type="pres">
      <dgm:prSet presAssocID="{49E2205B-1022-4D53-8311-5202A7DED806}" presName="Name0" presStyleCnt="0">
        <dgm:presLayoutVars>
          <dgm:dir/>
          <dgm:animLvl val="lvl"/>
          <dgm:resizeHandles val="exact"/>
        </dgm:presLayoutVars>
      </dgm:prSet>
      <dgm:spPr/>
    </dgm:pt>
    <dgm:pt modelId="{0FB317BC-D75B-4365-85DD-98D420C41F63}" type="pres">
      <dgm:prSet presAssocID="{CE71A592-55F3-4B35-916B-A03D02975EC8}" presName="linNode" presStyleCnt="0"/>
      <dgm:spPr/>
    </dgm:pt>
    <dgm:pt modelId="{B92266C9-DA47-4D51-9CB5-D9BF308B590E}" type="pres">
      <dgm:prSet presAssocID="{CE71A592-55F3-4B35-916B-A03D02975EC8}" presName="parentText" presStyleLbl="node1" presStyleIdx="0" presStyleCnt="4">
        <dgm:presLayoutVars>
          <dgm:chMax val="1"/>
          <dgm:bulletEnabled val="1"/>
        </dgm:presLayoutVars>
      </dgm:prSet>
      <dgm:spPr/>
    </dgm:pt>
    <dgm:pt modelId="{B7113EFB-E32D-4F53-A16B-73FA446FC8FF}" type="pres">
      <dgm:prSet presAssocID="{124DC58C-B23B-4D11-B10D-7F359CC5A579}" presName="sp" presStyleCnt="0"/>
      <dgm:spPr/>
    </dgm:pt>
    <dgm:pt modelId="{A1C02D57-BABF-4666-9944-A3BAED21B660}" type="pres">
      <dgm:prSet presAssocID="{2FA80159-A8D5-4CF4-8FAE-33ACA54261D9}" presName="linNode" presStyleCnt="0"/>
      <dgm:spPr/>
    </dgm:pt>
    <dgm:pt modelId="{33F60708-DC0E-4018-A5F0-893668F1334E}" type="pres">
      <dgm:prSet presAssocID="{2FA80159-A8D5-4CF4-8FAE-33ACA54261D9}" presName="parentText" presStyleLbl="node1" presStyleIdx="1" presStyleCnt="4">
        <dgm:presLayoutVars>
          <dgm:chMax val="1"/>
          <dgm:bulletEnabled val="1"/>
        </dgm:presLayoutVars>
      </dgm:prSet>
      <dgm:spPr/>
    </dgm:pt>
    <dgm:pt modelId="{8477D633-E024-4AD5-8A92-C9DADA236485}" type="pres">
      <dgm:prSet presAssocID="{A2D6E03B-7C9C-4EF7-85FE-F30F6A971291}" presName="sp" presStyleCnt="0"/>
      <dgm:spPr/>
    </dgm:pt>
    <dgm:pt modelId="{58A820B6-32E3-44D3-BA38-07860C9FB313}" type="pres">
      <dgm:prSet presAssocID="{471A964A-55CC-4D14-B6F6-8EFCFFF474C4}" presName="linNode" presStyleCnt="0"/>
      <dgm:spPr/>
    </dgm:pt>
    <dgm:pt modelId="{26B48CE6-1F54-4D47-85E7-052D0EEDC69D}" type="pres">
      <dgm:prSet presAssocID="{471A964A-55CC-4D14-B6F6-8EFCFFF474C4}" presName="parentText" presStyleLbl="node1" presStyleIdx="2" presStyleCnt="4">
        <dgm:presLayoutVars>
          <dgm:chMax val="1"/>
          <dgm:bulletEnabled val="1"/>
        </dgm:presLayoutVars>
      </dgm:prSet>
      <dgm:spPr/>
    </dgm:pt>
    <dgm:pt modelId="{42E02EBF-4B3E-4D5C-85C5-44A6ABE64956}" type="pres">
      <dgm:prSet presAssocID="{E9145D60-AA89-4EC2-B319-01746E13F0E9}" presName="sp" presStyleCnt="0"/>
      <dgm:spPr/>
    </dgm:pt>
    <dgm:pt modelId="{AA305DE0-0C8F-40D9-8413-AA0C8CBFF701}" type="pres">
      <dgm:prSet presAssocID="{6B02B90D-76CE-4ABC-BEAC-F5A223AE9903}" presName="linNode" presStyleCnt="0"/>
      <dgm:spPr/>
    </dgm:pt>
    <dgm:pt modelId="{7B6F9662-4706-407B-9B9C-1CF08D8BF1A8}" type="pres">
      <dgm:prSet presAssocID="{6B02B90D-76CE-4ABC-BEAC-F5A223AE9903}" presName="parentText" presStyleLbl="node1" presStyleIdx="3" presStyleCnt="4">
        <dgm:presLayoutVars>
          <dgm:chMax val="1"/>
          <dgm:bulletEnabled val="1"/>
        </dgm:presLayoutVars>
      </dgm:prSet>
      <dgm:spPr/>
    </dgm:pt>
  </dgm:ptLst>
  <dgm:cxnLst>
    <dgm:cxn modelId="{12F87A09-2478-4DE1-9A19-2F1016EC971A}" srcId="{49E2205B-1022-4D53-8311-5202A7DED806}" destId="{CE71A592-55F3-4B35-916B-A03D02975EC8}" srcOrd="0" destOrd="0" parTransId="{3CC1F02C-B49A-4683-9168-2F78B87AB7F9}" sibTransId="{124DC58C-B23B-4D11-B10D-7F359CC5A579}"/>
    <dgm:cxn modelId="{E34D0859-0588-4168-9A55-755269795D4B}" type="presOf" srcId="{CE71A592-55F3-4B35-916B-A03D02975EC8}" destId="{B92266C9-DA47-4D51-9CB5-D9BF308B590E}" srcOrd="0" destOrd="0" presId="urn:microsoft.com/office/officeart/2005/8/layout/vList5"/>
    <dgm:cxn modelId="{CAA0C2B3-7C31-449A-9879-5A5546AD6A7D}" type="presOf" srcId="{6B02B90D-76CE-4ABC-BEAC-F5A223AE9903}" destId="{7B6F9662-4706-407B-9B9C-1CF08D8BF1A8}" srcOrd="0" destOrd="0" presId="urn:microsoft.com/office/officeart/2005/8/layout/vList5"/>
    <dgm:cxn modelId="{13B7E7C6-F9BA-4B79-A286-4430C3A65FF7}" type="presOf" srcId="{471A964A-55CC-4D14-B6F6-8EFCFFF474C4}" destId="{26B48CE6-1F54-4D47-85E7-052D0EEDC69D}" srcOrd="0" destOrd="0" presId="urn:microsoft.com/office/officeart/2005/8/layout/vList5"/>
    <dgm:cxn modelId="{9639BECA-84B2-4027-86AE-8340004C303D}" type="presOf" srcId="{49E2205B-1022-4D53-8311-5202A7DED806}" destId="{F8EC28B7-B88A-4984-816D-B227BA5A7161}" srcOrd="0" destOrd="0" presId="urn:microsoft.com/office/officeart/2005/8/layout/vList5"/>
    <dgm:cxn modelId="{FE3725CD-4429-4AAF-BE35-A90271D1B898}" srcId="{49E2205B-1022-4D53-8311-5202A7DED806}" destId="{471A964A-55CC-4D14-B6F6-8EFCFFF474C4}" srcOrd="2" destOrd="0" parTransId="{23885AC7-F277-4696-B681-F69C223F6622}" sibTransId="{E9145D60-AA89-4EC2-B319-01746E13F0E9}"/>
    <dgm:cxn modelId="{E4C55FD0-786D-4CC2-BE21-BE59F2D8519C}" type="presOf" srcId="{2FA80159-A8D5-4CF4-8FAE-33ACA54261D9}" destId="{33F60708-DC0E-4018-A5F0-893668F1334E}" srcOrd="0" destOrd="0" presId="urn:microsoft.com/office/officeart/2005/8/layout/vList5"/>
    <dgm:cxn modelId="{F75A90E0-AA43-4ED8-8EC2-0068ABB91957}" srcId="{49E2205B-1022-4D53-8311-5202A7DED806}" destId="{2FA80159-A8D5-4CF4-8FAE-33ACA54261D9}" srcOrd="1" destOrd="0" parTransId="{2593553D-EC40-4B98-A826-B54004DDD163}" sibTransId="{A2D6E03B-7C9C-4EF7-85FE-F30F6A971291}"/>
    <dgm:cxn modelId="{912337F3-09B5-4639-B083-825514798C18}" srcId="{49E2205B-1022-4D53-8311-5202A7DED806}" destId="{6B02B90D-76CE-4ABC-BEAC-F5A223AE9903}" srcOrd="3" destOrd="0" parTransId="{25D9F773-3517-441C-8902-B312A67A0075}" sibTransId="{44213F4A-E7DC-4291-9364-188A72A8CFA1}"/>
    <dgm:cxn modelId="{67623F2C-7BEE-4361-91C2-A1555823B4C8}" type="presParOf" srcId="{F8EC28B7-B88A-4984-816D-B227BA5A7161}" destId="{0FB317BC-D75B-4365-85DD-98D420C41F63}" srcOrd="0" destOrd="0" presId="urn:microsoft.com/office/officeart/2005/8/layout/vList5"/>
    <dgm:cxn modelId="{CCF438F0-E1FC-4D64-AF2B-F2E48B3E6A5F}" type="presParOf" srcId="{0FB317BC-D75B-4365-85DD-98D420C41F63}" destId="{B92266C9-DA47-4D51-9CB5-D9BF308B590E}" srcOrd="0" destOrd="0" presId="urn:microsoft.com/office/officeart/2005/8/layout/vList5"/>
    <dgm:cxn modelId="{46E81B54-22E0-4D98-97D9-3C01588BC61D}" type="presParOf" srcId="{F8EC28B7-B88A-4984-816D-B227BA5A7161}" destId="{B7113EFB-E32D-4F53-A16B-73FA446FC8FF}" srcOrd="1" destOrd="0" presId="urn:microsoft.com/office/officeart/2005/8/layout/vList5"/>
    <dgm:cxn modelId="{86E70B16-B91C-4923-A4A4-F783A5BEE070}" type="presParOf" srcId="{F8EC28B7-B88A-4984-816D-B227BA5A7161}" destId="{A1C02D57-BABF-4666-9944-A3BAED21B660}" srcOrd="2" destOrd="0" presId="urn:microsoft.com/office/officeart/2005/8/layout/vList5"/>
    <dgm:cxn modelId="{9164C278-7D90-437D-9C3E-A8453E938DA8}" type="presParOf" srcId="{A1C02D57-BABF-4666-9944-A3BAED21B660}" destId="{33F60708-DC0E-4018-A5F0-893668F1334E}" srcOrd="0" destOrd="0" presId="urn:microsoft.com/office/officeart/2005/8/layout/vList5"/>
    <dgm:cxn modelId="{9731D980-2C8E-41A5-83E8-24752CD9FA76}" type="presParOf" srcId="{F8EC28B7-B88A-4984-816D-B227BA5A7161}" destId="{8477D633-E024-4AD5-8A92-C9DADA236485}" srcOrd="3" destOrd="0" presId="urn:microsoft.com/office/officeart/2005/8/layout/vList5"/>
    <dgm:cxn modelId="{CB250948-FF16-4094-9B70-622EE24F514F}" type="presParOf" srcId="{F8EC28B7-B88A-4984-816D-B227BA5A7161}" destId="{58A820B6-32E3-44D3-BA38-07860C9FB313}" srcOrd="4" destOrd="0" presId="urn:microsoft.com/office/officeart/2005/8/layout/vList5"/>
    <dgm:cxn modelId="{020874F1-A20C-4075-9E1E-BF27C4648B8B}" type="presParOf" srcId="{58A820B6-32E3-44D3-BA38-07860C9FB313}" destId="{26B48CE6-1F54-4D47-85E7-052D0EEDC69D}" srcOrd="0" destOrd="0" presId="urn:microsoft.com/office/officeart/2005/8/layout/vList5"/>
    <dgm:cxn modelId="{5E3343C8-2E9F-456D-BA77-C30087E783AE}" type="presParOf" srcId="{F8EC28B7-B88A-4984-816D-B227BA5A7161}" destId="{42E02EBF-4B3E-4D5C-85C5-44A6ABE64956}" srcOrd="5" destOrd="0" presId="urn:microsoft.com/office/officeart/2005/8/layout/vList5"/>
    <dgm:cxn modelId="{02E95384-4175-4E3C-8954-56F9A211C0AA}" type="presParOf" srcId="{F8EC28B7-B88A-4984-816D-B227BA5A7161}" destId="{AA305DE0-0C8F-40D9-8413-AA0C8CBFF701}" srcOrd="6" destOrd="0" presId="urn:microsoft.com/office/officeart/2005/8/layout/vList5"/>
    <dgm:cxn modelId="{EBC140A1-932F-4EA5-88FC-447FC422EBDB}" type="presParOf" srcId="{AA305DE0-0C8F-40D9-8413-AA0C8CBFF701}" destId="{7B6F9662-4706-407B-9B9C-1CF08D8BF1A8}" srcOrd="0"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F757BFF-34CB-48F4-81BE-D8E5364FD03A}" type="doc">
      <dgm:prSet loTypeId="urn:microsoft.com/office/officeart/2008/layout/LinedList" loCatId="list" qsTypeId="urn:microsoft.com/office/officeart/2005/8/quickstyle/simple2" qsCatId="simple" csTypeId="urn:microsoft.com/office/officeart/2005/8/colors/accent2_2" csCatId="accent2"/>
      <dgm:spPr/>
      <dgm:t>
        <a:bodyPr/>
        <a:lstStyle/>
        <a:p>
          <a:endParaRPr lang="en-US"/>
        </a:p>
      </dgm:t>
    </dgm:pt>
    <dgm:pt modelId="{00346EC6-E939-4DDE-948F-9E1BFB4A01B9}">
      <dgm:prSet/>
      <dgm:spPr/>
      <dgm:t>
        <a:bodyPr/>
        <a:lstStyle/>
        <a:p>
          <a:r>
            <a:rPr lang="en-US" dirty="0">
              <a:latin typeface="Futura PT Book" panose="020B0502020204020303" pitchFamily="34" charset="0"/>
            </a:rPr>
            <a:t>By the demographics in Bethany’s area, you can deduct there will be a lot of younger generations with kids</a:t>
          </a:r>
        </a:p>
      </dgm:t>
    </dgm:pt>
    <dgm:pt modelId="{11B9DCE7-3BFC-452E-8042-1F2C3D3A020E}" type="parTrans" cxnId="{6A51429E-F181-489F-9549-09BD903F4E5E}">
      <dgm:prSet/>
      <dgm:spPr/>
      <dgm:t>
        <a:bodyPr/>
        <a:lstStyle/>
        <a:p>
          <a:endParaRPr lang="en-US">
            <a:latin typeface="Futura PT Book" panose="020B0502020204020303" pitchFamily="34" charset="0"/>
          </a:endParaRPr>
        </a:p>
      </dgm:t>
    </dgm:pt>
    <dgm:pt modelId="{C8DE3D22-8D99-4821-A91B-18FCBD55B54E}" type="sibTrans" cxnId="{6A51429E-F181-489F-9549-09BD903F4E5E}">
      <dgm:prSet/>
      <dgm:spPr/>
      <dgm:t>
        <a:bodyPr/>
        <a:lstStyle/>
        <a:p>
          <a:endParaRPr lang="en-US">
            <a:latin typeface="Futura PT Book" panose="020B0502020204020303" pitchFamily="34" charset="0"/>
          </a:endParaRPr>
        </a:p>
      </dgm:t>
    </dgm:pt>
    <dgm:pt modelId="{C7EEA188-3C70-497B-B222-E6CD66AD8956}">
      <dgm:prSet/>
      <dgm:spPr/>
      <dgm:t>
        <a:bodyPr/>
        <a:lstStyle/>
        <a:p>
          <a:r>
            <a:rPr lang="en-US">
              <a:latin typeface="Futura PT Book" panose="020B0502020204020303" pitchFamily="34" charset="0"/>
            </a:rPr>
            <a:t>This will impact their buying power</a:t>
          </a:r>
        </a:p>
      </dgm:t>
    </dgm:pt>
    <dgm:pt modelId="{7103D00A-8F11-4EA0-8DD4-6DDFDC1F7659}" type="parTrans" cxnId="{8C6CD4A2-B6B7-4581-BBDA-44D98C1127FC}">
      <dgm:prSet/>
      <dgm:spPr/>
      <dgm:t>
        <a:bodyPr/>
        <a:lstStyle/>
        <a:p>
          <a:endParaRPr lang="en-US">
            <a:latin typeface="Futura PT Book" panose="020B0502020204020303" pitchFamily="34" charset="0"/>
          </a:endParaRPr>
        </a:p>
      </dgm:t>
    </dgm:pt>
    <dgm:pt modelId="{4CB056EC-54F0-4BF4-BA6E-29300CCE76F3}" type="sibTrans" cxnId="{8C6CD4A2-B6B7-4581-BBDA-44D98C1127FC}">
      <dgm:prSet/>
      <dgm:spPr/>
      <dgm:t>
        <a:bodyPr/>
        <a:lstStyle/>
        <a:p>
          <a:endParaRPr lang="en-US">
            <a:latin typeface="Futura PT Book" panose="020B0502020204020303" pitchFamily="34" charset="0"/>
          </a:endParaRPr>
        </a:p>
      </dgm:t>
    </dgm:pt>
    <dgm:pt modelId="{C53DB3DC-684F-4EAF-8B1B-36C095BB4F4E}">
      <dgm:prSet/>
      <dgm:spPr/>
      <dgm:t>
        <a:bodyPr/>
        <a:lstStyle/>
        <a:p>
          <a:r>
            <a:rPr lang="en-US">
              <a:latin typeface="Futura PT Book" panose="020B0502020204020303" pitchFamily="34" charset="0"/>
            </a:rPr>
            <a:t>But there is also some older mix who have more buying power</a:t>
          </a:r>
        </a:p>
      </dgm:t>
    </dgm:pt>
    <dgm:pt modelId="{05F5D0BD-0BC3-4845-9B70-D26EE63674EC}" type="parTrans" cxnId="{19D22C25-1998-409B-AE51-2D2388870AC4}">
      <dgm:prSet/>
      <dgm:spPr/>
      <dgm:t>
        <a:bodyPr/>
        <a:lstStyle/>
        <a:p>
          <a:endParaRPr lang="en-US">
            <a:latin typeface="Futura PT Book" panose="020B0502020204020303" pitchFamily="34" charset="0"/>
          </a:endParaRPr>
        </a:p>
      </dgm:t>
    </dgm:pt>
    <dgm:pt modelId="{EAFCF430-3E78-4F1A-BC9B-A4A8D22A29C1}" type="sibTrans" cxnId="{19D22C25-1998-409B-AE51-2D2388870AC4}">
      <dgm:prSet/>
      <dgm:spPr/>
      <dgm:t>
        <a:bodyPr/>
        <a:lstStyle/>
        <a:p>
          <a:endParaRPr lang="en-US">
            <a:latin typeface="Futura PT Book" panose="020B0502020204020303" pitchFamily="34" charset="0"/>
          </a:endParaRPr>
        </a:p>
      </dgm:t>
    </dgm:pt>
    <dgm:pt modelId="{FF900FA6-3E40-4E4D-8BB2-FF26AD691097}">
      <dgm:prSet/>
      <dgm:spPr/>
      <dgm:t>
        <a:bodyPr/>
        <a:lstStyle/>
        <a:p>
          <a:r>
            <a:rPr lang="en-US">
              <a:latin typeface="Futura PT Book" panose="020B0502020204020303" pitchFamily="34" charset="0"/>
            </a:rPr>
            <a:t>You will want to cater to both </a:t>
          </a:r>
        </a:p>
      </dgm:t>
    </dgm:pt>
    <dgm:pt modelId="{F5C61985-F903-4EA6-BF06-4A9FC51FD63A}" type="parTrans" cxnId="{6D629DCC-B84F-4C66-957C-AD92D893374B}">
      <dgm:prSet/>
      <dgm:spPr/>
      <dgm:t>
        <a:bodyPr/>
        <a:lstStyle/>
        <a:p>
          <a:endParaRPr lang="en-US">
            <a:latin typeface="Futura PT Book" panose="020B0502020204020303" pitchFamily="34" charset="0"/>
          </a:endParaRPr>
        </a:p>
      </dgm:t>
    </dgm:pt>
    <dgm:pt modelId="{B1B86034-1F2E-4613-B34B-F1D40F53B7D1}" type="sibTrans" cxnId="{6D629DCC-B84F-4C66-957C-AD92D893374B}">
      <dgm:prSet/>
      <dgm:spPr/>
      <dgm:t>
        <a:bodyPr/>
        <a:lstStyle/>
        <a:p>
          <a:endParaRPr lang="en-US">
            <a:latin typeface="Futura PT Book" panose="020B0502020204020303" pitchFamily="34" charset="0"/>
          </a:endParaRPr>
        </a:p>
      </dgm:t>
    </dgm:pt>
    <dgm:pt modelId="{84AF7104-99FE-422D-8FFA-4E0AFF1E9DE7}">
      <dgm:prSet/>
      <dgm:spPr/>
      <dgm:t>
        <a:bodyPr/>
        <a:lstStyle/>
        <a:p>
          <a:r>
            <a:rPr lang="en-US">
              <a:latin typeface="Futura PT Book" panose="020B0502020204020303" pitchFamily="34" charset="0"/>
            </a:rPr>
            <a:t>In this case scenario you would carry a few luxury items with 80% of your retail being targeted to your main demographic area </a:t>
          </a:r>
        </a:p>
      </dgm:t>
    </dgm:pt>
    <dgm:pt modelId="{B422797B-976A-4B58-BEB8-92DEB272D17D}" type="parTrans" cxnId="{880035AD-7D9E-4191-85C2-5E3B3EB428C9}">
      <dgm:prSet/>
      <dgm:spPr/>
      <dgm:t>
        <a:bodyPr/>
        <a:lstStyle/>
        <a:p>
          <a:endParaRPr lang="en-US">
            <a:latin typeface="Futura PT Book" panose="020B0502020204020303" pitchFamily="34" charset="0"/>
          </a:endParaRPr>
        </a:p>
      </dgm:t>
    </dgm:pt>
    <dgm:pt modelId="{9660436D-72E8-4678-B66F-61E408D45726}" type="sibTrans" cxnId="{880035AD-7D9E-4191-85C2-5E3B3EB428C9}">
      <dgm:prSet/>
      <dgm:spPr/>
      <dgm:t>
        <a:bodyPr/>
        <a:lstStyle/>
        <a:p>
          <a:endParaRPr lang="en-US">
            <a:latin typeface="Futura PT Book" panose="020B0502020204020303" pitchFamily="34" charset="0"/>
          </a:endParaRPr>
        </a:p>
      </dgm:t>
    </dgm:pt>
    <dgm:pt modelId="{2DF18349-DB89-4BF6-9B87-AF1D629153EC}" type="pres">
      <dgm:prSet presAssocID="{2F757BFF-34CB-48F4-81BE-D8E5364FD03A}" presName="vert0" presStyleCnt="0">
        <dgm:presLayoutVars>
          <dgm:dir/>
          <dgm:animOne val="branch"/>
          <dgm:animLvl val="lvl"/>
        </dgm:presLayoutVars>
      </dgm:prSet>
      <dgm:spPr/>
    </dgm:pt>
    <dgm:pt modelId="{EDEB7EF9-F377-48E1-A10A-797821D77795}" type="pres">
      <dgm:prSet presAssocID="{00346EC6-E939-4DDE-948F-9E1BFB4A01B9}" presName="thickLine" presStyleLbl="alignNode1" presStyleIdx="0" presStyleCnt="5"/>
      <dgm:spPr/>
    </dgm:pt>
    <dgm:pt modelId="{7730F332-116A-49E0-99BE-6F93A15AF686}" type="pres">
      <dgm:prSet presAssocID="{00346EC6-E939-4DDE-948F-9E1BFB4A01B9}" presName="horz1" presStyleCnt="0"/>
      <dgm:spPr/>
    </dgm:pt>
    <dgm:pt modelId="{9589DC02-5D36-41E5-A956-3ED0DDC3501A}" type="pres">
      <dgm:prSet presAssocID="{00346EC6-E939-4DDE-948F-9E1BFB4A01B9}" presName="tx1" presStyleLbl="revTx" presStyleIdx="0" presStyleCnt="5"/>
      <dgm:spPr/>
    </dgm:pt>
    <dgm:pt modelId="{1E54C6C1-F1D6-45A8-93A0-68382E10AD50}" type="pres">
      <dgm:prSet presAssocID="{00346EC6-E939-4DDE-948F-9E1BFB4A01B9}" presName="vert1" presStyleCnt="0"/>
      <dgm:spPr/>
    </dgm:pt>
    <dgm:pt modelId="{4A4D2607-AEBF-4544-86BC-02453CC2C8C3}" type="pres">
      <dgm:prSet presAssocID="{C7EEA188-3C70-497B-B222-E6CD66AD8956}" presName="thickLine" presStyleLbl="alignNode1" presStyleIdx="1" presStyleCnt="5"/>
      <dgm:spPr/>
    </dgm:pt>
    <dgm:pt modelId="{B454A61A-C9BE-4748-929D-4A6D365E8290}" type="pres">
      <dgm:prSet presAssocID="{C7EEA188-3C70-497B-B222-E6CD66AD8956}" presName="horz1" presStyleCnt="0"/>
      <dgm:spPr/>
    </dgm:pt>
    <dgm:pt modelId="{B63F9411-A2D6-4215-AEFB-BD3557086127}" type="pres">
      <dgm:prSet presAssocID="{C7EEA188-3C70-497B-B222-E6CD66AD8956}" presName="tx1" presStyleLbl="revTx" presStyleIdx="1" presStyleCnt="5"/>
      <dgm:spPr/>
    </dgm:pt>
    <dgm:pt modelId="{156E4F60-7655-4AA9-A49B-5A98A03064E3}" type="pres">
      <dgm:prSet presAssocID="{C7EEA188-3C70-497B-B222-E6CD66AD8956}" presName="vert1" presStyleCnt="0"/>
      <dgm:spPr/>
    </dgm:pt>
    <dgm:pt modelId="{959089CE-7DA1-4ADB-A150-4E5489455A2A}" type="pres">
      <dgm:prSet presAssocID="{C53DB3DC-684F-4EAF-8B1B-36C095BB4F4E}" presName="thickLine" presStyleLbl="alignNode1" presStyleIdx="2" presStyleCnt="5"/>
      <dgm:spPr/>
    </dgm:pt>
    <dgm:pt modelId="{79988258-140B-4BB6-9C15-1BE55C4DB85A}" type="pres">
      <dgm:prSet presAssocID="{C53DB3DC-684F-4EAF-8B1B-36C095BB4F4E}" presName="horz1" presStyleCnt="0"/>
      <dgm:spPr/>
    </dgm:pt>
    <dgm:pt modelId="{636FD84C-606D-44C0-BB12-B34E8742C440}" type="pres">
      <dgm:prSet presAssocID="{C53DB3DC-684F-4EAF-8B1B-36C095BB4F4E}" presName="tx1" presStyleLbl="revTx" presStyleIdx="2" presStyleCnt="5"/>
      <dgm:spPr/>
    </dgm:pt>
    <dgm:pt modelId="{63F6EA29-2C17-4157-B58A-FF205F6EC5AE}" type="pres">
      <dgm:prSet presAssocID="{C53DB3DC-684F-4EAF-8B1B-36C095BB4F4E}" presName="vert1" presStyleCnt="0"/>
      <dgm:spPr/>
    </dgm:pt>
    <dgm:pt modelId="{A819FD0C-87CE-49EA-9FBB-F51025460EF4}" type="pres">
      <dgm:prSet presAssocID="{FF900FA6-3E40-4E4D-8BB2-FF26AD691097}" presName="thickLine" presStyleLbl="alignNode1" presStyleIdx="3" presStyleCnt="5"/>
      <dgm:spPr/>
    </dgm:pt>
    <dgm:pt modelId="{30440E6D-51A9-409C-801D-665829696926}" type="pres">
      <dgm:prSet presAssocID="{FF900FA6-3E40-4E4D-8BB2-FF26AD691097}" presName="horz1" presStyleCnt="0"/>
      <dgm:spPr/>
    </dgm:pt>
    <dgm:pt modelId="{4A9F3B59-95ED-46AA-801F-5735376EC6DA}" type="pres">
      <dgm:prSet presAssocID="{FF900FA6-3E40-4E4D-8BB2-FF26AD691097}" presName="tx1" presStyleLbl="revTx" presStyleIdx="3" presStyleCnt="5"/>
      <dgm:spPr/>
    </dgm:pt>
    <dgm:pt modelId="{E2DBB5B6-FA1E-484B-9A69-C838658050D7}" type="pres">
      <dgm:prSet presAssocID="{FF900FA6-3E40-4E4D-8BB2-FF26AD691097}" presName="vert1" presStyleCnt="0"/>
      <dgm:spPr/>
    </dgm:pt>
    <dgm:pt modelId="{620D027D-60B7-48E0-863C-A9B44A6E1F2C}" type="pres">
      <dgm:prSet presAssocID="{84AF7104-99FE-422D-8FFA-4E0AFF1E9DE7}" presName="thickLine" presStyleLbl="alignNode1" presStyleIdx="4" presStyleCnt="5"/>
      <dgm:spPr/>
    </dgm:pt>
    <dgm:pt modelId="{EBBA78C1-C19C-42F6-B856-1DD7A61A7195}" type="pres">
      <dgm:prSet presAssocID="{84AF7104-99FE-422D-8FFA-4E0AFF1E9DE7}" presName="horz1" presStyleCnt="0"/>
      <dgm:spPr/>
    </dgm:pt>
    <dgm:pt modelId="{14FED7DC-74FD-4B32-9939-A63571A03AF0}" type="pres">
      <dgm:prSet presAssocID="{84AF7104-99FE-422D-8FFA-4E0AFF1E9DE7}" presName="tx1" presStyleLbl="revTx" presStyleIdx="4" presStyleCnt="5"/>
      <dgm:spPr/>
    </dgm:pt>
    <dgm:pt modelId="{AB8A5DB6-CB95-4DA5-9AA1-7129E156B5E8}" type="pres">
      <dgm:prSet presAssocID="{84AF7104-99FE-422D-8FFA-4E0AFF1E9DE7}" presName="vert1" presStyleCnt="0"/>
      <dgm:spPr/>
    </dgm:pt>
  </dgm:ptLst>
  <dgm:cxnLst>
    <dgm:cxn modelId="{3AF0370E-A65B-4C68-8229-B034055DFC48}" type="presOf" srcId="{84AF7104-99FE-422D-8FFA-4E0AFF1E9DE7}" destId="{14FED7DC-74FD-4B32-9939-A63571A03AF0}" srcOrd="0" destOrd="0" presId="urn:microsoft.com/office/officeart/2008/layout/LinedList"/>
    <dgm:cxn modelId="{19D22C25-1998-409B-AE51-2D2388870AC4}" srcId="{2F757BFF-34CB-48F4-81BE-D8E5364FD03A}" destId="{C53DB3DC-684F-4EAF-8B1B-36C095BB4F4E}" srcOrd="2" destOrd="0" parTransId="{05F5D0BD-0BC3-4845-9B70-D26EE63674EC}" sibTransId="{EAFCF430-3E78-4F1A-BC9B-A4A8D22A29C1}"/>
    <dgm:cxn modelId="{57A37042-DCE0-4D29-B7F5-22C56A53021B}" type="presOf" srcId="{C53DB3DC-684F-4EAF-8B1B-36C095BB4F4E}" destId="{636FD84C-606D-44C0-BB12-B34E8742C440}" srcOrd="0" destOrd="0" presId="urn:microsoft.com/office/officeart/2008/layout/LinedList"/>
    <dgm:cxn modelId="{854B6E6E-5D79-441F-A33C-3577DEC914C9}" type="presOf" srcId="{FF900FA6-3E40-4E4D-8BB2-FF26AD691097}" destId="{4A9F3B59-95ED-46AA-801F-5735376EC6DA}" srcOrd="0" destOrd="0" presId="urn:microsoft.com/office/officeart/2008/layout/LinedList"/>
    <dgm:cxn modelId="{6A51429E-F181-489F-9549-09BD903F4E5E}" srcId="{2F757BFF-34CB-48F4-81BE-D8E5364FD03A}" destId="{00346EC6-E939-4DDE-948F-9E1BFB4A01B9}" srcOrd="0" destOrd="0" parTransId="{11B9DCE7-3BFC-452E-8042-1F2C3D3A020E}" sibTransId="{C8DE3D22-8D99-4821-A91B-18FCBD55B54E}"/>
    <dgm:cxn modelId="{8C6CD4A2-B6B7-4581-BBDA-44D98C1127FC}" srcId="{2F757BFF-34CB-48F4-81BE-D8E5364FD03A}" destId="{C7EEA188-3C70-497B-B222-E6CD66AD8956}" srcOrd="1" destOrd="0" parTransId="{7103D00A-8F11-4EA0-8DD4-6DDFDC1F7659}" sibTransId="{4CB056EC-54F0-4BF4-BA6E-29300CCE76F3}"/>
    <dgm:cxn modelId="{5A05ACA8-37FB-4EC5-AF98-63E1423FD824}" type="presOf" srcId="{00346EC6-E939-4DDE-948F-9E1BFB4A01B9}" destId="{9589DC02-5D36-41E5-A956-3ED0DDC3501A}" srcOrd="0" destOrd="0" presId="urn:microsoft.com/office/officeart/2008/layout/LinedList"/>
    <dgm:cxn modelId="{880035AD-7D9E-4191-85C2-5E3B3EB428C9}" srcId="{2F757BFF-34CB-48F4-81BE-D8E5364FD03A}" destId="{84AF7104-99FE-422D-8FFA-4E0AFF1E9DE7}" srcOrd="4" destOrd="0" parTransId="{B422797B-976A-4B58-BEB8-92DEB272D17D}" sibTransId="{9660436D-72E8-4678-B66F-61E408D45726}"/>
    <dgm:cxn modelId="{6D629DCC-B84F-4C66-957C-AD92D893374B}" srcId="{2F757BFF-34CB-48F4-81BE-D8E5364FD03A}" destId="{FF900FA6-3E40-4E4D-8BB2-FF26AD691097}" srcOrd="3" destOrd="0" parTransId="{F5C61985-F903-4EA6-BF06-4A9FC51FD63A}" sibTransId="{B1B86034-1F2E-4613-B34B-F1D40F53B7D1}"/>
    <dgm:cxn modelId="{6E3134F2-AEB5-46A4-B26A-1F735D46AF8B}" type="presOf" srcId="{C7EEA188-3C70-497B-B222-E6CD66AD8956}" destId="{B63F9411-A2D6-4215-AEFB-BD3557086127}" srcOrd="0" destOrd="0" presId="urn:microsoft.com/office/officeart/2008/layout/LinedList"/>
    <dgm:cxn modelId="{201021FB-9B15-44C2-A227-3969EFCFCEAE}" type="presOf" srcId="{2F757BFF-34CB-48F4-81BE-D8E5364FD03A}" destId="{2DF18349-DB89-4BF6-9B87-AF1D629153EC}" srcOrd="0" destOrd="0" presId="urn:microsoft.com/office/officeart/2008/layout/LinedList"/>
    <dgm:cxn modelId="{C17FDCDA-522A-48F1-A4E6-C49AD827B68A}" type="presParOf" srcId="{2DF18349-DB89-4BF6-9B87-AF1D629153EC}" destId="{EDEB7EF9-F377-48E1-A10A-797821D77795}" srcOrd="0" destOrd="0" presId="urn:microsoft.com/office/officeart/2008/layout/LinedList"/>
    <dgm:cxn modelId="{89B693EE-2DCD-4513-9D55-FACEA0A530FB}" type="presParOf" srcId="{2DF18349-DB89-4BF6-9B87-AF1D629153EC}" destId="{7730F332-116A-49E0-99BE-6F93A15AF686}" srcOrd="1" destOrd="0" presId="urn:microsoft.com/office/officeart/2008/layout/LinedList"/>
    <dgm:cxn modelId="{4D6E65F6-DAD3-4D48-9DD6-DB322EA6A799}" type="presParOf" srcId="{7730F332-116A-49E0-99BE-6F93A15AF686}" destId="{9589DC02-5D36-41E5-A956-3ED0DDC3501A}" srcOrd="0" destOrd="0" presId="urn:microsoft.com/office/officeart/2008/layout/LinedList"/>
    <dgm:cxn modelId="{2A87CB93-D10C-4A16-A0CB-80294E375C70}" type="presParOf" srcId="{7730F332-116A-49E0-99BE-6F93A15AF686}" destId="{1E54C6C1-F1D6-45A8-93A0-68382E10AD50}" srcOrd="1" destOrd="0" presId="urn:microsoft.com/office/officeart/2008/layout/LinedList"/>
    <dgm:cxn modelId="{1622AF41-3525-4241-89F9-1C1BBE7757FE}" type="presParOf" srcId="{2DF18349-DB89-4BF6-9B87-AF1D629153EC}" destId="{4A4D2607-AEBF-4544-86BC-02453CC2C8C3}" srcOrd="2" destOrd="0" presId="urn:microsoft.com/office/officeart/2008/layout/LinedList"/>
    <dgm:cxn modelId="{0A12B455-8070-477D-B156-EFAF35B303D6}" type="presParOf" srcId="{2DF18349-DB89-4BF6-9B87-AF1D629153EC}" destId="{B454A61A-C9BE-4748-929D-4A6D365E8290}" srcOrd="3" destOrd="0" presId="urn:microsoft.com/office/officeart/2008/layout/LinedList"/>
    <dgm:cxn modelId="{7795E52D-DB91-43A2-B460-04628BA5D30F}" type="presParOf" srcId="{B454A61A-C9BE-4748-929D-4A6D365E8290}" destId="{B63F9411-A2D6-4215-AEFB-BD3557086127}" srcOrd="0" destOrd="0" presId="urn:microsoft.com/office/officeart/2008/layout/LinedList"/>
    <dgm:cxn modelId="{3E3E15BA-13B2-493D-BFD9-CB306BC7EB21}" type="presParOf" srcId="{B454A61A-C9BE-4748-929D-4A6D365E8290}" destId="{156E4F60-7655-4AA9-A49B-5A98A03064E3}" srcOrd="1" destOrd="0" presId="urn:microsoft.com/office/officeart/2008/layout/LinedList"/>
    <dgm:cxn modelId="{2A313253-B1FE-43C9-8BE0-A8BF138200D2}" type="presParOf" srcId="{2DF18349-DB89-4BF6-9B87-AF1D629153EC}" destId="{959089CE-7DA1-4ADB-A150-4E5489455A2A}" srcOrd="4" destOrd="0" presId="urn:microsoft.com/office/officeart/2008/layout/LinedList"/>
    <dgm:cxn modelId="{27743611-88D8-49F2-8084-10903302B030}" type="presParOf" srcId="{2DF18349-DB89-4BF6-9B87-AF1D629153EC}" destId="{79988258-140B-4BB6-9C15-1BE55C4DB85A}" srcOrd="5" destOrd="0" presId="urn:microsoft.com/office/officeart/2008/layout/LinedList"/>
    <dgm:cxn modelId="{2979E385-7E05-41D5-922C-2D2668F47D3C}" type="presParOf" srcId="{79988258-140B-4BB6-9C15-1BE55C4DB85A}" destId="{636FD84C-606D-44C0-BB12-B34E8742C440}" srcOrd="0" destOrd="0" presId="urn:microsoft.com/office/officeart/2008/layout/LinedList"/>
    <dgm:cxn modelId="{0408E6DE-54A5-42C0-85C4-D640F6E3366E}" type="presParOf" srcId="{79988258-140B-4BB6-9C15-1BE55C4DB85A}" destId="{63F6EA29-2C17-4157-B58A-FF205F6EC5AE}" srcOrd="1" destOrd="0" presId="urn:microsoft.com/office/officeart/2008/layout/LinedList"/>
    <dgm:cxn modelId="{C1357D98-E055-412F-9629-F26707E05E75}" type="presParOf" srcId="{2DF18349-DB89-4BF6-9B87-AF1D629153EC}" destId="{A819FD0C-87CE-49EA-9FBB-F51025460EF4}" srcOrd="6" destOrd="0" presId="urn:microsoft.com/office/officeart/2008/layout/LinedList"/>
    <dgm:cxn modelId="{CC3F6AEC-D3AF-4AA7-9A90-CFF0580DF072}" type="presParOf" srcId="{2DF18349-DB89-4BF6-9B87-AF1D629153EC}" destId="{30440E6D-51A9-409C-801D-665829696926}" srcOrd="7" destOrd="0" presId="urn:microsoft.com/office/officeart/2008/layout/LinedList"/>
    <dgm:cxn modelId="{7B40D44E-3E6D-4CA0-B5A2-2A64AA165E9E}" type="presParOf" srcId="{30440E6D-51A9-409C-801D-665829696926}" destId="{4A9F3B59-95ED-46AA-801F-5735376EC6DA}" srcOrd="0" destOrd="0" presId="urn:microsoft.com/office/officeart/2008/layout/LinedList"/>
    <dgm:cxn modelId="{166254A2-B437-4F7A-B106-2FB34A0B1474}" type="presParOf" srcId="{30440E6D-51A9-409C-801D-665829696926}" destId="{E2DBB5B6-FA1E-484B-9A69-C838658050D7}" srcOrd="1" destOrd="0" presId="urn:microsoft.com/office/officeart/2008/layout/LinedList"/>
    <dgm:cxn modelId="{BF6747F4-2D6B-43D4-851C-880FD8F8470E}" type="presParOf" srcId="{2DF18349-DB89-4BF6-9B87-AF1D629153EC}" destId="{620D027D-60B7-48E0-863C-A9B44A6E1F2C}" srcOrd="8" destOrd="0" presId="urn:microsoft.com/office/officeart/2008/layout/LinedList"/>
    <dgm:cxn modelId="{FB16ED25-1EEB-4B78-A72C-6C59140A342F}" type="presParOf" srcId="{2DF18349-DB89-4BF6-9B87-AF1D629153EC}" destId="{EBBA78C1-C19C-42F6-B856-1DD7A61A7195}" srcOrd="9" destOrd="0" presId="urn:microsoft.com/office/officeart/2008/layout/LinedList"/>
    <dgm:cxn modelId="{FAFDB95F-0764-4A50-B797-CD0DA2D8F4AC}" type="presParOf" srcId="{EBBA78C1-C19C-42F6-B856-1DD7A61A7195}" destId="{14FED7DC-74FD-4B32-9939-A63571A03AF0}" srcOrd="0" destOrd="0" presId="urn:microsoft.com/office/officeart/2008/layout/LinedList"/>
    <dgm:cxn modelId="{B6959639-C0C1-4D4C-B26C-AEBCBA347263}" type="presParOf" srcId="{EBBA78C1-C19C-42F6-B856-1DD7A61A7195}" destId="{AB8A5DB6-CB95-4DA5-9AA1-7129E156B5E8}"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4AB5129-6A0E-4EAF-88E6-E1F4A0DFEC19}" type="doc">
      <dgm:prSet loTypeId="urn:microsoft.com/office/officeart/2008/layout/LinedList" loCatId="list" qsTypeId="urn:microsoft.com/office/officeart/2005/8/quickstyle/simple1" qsCatId="simple" csTypeId="urn:microsoft.com/office/officeart/2005/8/colors/colorful1" csCatId="colorful" phldr="1"/>
      <dgm:spPr/>
      <dgm:t>
        <a:bodyPr/>
        <a:lstStyle/>
        <a:p>
          <a:endParaRPr lang="en-US"/>
        </a:p>
      </dgm:t>
    </dgm:pt>
    <dgm:pt modelId="{17AFA03F-CF69-40A7-AC4C-7E49D53908C5}">
      <dgm:prSet custT="1"/>
      <dgm:spPr/>
      <dgm:t>
        <a:bodyPr/>
        <a:lstStyle/>
        <a:p>
          <a:r>
            <a:rPr lang="en-US" sz="3000" dirty="0">
              <a:latin typeface="Futura PT Book" panose="020B0502020204020303" pitchFamily="34" charset="0"/>
            </a:rPr>
            <a:t>Gaining client loyalty is the real way to build up reputation</a:t>
          </a:r>
        </a:p>
      </dgm:t>
    </dgm:pt>
    <dgm:pt modelId="{9D3216DA-87F7-41C6-BD77-A2048F93EC0B}" type="parTrans" cxnId="{0EFE4915-5BE4-4FD3-8F7C-6AAB5A20D697}">
      <dgm:prSet/>
      <dgm:spPr/>
      <dgm:t>
        <a:bodyPr/>
        <a:lstStyle/>
        <a:p>
          <a:endParaRPr lang="en-US"/>
        </a:p>
      </dgm:t>
    </dgm:pt>
    <dgm:pt modelId="{ED970021-3AE2-4533-A2D6-2FC1B7BD1A0C}" type="sibTrans" cxnId="{0EFE4915-5BE4-4FD3-8F7C-6AAB5A20D697}">
      <dgm:prSet/>
      <dgm:spPr/>
      <dgm:t>
        <a:bodyPr/>
        <a:lstStyle/>
        <a:p>
          <a:endParaRPr lang="en-US"/>
        </a:p>
      </dgm:t>
    </dgm:pt>
    <dgm:pt modelId="{D8F99123-0914-48C8-B336-75E4454F7E32}">
      <dgm:prSet custT="1"/>
      <dgm:spPr/>
      <dgm:t>
        <a:bodyPr/>
        <a:lstStyle/>
        <a:p>
          <a:r>
            <a:rPr lang="en-US" sz="3000" dirty="0">
              <a:latin typeface="Futura PT Book" panose="020B0502020204020303" pitchFamily="34" charset="0"/>
            </a:rPr>
            <a:t>Reputation that is built in trust and client satisfaction is a great marketing tool </a:t>
          </a:r>
        </a:p>
      </dgm:t>
    </dgm:pt>
    <dgm:pt modelId="{98CB67A3-7CB5-4583-ABC8-F2DDEF27D332}" type="parTrans" cxnId="{FBEBD5EC-4368-4AE9-A504-2DF87A4CEA7E}">
      <dgm:prSet/>
      <dgm:spPr/>
      <dgm:t>
        <a:bodyPr/>
        <a:lstStyle/>
        <a:p>
          <a:endParaRPr lang="en-US"/>
        </a:p>
      </dgm:t>
    </dgm:pt>
    <dgm:pt modelId="{DDF8E6F1-C4D8-48EC-9130-F77B8541A856}" type="sibTrans" cxnId="{FBEBD5EC-4368-4AE9-A504-2DF87A4CEA7E}">
      <dgm:prSet/>
      <dgm:spPr/>
      <dgm:t>
        <a:bodyPr/>
        <a:lstStyle/>
        <a:p>
          <a:endParaRPr lang="en-US"/>
        </a:p>
      </dgm:t>
    </dgm:pt>
    <dgm:pt modelId="{47CBF986-AB0C-4535-A774-FB52D662D0D6}" type="pres">
      <dgm:prSet presAssocID="{D4AB5129-6A0E-4EAF-88E6-E1F4A0DFEC19}" presName="vert0" presStyleCnt="0">
        <dgm:presLayoutVars>
          <dgm:dir/>
          <dgm:animOne val="branch"/>
          <dgm:animLvl val="lvl"/>
        </dgm:presLayoutVars>
      </dgm:prSet>
      <dgm:spPr/>
    </dgm:pt>
    <dgm:pt modelId="{29A763BB-B427-47DD-9CE9-3EE1D278116B}" type="pres">
      <dgm:prSet presAssocID="{17AFA03F-CF69-40A7-AC4C-7E49D53908C5}" presName="thickLine" presStyleLbl="alignNode1" presStyleIdx="0" presStyleCnt="2"/>
      <dgm:spPr/>
    </dgm:pt>
    <dgm:pt modelId="{F3D57254-18AD-4A33-90EE-34FBABC347E9}" type="pres">
      <dgm:prSet presAssocID="{17AFA03F-CF69-40A7-AC4C-7E49D53908C5}" presName="horz1" presStyleCnt="0"/>
      <dgm:spPr/>
    </dgm:pt>
    <dgm:pt modelId="{EE34EAC9-3929-4111-8565-03FB1C908204}" type="pres">
      <dgm:prSet presAssocID="{17AFA03F-CF69-40A7-AC4C-7E49D53908C5}" presName="tx1" presStyleLbl="revTx" presStyleIdx="0" presStyleCnt="2"/>
      <dgm:spPr/>
    </dgm:pt>
    <dgm:pt modelId="{B36F375E-AE23-43AA-B93C-713160AB1FD2}" type="pres">
      <dgm:prSet presAssocID="{17AFA03F-CF69-40A7-AC4C-7E49D53908C5}" presName="vert1" presStyleCnt="0"/>
      <dgm:spPr/>
    </dgm:pt>
    <dgm:pt modelId="{0459CF90-37F2-492F-8A20-20D62BB2B1BC}" type="pres">
      <dgm:prSet presAssocID="{D8F99123-0914-48C8-B336-75E4454F7E32}" presName="thickLine" presStyleLbl="alignNode1" presStyleIdx="1" presStyleCnt="2"/>
      <dgm:spPr/>
    </dgm:pt>
    <dgm:pt modelId="{73C307DB-2914-47CB-AC9C-E4CAADE00847}" type="pres">
      <dgm:prSet presAssocID="{D8F99123-0914-48C8-B336-75E4454F7E32}" presName="horz1" presStyleCnt="0"/>
      <dgm:spPr/>
    </dgm:pt>
    <dgm:pt modelId="{9C0AB8F0-18B7-48C1-B9FB-FE882880F967}" type="pres">
      <dgm:prSet presAssocID="{D8F99123-0914-48C8-B336-75E4454F7E32}" presName="tx1" presStyleLbl="revTx" presStyleIdx="1" presStyleCnt="2" custScaleY="273646"/>
      <dgm:spPr/>
    </dgm:pt>
    <dgm:pt modelId="{97883F80-E51A-4DC1-BAFE-2A91A81B5A35}" type="pres">
      <dgm:prSet presAssocID="{D8F99123-0914-48C8-B336-75E4454F7E32}" presName="vert1" presStyleCnt="0"/>
      <dgm:spPr/>
    </dgm:pt>
  </dgm:ptLst>
  <dgm:cxnLst>
    <dgm:cxn modelId="{0EFE4915-5BE4-4FD3-8F7C-6AAB5A20D697}" srcId="{D4AB5129-6A0E-4EAF-88E6-E1F4A0DFEC19}" destId="{17AFA03F-CF69-40A7-AC4C-7E49D53908C5}" srcOrd="0" destOrd="0" parTransId="{9D3216DA-87F7-41C6-BD77-A2048F93EC0B}" sibTransId="{ED970021-3AE2-4533-A2D6-2FC1B7BD1A0C}"/>
    <dgm:cxn modelId="{4D84B42B-47A6-498B-BD2D-2B7933C17C61}" type="presOf" srcId="{17AFA03F-CF69-40A7-AC4C-7E49D53908C5}" destId="{EE34EAC9-3929-4111-8565-03FB1C908204}" srcOrd="0" destOrd="0" presId="urn:microsoft.com/office/officeart/2008/layout/LinedList"/>
    <dgm:cxn modelId="{A79D36A9-1EBD-470C-8EC7-CEBA1665D129}" type="presOf" srcId="{D8F99123-0914-48C8-B336-75E4454F7E32}" destId="{9C0AB8F0-18B7-48C1-B9FB-FE882880F967}" srcOrd="0" destOrd="0" presId="urn:microsoft.com/office/officeart/2008/layout/LinedList"/>
    <dgm:cxn modelId="{71DB4DD5-6651-4637-9EED-7F25C29055E0}" type="presOf" srcId="{D4AB5129-6A0E-4EAF-88E6-E1F4A0DFEC19}" destId="{47CBF986-AB0C-4535-A774-FB52D662D0D6}" srcOrd="0" destOrd="0" presId="urn:microsoft.com/office/officeart/2008/layout/LinedList"/>
    <dgm:cxn modelId="{FBEBD5EC-4368-4AE9-A504-2DF87A4CEA7E}" srcId="{D4AB5129-6A0E-4EAF-88E6-E1F4A0DFEC19}" destId="{D8F99123-0914-48C8-B336-75E4454F7E32}" srcOrd="1" destOrd="0" parTransId="{98CB67A3-7CB5-4583-ABC8-F2DDEF27D332}" sibTransId="{DDF8E6F1-C4D8-48EC-9130-F77B8541A856}"/>
    <dgm:cxn modelId="{BE8601E8-9A3B-4FE4-81FA-6022BF5ABFD2}" type="presParOf" srcId="{47CBF986-AB0C-4535-A774-FB52D662D0D6}" destId="{29A763BB-B427-47DD-9CE9-3EE1D278116B}" srcOrd="0" destOrd="0" presId="urn:microsoft.com/office/officeart/2008/layout/LinedList"/>
    <dgm:cxn modelId="{26A9F6C5-E69E-40F9-9388-6DB1445AE8E2}" type="presParOf" srcId="{47CBF986-AB0C-4535-A774-FB52D662D0D6}" destId="{F3D57254-18AD-4A33-90EE-34FBABC347E9}" srcOrd="1" destOrd="0" presId="urn:microsoft.com/office/officeart/2008/layout/LinedList"/>
    <dgm:cxn modelId="{163809D4-C3E9-40A3-9B4C-3ED265907C12}" type="presParOf" srcId="{F3D57254-18AD-4A33-90EE-34FBABC347E9}" destId="{EE34EAC9-3929-4111-8565-03FB1C908204}" srcOrd="0" destOrd="0" presId="urn:microsoft.com/office/officeart/2008/layout/LinedList"/>
    <dgm:cxn modelId="{EFE30418-7DDF-4600-85C2-4E7E03130DC9}" type="presParOf" srcId="{F3D57254-18AD-4A33-90EE-34FBABC347E9}" destId="{B36F375E-AE23-43AA-B93C-713160AB1FD2}" srcOrd="1" destOrd="0" presId="urn:microsoft.com/office/officeart/2008/layout/LinedList"/>
    <dgm:cxn modelId="{C352C2DC-E73F-48A2-96FA-19012077267A}" type="presParOf" srcId="{47CBF986-AB0C-4535-A774-FB52D662D0D6}" destId="{0459CF90-37F2-492F-8A20-20D62BB2B1BC}" srcOrd="2" destOrd="0" presId="urn:microsoft.com/office/officeart/2008/layout/LinedList"/>
    <dgm:cxn modelId="{453109F6-BB20-4947-90D9-8FF1652EC82E}" type="presParOf" srcId="{47CBF986-AB0C-4535-A774-FB52D662D0D6}" destId="{73C307DB-2914-47CB-AC9C-E4CAADE00847}" srcOrd="3" destOrd="0" presId="urn:microsoft.com/office/officeart/2008/layout/LinedList"/>
    <dgm:cxn modelId="{21DEC1FA-E308-47E3-A48B-0E4DC57DA771}" type="presParOf" srcId="{73C307DB-2914-47CB-AC9C-E4CAADE00847}" destId="{9C0AB8F0-18B7-48C1-B9FB-FE882880F967}" srcOrd="0" destOrd="0" presId="urn:microsoft.com/office/officeart/2008/layout/LinedList"/>
    <dgm:cxn modelId="{54F04EDB-EE11-4687-B5EA-6C2CECA28154}" type="presParOf" srcId="{73C307DB-2914-47CB-AC9C-E4CAADE00847}" destId="{97883F80-E51A-4DC1-BAFE-2A91A81B5A35}"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D656788-DBEC-4FCD-A35A-8EBC566F4344}"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3835AF5D-FB2D-4751-89D6-71736EC69949}">
      <dgm:prSet/>
      <dgm:spPr/>
      <dgm:t>
        <a:bodyPr/>
        <a:lstStyle/>
        <a:p>
          <a:pPr>
            <a:lnSpc>
              <a:spcPct val="100000"/>
            </a:lnSpc>
          </a:pPr>
          <a:r>
            <a:rPr lang="en-US"/>
            <a:t>Time Allotment : 30 minutes </a:t>
          </a:r>
        </a:p>
      </dgm:t>
    </dgm:pt>
    <dgm:pt modelId="{B60163B2-F9ED-4964-9C11-818A8F5C963B}" type="parTrans" cxnId="{58BABBE9-E7EE-4A7F-8A12-97D53041E789}">
      <dgm:prSet/>
      <dgm:spPr/>
      <dgm:t>
        <a:bodyPr/>
        <a:lstStyle/>
        <a:p>
          <a:endParaRPr lang="en-US"/>
        </a:p>
      </dgm:t>
    </dgm:pt>
    <dgm:pt modelId="{09177337-09CA-4B11-B96C-8C29E3B44FB9}" type="sibTrans" cxnId="{58BABBE9-E7EE-4A7F-8A12-97D53041E789}">
      <dgm:prSet/>
      <dgm:spPr/>
      <dgm:t>
        <a:bodyPr/>
        <a:lstStyle/>
        <a:p>
          <a:endParaRPr lang="en-US"/>
        </a:p>
      </dgm:t>
    </dgm:pt>
    <dgm:pt modelId="{985446C2-936F-4309-A008-279475F33D9F}">
      <dgm:prSet/>
      <dgm:spPr/>
      <dgm:t>
        <a:bodyPr/>
        <a:lstStyle/>
        <a:p>
          <a:pPr>
            <a:lnSpc>
              <a:spcPct val="100000"/>
            </a:lnSpc>
          </a:pPr>
          <a:r>
            <a:rPr lang="en-US"/>
            <a:t>Design Shortly a service menu</a:t>
          </a:r>
        </a:p>
      </dgm:t>
    </dgm:pt>
    <dgm:pt modelId="{36575BEC-5758-4DF1-A7D9-C08B0F826A8B}" type="parTrans" cxnId="{5993B2DD-BF81-45CE-96CE-36687B054F85}">
      <dgm:prSet/>
      <dgm:spPr/>
      <dgm:t>
        <a:bodyPr/>
        <a:lstStyle/>
        <a:p>
          <a:endParaRPr lang="en-US"/>
        </a:p>
      </dgm:t>
    </dgm:pt>
    <dgm:pt modelId="{5CA0F39A-8FE2-42D0-A91C-6444586C2B2D}" type="sibTrans" cxnId="{5993B2DD-BF81-45CE-96CE-36687B054F85}">
      <dgm:prSet/>
      <dgm:spPr/>
      <dgm:t>
        <a:bodyPr/>
        <a:lstStyle/>
        <a:p>
          <a:endParaRPr lang="en-US"/>
        </a:p>
      </dgm:t>
    </dgm:pt>
    <dgm:pt modelId="{48062C9F-9459-4952-AED3-A2CA52E1FEDD}">
      <dgm:prSet/>
      <dgm:spPr/>
      <dgm:t>
        <a:bodyPr/>
        <a:lstStyle/>
        <a:p>
          <a:pPr>
            <a:lnSpc>
              <a:spcPct val="100000"/>
            </a:lnSpc>
          </a:pPr>
          <a:r>
            <a:rPr lang="en-US"/>
            <a:t>What type of services will you offer?</a:t>
          </a:r>
        </a:p>
      </dgm:t>
    </dgm:pt>
    <dgm:pt modelId="{EFFB4E08-4C2A-40A8-89EC-EC1B185F7431}" type="parTrans" cxnId="{240C247D-3EDF-4241-A6C4-8E6AB005CA4D}">
      <dgm:prSet/>
      <dgm:spPr/>
      <dgm:t>
        <a:bodyPr/>
        <a:lstStyle/>
        <a:p>
          <a:endParaRPr lang="en-US"/>
        </a:p>
      </dgm:t>
    </dgm:pt>
    <dgm:pt modelId="{37A72196-A5A5-48EB-AB0E-FD74E24DA03F}" type="sibTrans" cxnId="{240C247D-3EDF-4241-A6C4-8E6AB005CA4D}">
      <dgm:prSet/>
      <dgm:spPr/>
      <dgm:t>
        <a:bodyPr/>
        <a:lstStyle/>
        <a:p>
          <a:endParaRPr lang="en-US"/>
        </a:p>
      </dgm:t>
    </dgm:pt>
    <dgm:pt modelId="{F5CBFC89-458F-4F78-97A0-608A1767F01E}" type="pres">
      <dgm:prSet presAssocID="{6D656788-DBEC-4FCD-A35A-8EBC566F4344}" presName="root" presStyleCnt="0">
        <dgm:presLayoutVars>
          <dgm:dir/>
          <dgm:resizeHandles val="exact"/>
        </dgm:presLayoutVars>
      </dgm:prSet>
      <dgm:spPr/>
    </dgm:pt>
    <dgm:pt modelId="{12FAE390-8BC6-45C3-ABF5-76C50A3659E6}" type="pres">
      <dgm:prSet presAssocID="{3835AF5D-FB2D-4751-89D6-71736EC69949}" presName="compNode" presStyleCnt="0"/>
      <dgm:spPr/>
    </dgm:pt>
    <dgm:pt modelId="{2E5E12BA-FB9D-42A2-8178-1EF1C99DADB1}" type="pres">
      <dgm:prSet presAssocID="{3835AF5D-FB2D-4751-89D6-71736EC69949}"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Stopwatch"/>
        </a:ext>
      </dgm:extLst>
    </dgm:pt>
    <dgm:pt modelId="{BF76B096-90B9-480D-BE55-6FF6A7CA769C}" type="pres">
      <dgm:prSet presAssocID="{3835AF5D-FB2D-4751-89D6-71736EC69949}" presName="spaceRect" presStyleCnt="0"/>
      <dgm:spPr/>
    </dgm:pt>
    <dgm:pt modelId="{B6516E21-1629-4FAC-A44F-D18D27B8D9A9}" type="pres">
      <dgm:prSet presAssocID="{3835AF5D-FB2D-4751-89D6-71736EC69949}" presName="textRect" presStyleLbl="revTx" presStyleIdx="0" presStyleCnt="3">
        <dgm:presLayoutVars>
          <dgm:chMax val="1"/>
          <dgm:chPref val="1"/>
        </dgm:presLayoutVars>
      </dgm:prSet>
      <dgm:spPr/>
    </dgm:pt>
    <dgm:pt modelId="{B032C3EA-90ED-483E-A702-47920D180C3D}" type="pres">
      <dgm:prSet presAssocID="{09177337-09CA-4B11-B96C-8C29E3B44FB9}" presName="sibTrans" presStyleCnt="0"/>
      <dgm:spPr/>
    </dgm:pt>
    <dgm:pt modelId="{71EEB175-A03C-4410-830D-6A048E3A845E}" type="pres">
      <dgm:prSet presAssocID="{985446C2-936F-4309-A008-279475F33D9F}" presName="compNode" presStyleCnt="0"/>
      <dgm:spPr/>
    </dgm:pt>
    <dgm:pt modelId="{BFD55956-EC7E-45A3-8EE4-7D569BA066DD}" type="pres">
      <dgm:prSet presAssocID="{985446C2-936F-4309-A008-279475F33D9F}"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Fork and knife"/>
        </a:ext>
      </dgm:extLst>
    </dgm:pt>
    <dgm:pt modelId="{0E452FE9-EAAC-4675-A763-60B7A129F09C}" type="pres">
      <dgm:prSet presAssocID="{985446C2-936F-4309-A008-279475F33D9F}" presName="spaceRect" presStyleCnt="0"/>
      <dgm:spPr/>
    </dgm:pt>
    <dgm:pt modelId="{31CE5645-0B37-47C8-BC47-B99201A5D674}" type="pres">
      <dgm:prSet presAssocID="{985446C2-936F-4309-A008-279475F33D9F}" presName="textRect" presStyleLbl="revTx" presStyleIdx="1" presStyleCnt="3">
        <dgm:presLayoutVars>
          <dgm:chMax val="1"/>
          <dgm:chPref val="1"/>
        </dgm:presLayoutVars>
      </dgm:prSet>
      <dgm:spPr/>
    </dgm:pt>
    <dgm:pt modelId="{4E1DC2AF-57AA-46EA-95F6-C8C935569AB4}" type="pres">
      <dgm:prSet presAssocID="{5CA0F39A-8FE2-42D0-A91C-6444586C2B2D}" presName="sibTrans" presStyleCnt="0"/>
      <dgm:spPr/>
    </dgm:pt>
    <dgm:pt modelId="{31F7A5EF-914A-47AA-9CFD-88A8B23C735D}" type="pres">
      <dgm:prSet presAssocID="{48062C9F-9459-4952-AED3-A2CA52E1FEDD}" presName="compNode" presStyleCnt="0"/>
      <dgm:spPr/>
    </dgm:pt>
    <dgm:pt modelId="{7F3A2960-8FE1-40C1-900C-1C13DE74F0BD}" type="pres">
      <dgm:prSet presAssocID="{48062C9F-9459-4952-AED3-A2CA52E1FEDD}"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Money"/>
        </a:ext>
      </dgm:extLst>
    </dgm:pt>
    <dgm:pt modelId="{911B4A87-757E-4008-8293-89B6B3C37436}" type="pres">
      <dgm:prSet presAssocID="{48062C9F-9459-4952-AED3-A2CA52E1FEDD}" presName="spaceRect" presStyleCnt="0"/>
      <dgm:spPr/>
    </dgm:pt>
    <dgm:pt modelId="{141D8598-412C-41A8-BD0F-4DA8F3C7D262}" type="pres">
      <dgm:prSet presAssocID="{48062C9F-9459-4952-AED3-A2CA52E1FEDD}" presName="textRect" presStyleLbl="revTx" presStyleIdx="2" presStyleCnt="3">
        <dgm:presLayoutVars>
          <dgm:chMax val="1"/>
          <dgm:chPref val="1"/>
        </dgm:presLayoutVars>
      </dgm:prSet>
      <dgm:spPr/>
    </dgm:pt>
  </dgm:ptLst>
  <dgm:cxnLst>
    <dgm:cxn modelId="{B61E9708-7C48-4C5B-9D1A-F09FF8024CB1}" type="presOf" srcId="{3835AF5D-FB2D-4751-89D6-71736EC69949}" destId="{B6516E21-1629-4FAC-A44F-D18D27B8D9A9}" srcOrd="0" destOrd="0" presId="urn:microsoft.com/office/officeart/2018/2/layout/IconLabelList"/>
    <dgm:cxn modelId="{9699B65D-CA29-4CB4-AA83-E961F3A372FE}" type="presOf" srcId="{985446C2-936F-4309-A008-279475F33D9F}" destId="{31CE5645-0B37-47C8-BC47-B99201A5D674}" srcOrd="0" destOrd="0" presId="urn:microsoft.com/office/officeart/2018/2/layout/IconLabelList"/>
    <dgm:cxn modelId="{F8BD3979-740F-4B31-95EC-8B6AACBF3519}" type="presOf" srcId="{6D656788-DBEC-4FCD-A35A-8EBC566F4344}" destId="{F5CBFC89-458F-4F78-97A0-608A1767F01E}" srcOrd="0" destOrd="0" presId="urn:microsoft.com/office/officeart/2018/2/layout/IconLabelList"/>
    <dgm:cxn modelId="{134AF079-ED2E-4AB8-8070-C740D4BDD968}" type="presOf" srcId="{48062C9F-9459-4952-AED3-A2CA52E1FEDD}" destId="{141D8598-412C-41A8-BD0F-4DA8F3C7D262}" srcOrd="0" destOrd="0" presId="urn:microsoft.com/office/officeart/2018/2/layout/IconLabelList"/>
    <dgm:cxn modelId="{240C247D-3EDF-4241-A6C4-8E6AB005CA4D}" srcId="{6D656788-DBEC-4FCD-A35A-8EBC566F4344}" destId="{48062C9F-9459-4952-AED3-A2CA52E1FEDD}" srcOrd="2" destOrd="0" parTransId="{EFFB4E08-4C2A-40A8-89EC-EC1B185F7431}" sibTransId="{37A72196-A5A5-48EB-AB0E-FD74E24DA03F}"/>
    <dgm:cxn modelId="{5993B2DD-BF81-45CE-96CE-36687B054F85}" srcId="{6D656788-DBEC-4FCD-A35A-8EBC566F4344}" destId="{985446C2-936F-4309-A008-279475F33D9F}" srcOrd="1" destOrd="0" parTransId="{36575BEC-5758-4DF1-A7D9-C08B0F826A8B}" sibTransId="{5CA0F39A-8FE2-42D0-A91C-6444586C2B2D}"/>
    <dgm:cxn modelId="{58BABBE9-E7EE-4A7F-8A12-97D53041E789}" srcId="{6D656788-DBEC-4FCD-A35A-8EBC566F4344}" destId="{3835AF5D-FB2D-4751-89D6-71736EC69949}" srcOrd="0" destOrd="0" parTransId="{B60163B2-F9ED-4964-9C11-818A8F5C963B}" sibTransId="{09177337-09CA-4B11-B96C-8C29E3B44FB9}"/>
    <dgm:cxn modelId="{25726523-81E0-4FF5-A9B3-5F184BD14E94}" type="presParOf" srcId="{F5CBFC89-458F-4F78-97A0-608A1767F01E}" destId="{12FAE390-8BC6-45C3-ABF5-76C50A3659E6}" srcOrd="0" destOrd="0" presId="urn:microsoft.com/office/officeart/2018/2/layout/IconLabelList"/>
    <dgm:cxn modelId="{ED029C99-DBD2-42E9-8A2E-E593BB5371BB}" type="presParOf" srcId="{12FAE390-8BC6-45C3-ABF5-76C50A3659E6}" destId="{2E5E12BA-FB9D-42A2-8178-1EF1C99DADB1}" srcOrd="0" destOrd="0" presId="urn:microsoft.com/office/officeart/2018/2/layout/IconLabelList"/>
    <dgm:cxn modelId="{367BF147-E874-4621-91AC-DA59444571B8}" type="presParOf" srcId="{12FAE390-8BC6-45C3-ABF5-76C50A3659E6}" destId="{BF76B096-90B9-480D-BE55-6FF6A7CA769C}" srcOrd="1" destOrd="0" presId="urn:microsoft.com/office/officeart/2018/2/layout/IconLabelList"/>
    <dgm:cxn modelId="{673FB34D-CC4B-4B8C-A79B-E6B6F91163CA}" type="presParOf" srcId="{12FAE390-8BC6-45C3-ABF5-76C50A3659E6}" destId="{B6516E21-1629-4FAC-A44F-D18D27B8D9A9}" srcOrd="2" destOrd="0" presId="urn:microsoft.com/office/officeart/2018/2/layout/IconLabelList"/>
    <dgm:cxn modelId="{C664EBBA-7325-4906-B4AC-C2F97D53B33F}" type="presParOf" srcId="{F5CBFC89-458F-4F78-97A0-608A1767F01E}" destId="{B032C3EA-90ED-483E-A702-47920D180C3D}" srcOrd="1" destOrd="0" presId="urn:microsoft.com/office/officeart/2018/2/layout/IconLabelList"/>
    <dgm:cxn modelId="{1CE5586D-8583-458B-B96D-CF21AE6CCC73}" type="presParOf" srcId="{F5CBFC89-458F-4F78-97A0-608A1767F01E}" destId="{71EEB175-A03C-4410-830D-6A048E3A845E}" srcOrd="2" destOrd="0" presId="urn:microsoft.com/office/officeart/2018/2/layout/IconLabelList"/>
    <dgm:cxn modelId="{7A071009-6521-42B7-90BD-C28921DC0E41}" type="presParOf" srcId="{71EEB175-A03C-4410-830D-6A048E3A845E}" destId="{BFD55956-EC7E-45A3-8EE4-7D569BA066DD}" srcOrd="0" destOrd="0" presId="urn:microsoft.com/office/officeart/2018/2/layout/IconLabelList"/>
    <dgm:cxn modelId="{32DE3041-344F-4564-A777-0D379E1A781A}" type="presParOf" srcId="{71EEB175-A03C-4410-830D-6A048E3A845E}" destId="{0E452FE9-EAAC-4675-A763-60B7A129F09C}" srcOrd="1" destOrd="0" presId="urn:microsoft.com/office/officeart/2018/2/layout/IconLabelList"/>
    <dgm:cxn modelId="{6F263437-039C-4BE8-9C8A-DA1985118ECA}" type="presParOf" srcId="{71EEB175-A03C-4410-830D-6A048E3A845E}" destId="{31CE5645-0B37-47C8-BC47-B99201A5D674}" srcOrd="2" destOrd="0" presId="urn:microsoft.com/office/officeart/2018/2/layout/IconLabelList"/>
    <dgm:cxn modelId="{3D17CB03-5E54-426C-9044-B629A35A84F3}" type="presParOf" srcId="{F5CBFC89-458F-4F78-97A0-608A1767F01E}" destId="{4E1DC2AF-57AA-46EA-95F6-C8C935569AB4}" srcOrd="3" destOrd="0" presId="urn:microsoft.com/office/officeart/2018/2/layout/IconLabelList"/>
    <dgm:cxn modelId="{EA0B455B-18B4-4652-8E29-EBD482D95341}" type="presParOf" srcId="{F5CBFC89-458F-4F78-97A0-608A1767F01E}" destId="{31F7A5EF-914A-47AA-9CFD-88A8B23C735D}" srcOrd="4" destOrd="0" presId="urn:microsoft.com/office/officeart/2018/2/layout/IconLabelList"/>
    <dgm:cxn modelId="{395B415F-2809-45BC-87D9-1FC8E3F57D9A}" type="presParOf" srcId="{31F7A5EF-914A-47AA-9CFD-88A8B23C735D}" destId="{7F3A2960-8FE1-40C1-900C-1C13DE74F0BD}" srcOrd="0" destOrd="0" presId="urn:microsoft.com/office/officeart/2018/2/layout/IconLabelList"/>
    <dgm:cxn modelId="{3E70D1F3-8EAB-4957-B09C-4C9AAE620491}" type="presParOf" srcId="{31F7A5EF-914A-47AA-9CFD-88A8B23C735D}" destId="{911B4A87-757E-4008-8293-89B6B3C37436}" srcOrd="1" destOrd="0" presId="urn:microsoft.com/office/officeart/2018/2/layout/IconLabelList"/>
    <dgm:cxn modelId="{196C26F0-3585-4B81-A5AD-8DACF24280B2}" type="presParOf" srcId="{31F7A5EF-914A-47AA-9CFD-88A8B23C735D}" destId="{141D8598-412C-41A8-BD0F-4DA8F3C7D262}"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92266C9-DA47-4D51-9CB5-D9BF308B590E}">
      <dsp:nvSpPr>
        <dsp:cNvPr id="0" name=""/>
        <dsp:cNvSpPr/>
      </dsp:nvSpPr>
      <dsp:spPr>
        <a:xfrm>
          <a:off x="2107676" y="1894"/>
          <a:ext cx="2371136" cy="911236"/>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28575" rIns="57150" bIns="28575" numCol="1" spcCol="1270" anchor="ctr" anchorCtr="0">
          <a:noAutofit/>
        </a:bodyPr>
        <a:lstStyle/>
        <a:p>
          <a:pPr marL="0" lvl="0" indent="0" algn="ctr" defTabSz="666750">
            <a:lnSpc>
              <a:spcPct val="90000"/>
            </a:lnSpc>
            <a:spcBef>
              <a:spcPct val="0"/>
            </a:spcBef>
            <a:spcAft>
              <a:spcPct val="35000"/>
            </a:spcAft>
            <a:buNone/>
          </a:pPr>
          <a:r>
            <a:rPr lang="en-US" sz="1500" kern="1200"/>
            <a:t>When carrying an established brand there are a few factors to consider:</a:t>
          </a:r>
        </a:p>
      </dsp:txBody>
      <dsp:txXfrm>
        <a:off x="2152159" y="46377"/>
        <a:ext cx="2282170" cy="822270"/>
      </dsp:txXfrm>
    </dsp:sp>
    <dsp:sp modelId="{33F60708-DC0E-4018-A5F0-893668F1334E}">
      <dsp:nvSpPr>
        <dsp:cNvPr id="0" name=""/>
        <dsp:cNvSpPr/>
      </dsp:nvSpPr>
      <dsp:spPr>
        <a:xfrm>
          <a:off x="2107676" y="958692"/>
          <a:ext cx="2371136" cy="911236"/>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28575" rIns="57150" bIns="28575" numCol="1" spcCol="1270" anchor="ctr" anchorCtr="0">
          <a:noAutofit/>
        </a:bodyPr>
        <a:lstStyle/>
        <a:p>
          <a:pPr marL="0" lvl="0" indent="0" algn="ctr" defTabSz="666750">
            <a:lnSpc>
              <a:spcPct val="90000"/>
            </a:lnSpc>
            <a:spcBef>
              <a:spcPct val="0"/>
            </a:spcBef>
            <a:spcAft>
              <a:spcPct val="35000"/>
            </a:spcAft>
            <a:buNone/>
          </a:pPr>
          <a:r>
            <a:rPr lang="en-US" sz="1500" kern="1200"/>
            <a:t>The type of services you will be providing</a:t>
          </a:r>
        </a:p>
      </dsp:txBody>
      <dsp:txXfrm>
        <a:off x="2152159" y="1003175"/>
        <a:ext cx="2282170" cy="822270"/>
      </dsp:txXfrm>
    </dsp:sp>
    <dsp:sp modelId="{26B48CE6-1F54-4D47-85E7-052D0EEDC69D}">
      <dsp:nvSpPr>
        <dsp:cNvPr id="0" name=""/>
        <dsp:cNvSpPr/>
      </dsp:nvSpPr>
      <dsp:spPr>
        <a:xfrm>
          <a:off x="2107676" y="1915490"/>
          <a:ext cx="2371136" cy="911236"/>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28575" rIns="57150" bIns="28575" numCol="1" spcCol="1270" anchor="ctr" anchorCtr="0">
          <a:noAutofit/>
        </a:bodyPr>
        <a:lstStyle/>
        <a:p>
          <a:pPr marL="0" lvl="0" indent="0" algn="ctr" defTabSz="666750">
            <a:lnSpc>
              <a:spcPct val="90000"/>
            </a:lnSpc>
            <a:spcBef>
              <a:spcPct val="0"/>
            </a:spcBef>
            <a:spcAft>
              <a:spcPct val="35000"/>
            </a:spcAft>
            <a:buNone/>
          </a:pPr>
          <a:r>
            <a:rPr lang="en-US" sz="1500" kern="1200"/>
            <a:t>The price point </a:t>
          </a:r>
        </a:p>
      </dsp:txBody>
      <dsp:txXfrm>
        <a:off x="2152159" y="1959973"/>
        <a:ext cx="2282170" cy="822270"/>
      </dsp:txXfrm>
    </dsp:sp>
    <dsp:sp modelId="{7B6F9662-4706-407B-9B9C-1CF08D8BF1A8}">
      <dsp:nvSpPr>
        <dsp:cNvPr id="0" name=""/>
        <dsp:cNvSpPr/>
      </dsp:nvSpPr>
      <dsp:spPr>
        <a:xfrm>
          <a:off x="2107676" y="2872288"/>
          <a:ext cx="2371136" cy="911236"/>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28575" rIns="57150" bIns="28575" numCol="1" spcCol="1270" anchor="ctr" anchorCtr="0">
          <a:noAutofit/>
        </a:bodyPr>
        <a:lstStyle/>
        <a:p>
          <a:pPr marL="0" lvl="0" indent="0" algn="ctr" defTabSz="666750">
            <a:lnSpc>
              <a:spcPct val="90000"/>
            </a:lnSpc>
            <a:spcBef>
              <a:spcPct val="0"/>
            </a:spcBef>
            <a:spcAft>
              <a:spcPct val="35000"/>
            </a:spcAft>
            <a:buNone/>
          </a:pPr>
          <a:r>
            <a:rPr lang="en-US" sz="1500" kern="1200"/>
            <a:t>The ability to sell the product in the specific demographic areas </a:t>
          </a:r>
        </a:p>
      </dsp:txBody>
      <dsp:txXfrm>
        <a:off x="2152159" y="2916771"/>
        <a:ext cx="2282170" cy="82227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EB7EF9-F377-48E1-A10A-797821D77795}">
      <dsp:nvSpPr>
        <dsp:cNvPr id="0" name=""/>
        <dsp:cNvSpPr/>
      </dsp:nvSpPr>
      <dsp:spPr>
        <a:xfrm>
          <a:off x="0" y="420"/>
          <a:ext cx="7797800"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9589DC02-5D36-41E5-A956-3ED0DDC3501A}">
      <dsp:nvSpPr>
        <dsp:cNvPr id="0" name=""/>
        <dsp:cNvSpPr/>
      </dsp:nvSpPr>
      <dsp:spPr>
        <a:xfrm>
          <a:off x="0" y="420"/>
          <a:ext cx="7797800" cy="6893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dirty="0">
              <a:latin typeface="Futura PT Book" panose="020B0502020204020303" pitchFamily="34" charset="0"/>
            </a:rPr>
            <a:t>By the demographics in Bethany’s area, you can deduct there will be a lot of younger generations with kids</a:t>
          </a:r>
        </a:p>
      </dsp:txBody>
      <dsp:txXfrm>
        <a:off x="0" y="420"/>
        <a:ext cx="7797800" cy="689314"/>
      </dsp:txXfrm>
    </dsp:sp>
    <dsp:sp modelId="{4A4D2607-AEBF-4544-86BC-02453CC2C8C3}">
      <dsp:nvSpPr>
        <dsp:cNvPr id="0" name=""/>
        <dsp:cNvSpPr/>
      </dsp:nvSpPr>
      <dsp:spPr>
        <a:xfrm>
          <a:off x="0" y="689735"/>
          <a:ext cx="7797800"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B63F9411-A2D6-4215-AEFB-BD3557086127}">
      <dsp:nvSpPr>
        <dsp:cNvPr id="0" name=""/>
        <dsp:cNvSpPr/>
      </dsp:nvSpPr>
      <dsp:spPr>
        <a:xfrm>
          <a:off x="0" y="689735"/>
          <a:ext cx="7797800" cy="6893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a:latin typeface="Futura PT Book" panose="020B0502020204020303" pitchFamily="34" charset="0"/>
            </a:rPr>
            <a:t>This will impact their buying power</a:t>
          </a:r>
        </a:p>
      </dsp:txBody>
      <dsp:txXfrm>
        <a:off x="0" y="689735"/>
        <a:ext cx="7797800" cy="689314"/>
      </dsp:txXfrm>
    </dsp:sp>
    <dsp:sp modelId="{959089CE-7DA1-4ADB-A150-4E5489455A2A}">
      <dsp:nvSpPr>
        <dsp:cNvPr id="0" name=""/>
        <dsp:cNvSpPr/>
      </dsp:nvSpPr>
      <dsp:spPr>
        <a:xfrm>
          <a:off x="0" y="1379050"/>
          <a:ext cx="7797800"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636FD84C-606D-44C0-BB12-B34E8742C440}">
      <dsp:nvSpPr>
        <dsp:cNvPr id="0" name=""/>
        <dsp:cNvSpPr/>
      </dsp:nvSpPr>
      <dsp:spPr>
        <a:xfrm>
          <a:off x="0" y="1379050"/>
          <a:ext cx="7797800" cy="6893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a:latin typeface="Futura PT Book" panose="020B0502020204020303" pitchFamily="34" charset="0"/>
            </a:rPr>
            <a:t>But there is also some older mix who have more buying power</a:t>
          </a:r>
        </a:p>
      </dsp:txBody>
      <dsp:txXfrm>
        <a:off x="0" y="1379050"/>
        <a:ext cx="7797800" cy="689314"/>
      </dsp:txXfrm>
    </dsp:sp>
    <dsp:sp modelId="{A819FD0C-87CE-49EA-9FBB-F51025460EF4}">
      <dsp:nvSpPr>
        <dsp:cNvPr id="0" name=""/>
        <dsp:cNvSpPr/>
      </dsp:nvSpPr>
      <dsp:spPr>
        <a:xfrm>
          <a:off x="0" y="2068364"/>
          <a:ext cx="7797800"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4A9F3B59-95ED-46AA-801F-5735376EC6DA}">
      <dsp:nvSpPr>
        <dsp:cNvPr id="0" name=""/>
        <dsp:cNvSpPr/>
      </dsp:nvSpPr>
      <dsp:spPr>
        <a:xfrm>
          <a:off x="0" y="2068364"/>
          <a:ext cx="7797800" cy="6893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a:latin typeface="Futura PT Book" panose="020B0502020204020303" pitchFamily="34" charset="0"/>
            </a:rPr>
            <a:t>You will want to cater to both </a:t>
          </a:r>
        </a:p>
      </dsp:txBody>
      <dsp:txXfrm>
        <a:off x="0" y="2068364"/>
        <a:ext cx="7797800" cy="689314"/>
      </dsp:txXfrm>
    </dsp:sp>
    <dsp:sp modelId="{620D027D-60B7-48E0-863C-A9B44A6E1F2C}">
      <dsp:nvSpPr>
        <dsp:cNvPr id="0" name=""/>
        <dsp:cNvSpPr/>
      </dsp:nvSpPr>
      <dsp:spPr>
        <a:xfrm>
          <a:off x="0" y="2757679"/>
          <a:ext cx="7797800"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14FED7DC-74FD-4B32-9939-A63571A03AF0}">
      <dsp:nvSpPr>
        <dsp:cNvPr id="0" name=""/>
        <dsp:cNvSpPr/>
      </dsp:nvSpPr>
      <dsp:spPr>
        <a:xfrm>
          <a:off x="0" y="2757679"/>
          <a:ext cx="7797800" cy="6893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a:latin typeface="Futura PT Book" panose="020B0502020204020303" pitchFamily="34" charset="0"/>
            </a:rPr>
            <a:t>In this case scenario you would carry a few luxury items with 80% of your retail being targeted to your main demographic area </a:t>
          </a:r>
        </a:p>
      </dsp:txBody>
      <dsp:txXfrm>
        <a:off x="0" y="2757679"/>
        <a:ext cx="7797800" cy="68931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9A763BB-B427-47DD-9CE9-3EE1D278116B}">
      <dsp:nvSpPr>
        <dsp:cNvPr id="0" name=""/>
        <dsp:cNvSpPr/>
      </dsp:nvSpPr>
      <dsp:spPr>
        <a:xfrm>
          <a:off x="0" y="340"/>
          <a:ext cx="10515600"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E34EAC9-3929-4111-8565-03FB1C908204}">
      <dsp:nvSpPr>
        <dsp:cNvPr id="0" name=""/>
        <dsp:cNvSpPr/>
      </dsp:nvSpPr>
      <dsp:spPr>
        <a:xfrm>
          <a:off x="0" y="340"/>
          <a:ext cx="10515600" cy="8898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n-US" sz="3000" kern="1200" dirty="0">
              <a:latin typeface="Futura PT Book" panose="020B0502020204020303" pitchFamily="34" charset="0"/>
            </a:rPr>
            <a:t>Gaining client loyalty is the real way to build up reputation</a:t>
          </a:r>
        </a:p>
      </dsp:txBody>
      <dsp:txXfrm>
        <a:off x="0" y="340"/>
        <a:ext cx="10515600" cy="889859"/>
      </dsp:txXfrm>
    </dsp:sp>
    <dsp:sp modelId="{0459CF90-37F2-492F-8A20-20D62BB2B1BC}">
      <dsp:nvSpPr>
        <dsp:cNvPr id="0" name=""/>
        <dsp:cNvSpPr/>
      </dsp:nvSpPr>
      <dsp:spPr>
        <a:xfrm>
          <a:off x="0" y="890200"/>
          <a:ext cx="10515600"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C0AB8F0-18B7-48C1-B9FB-FE882880F967}">
      <dsp:nvSpPr>
        <dsp:cNvPr id="0" name=""/>
        <dsp:cNvSpPr/>
      </dsp:nvSpPr>
      <dsp:spPr>
        <a:xfrm>
          <a:off x="0" y="890200"/>
          <a:ext cx="10505330" cy="24350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n-US" sz="3000" kern="1200" dirty="0">
              <a:latin typeface="Futura PT Book" panose="020B0502020204020303" pitchFamily="34" charset="0"/>
            </a:rPr>
            <a:t>Reputation that is built in trust and client satisfaction is a great marketing tool </a:t>
          </a:r>
        </a:p>
      </dsp:txBody>
      <dsp:txXfrm>
        <a:off x="0" y="890200"/>
        <a:ext cx="10505330" cy="243506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E5E12BA-FB9D-42A2-8178-1EF1C99DADB1}">
      <dsp:nvSpPr>
        <dsp:cNvPr id="0" name=""/>
        <dsp:cNvSpPr/>
      </dsp:nvSpPr>
      <dsp:spPr>
        <a:xfrm>
          <a:off x="1212569" y="987197"/>
          <a:ext cx="1300252" cy="130025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6516E21-1629-4FAC-A44F-D18D27B8D9A9}">
      <dsp:nvSpPr>
        <dsp:cNvPr id="0" name=""/>
        <dsp:cNvSpPr/>
      </dsp:nvSpPr>
      <dsp:spPr>
        <a:xfrm>
          <a:off x="417971" y="2644140"/>
          <a:ext cx="28894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22350">
            <a:lnSpc>
              <a:spcPct val="100000"/>
            </a:lnSpc>
            <a:spcBef>
              <a:spcPct val="0"/>
            </a:spcBef>
            <a:spcAft>
              <a:spcPct val="35000"/>
            </a:spcAft>
            <a:buNone/>
          </a:pPr>
          <a:r>
            <a:rPr lang="en-US" sz="2300" kern="1200"/>
            <a:t>Time Allotment : 30 minutes </a:t>
          </a:r>
        </a:p>
      </dsp:txBody>
      <dsp:txXfrm>
        <a:off x="417971" y="2644140"/>
        <a:ext cx="2889450" cy="720000"/>
      </dsp:txXfrm>
    </dsp:sp>
    <dsp:sp modelId="{BFD55956-EC7E-45A3-8EE4-7D569BA066DD}">
      <dsp:nvSpPr>
        <dsp:cNvPr id="0" name=""/>
        <dsp:cNvSpPr/>
      </dsp:nvSpPr>
      <dsp:spPr>
        <a:xfrm>
          <a:off x="4607673" y="987197"/>
          <a:ext cx="1300252" cy="130025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1CE5645-0B37-47C8-BC47-B99201A5D674}">
      <dsp:nvSpPr>
        <dsp:cNvPr id="0" name=""/>
        <dsp:cNvSpPr/>
      </dsp:nvSpPr>
      <dsp:spPr>
        <a:xfrm>
          <a:off x="3813075" y="2644140"/>
          <a:ext cx="28894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22350">
            <a:lnSpc>
              <a:spcPct val="100000"/>
            </a:lnSpc>
            <a:spcBef>
              <a:spcPct val="0"/>
            </a:spcBef>
            <a:spcAft>
              <a:spcPct val="35000"/>
            </a:spcAft>
            <a:buNone/>
          </a:pPr>
          <a:r>
            <a:rPr lang="en-US" sz="2300" kern="1200"/>
            <a:t>Design Shortly a service menu</a:t>
          </a:r>
        </a:p>
      </dsp:txBody>
      <dsp:txXfrm>
        <a:off x="3813075" y="2644140"/>
        <a:ext cx="2889450" cy="720000"/>
      </dsp:txXfrm>
    </dsp:sp>
    <dsp:sp modelId="{7F3A2960-8FE1-40C1-900C-1C13DE74F0BD}">
      <dsp:nvSpPr>
        <dsp:cNvPr id="0" name=""/>
        <dsp:cNvSpPr/>
      </dsp:nvSpPr>
      <dsp:spPr>
        <a:xfrm>
          <a:off x="8002777" y="987197"/>
          <a:ext cx="1300252" cy="130025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41D8598-412C-41A8-BD0F-4DA8F3C7D262}">
      <dsp:nvSpPr>
        <dsp:cNvPr id="0" name=""/>
        <dsp:cNvSpPr/>
      </dsp:nvSpPr>
      <dsp:spPr>
        <a:xfrm>
          <a:off x="7208178" y="2644140"/>
          <a:ext cx="28894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22350">
            <a:lnSpc>
              <a:spcPct val="100000"/>
            </a:lnSpc>
            <a:spcBef>
              <a:spcPct val="0"/>
            </a:spcBef>
            <a:spcAft>
              <a:spcPct val="35000"/>
            </a:spcAft>
            <a:buNone/>
          </a:pPr>
          <a:r>
            <a:rPr lang="en-US" sz="2300" kern="1200"/>
            <a:t>What type of services will you offer?</a:t>
          </a:r>
        </a:p>
      </dsp:txBody>
      <dsp:txXfrm>
        <a:off x="7208178" y="2644140"/>
        <a:ext cx="2889450" cy="720000"/>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1363D2-56DF-4ED8-85EA-172B203A49F1}" type="datetimeFigureOut">
              <a:rPr lang="en-CA" smtClean="0"/>
              <a:t>2023-02-01</a:t>
            </a:fld>
            <a:endParaRPr lang="en-C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19E041-8A78-4B95-B0DE-C6721BE5017A}" type="slidenum">
              <a:rPr lang="en-CA" smtClean="0"/>
              <a:t>‹#›</a:t>
            </a:fld>
            <a:endParaRPr lang="en-CA"/>
          </a:p>
        </p:txBody>
      </p:sp>
    </p:spTree>
    <p:extLst>
      <p:ext uri="{BB962C8B-B14F-4D97-AF65-F5344CB8AC3E}">
        <p14:creationId xmlns:p14="http://schemas.microsoft.com/office/powerpoint/2010/main" val="26051444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 Id="rId4" Type="http://schemas.openxmlformats.org/officeDocument/2006/relationships/image" Target="../media/image3.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2023-02-01</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8745871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2023-02-01</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880162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C3C8D2C-1948-4B85-A0A3-8D17DBB6F9B6}" type="datetimeFigureOut">
              <a:rPr lang="en-CA" smtClean="0"/>
              <a:t>2023-02-01</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8160770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p:cNvSpPr>
            <a:spLocks noGrp="1"/>
          </p:cNvSpPr>
          <p:nvPr>
            <p:ph type="dt" sz="half" idx="10"/>
          </p:nvPr>
        </p:nvSpPr>
        <p:spPr/>
        <p:txBody>
          <a:bodyPr/>
          <a:lstStyle/>
          <a:p>
            <a:fld id="{9C3C8D2C-1948-4B85-A0A3-8D17DBB6F9B6}" type="datetimeFigureOut">
              <a:rPr lang="en-CA" smtClean="0"/>
              <a:t>2023-02-01</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9237876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p:cNvSpPr>
            <a:spLocks noGrp="1"/>
          </p:cNvSpPr>
          <p:nvPr>
            <p:ph type="dt" sz="half" idx="10"/>
          </p:nvPr>
        </p:nvSpPr>
        <p:spPr/>
        <p:txBody>
          <a:bodyPr/>
          <a:lstStyle/>
          <a:p>
            <a:fld id="{9C3C8D2C-1948-4B85-A0A3-8D17DBB6F9B6}" type="datetimeFigureOut">
              <a:rPr lang="en-CA" smtClean="0"/>
              <a:t>2023-02-01</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4708085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Date Placeholder 2"/>
          <p:cNvSpPr>
            <a:spLocks noGrp="1"/>
          </p:cNvSpPr>
          <p:nvPr>
            <p:ph type="dt" sz="half" idx="10"/>
          </p:nvPr>
        </p:nvSpPr>
        <p:spPr/>
        <p:txBody>
          <a:bodyPr/>
          <a:lstStyle/>
          <a:p>
            <a:fld id="{9C3C8D2C-1948-4B85-A0A3-8D17DBB6F9B6}" type="datetimeFigureOut">
              <a:rPr lang="en-CA" smtClean="0"/>
              <a:t>2023-02-01</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4235674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3C8D2C-1948-4B85-A0A3-8D17DBB6F9B6}" type="datetimeFigureOut">
              <a:rPr lang="en-CA" smtClean="0"/>
              <a:t>2023-02-01</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3764133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2023-02-01</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1817596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2023-02-01</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666468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2023-02-01</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0144856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2023-02-01</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771144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73C4745C-428B-4B0B-8F6A-602D577E8B0B}" type="datetimeFigureOut">
              <a:rPr lang="en-CA" smtClean="0"/>
              <a:pPr/>
              <a:t>2023-02-01</a:t>
            </a:fld>
            <a:endParaRPr lang="en-CA"/>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4755905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73C4745C-428B-4B0B-8F6A-602D577E8B0B}" type="datetimeFigureOut">
              <a:rPr lang="en-CA" smtClean="0"/>
              <a:pPr/>
              <a:t>2023-02-01</a:t>
            </a:fld>
            <a:endParaRPr lang="en-CA"/>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8" name="Picture 7">
            <a:extLst>
              <a:ext uri="{FF2B5EF4-FFF2-40B4-BE49-F238E27FC236}">
                <a16:creationId xmlns:a16="http://schemas.microsoft.com/office/drawing/2014/main" id="{A71419C9-03D9-4E74-ABFE-E6964B5B215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userDrawn="1"/>
        </p:nvPicPr>
        <p:blipFill>
          <a:blip r:embed="rId3"/>
          <a:stretch>
            <a:fillRect/>
          </a:stretch>
        </p:blipFill>
        <p:spPr>
          <a:xfrm rot="10800000">
            <a:off x="1" y="6581556"/>
            <a:ext cx="12192000" cy="345368"/>
          </a:xfrm>
          <a:prstGeom prst="rect">
            <a:avLst/>
          </a:prstGeom>
        </p:spPr>
      </p:pic>
      <p:pic>
        <p:nvPicPr>
          <p:cNvPr id="11" name="Picture 10" descr="Logo&#10;&#10;Description automatically generated">
            <a:extLst>
              <a:ext uri="{FF2B5EF4-FFF2-40B4-BE49-F238E27FC236}">
                <a16:creationId xmlns:a16="http://schemas.microsoft.com/office/drawing/2014/main" id="{126F394A-9424-B292-CB6D-537C1E7D4DF6}"/>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spTree>
    <p:extLst>
      <p:ext uri="{BB962C8B-B14F-4D97-AF65-F5344CB8AC3E}">
        <p14:creationId xmlns:p14="http://schemas.microsoft.com/office/powerpoint/2010/main" val="378288659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73C4745C-428B-4B0B-8F6A-602D577E8B0B}" type="datetimeFigureOut">
              <a:rPr lang="en-CA" smtClean="0"/>
              <a:pPr/>
              <a:t>2023-02-01</a:t>
            </a:fld>
            <a:endParaRPr lang="en-CA"/>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16118416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73C4745C-428B-4B0B-8F6A-602D577E8B0B}" type="datetimeFigureOut">
              <a:rPr lang="en-CA" smtClean="0"/>
              <a:pPr/>
              <a:t>2023-02-01</a:t>
            </a:fld>
            <a:endParaRPr lang="en-CA"/>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5202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73C4745C-428B-4B0B-8F6A-602D577E8B0B}" type="datetimeFigureOut">
              <a:rPr lang="en-CA" smtClean="0"/>
              <a:pPr/>
              <a:t>2023-02-01</a:t>
            </a:fld>
            <a:endParaRPr lang="en-CA"/>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CA"/>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84524607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73C4745C-428B-4B0B-8F6A-602D577E8B0B}" type="datetimeFigureOut">
              <a:rPr lang="en-CA" smtClean="0"/>
              <a:pPr/>
              <a:t>2023-02-01</a:t>
            </a:fld>
            <a:endParaRPr lang="en-CA"/>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597058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73C4745C-428B-4B0B-8F6A-602D577E8B0B}" type="datetimeFigureOut">
              <a:rPr lang="en-CA" smtClean="0"/>
              <a:pPr/>
              <a:t>2023-02-01</a:t>
            </a:fld>
            <a:endParaRPr lang="en-CA"/>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CA"/>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5" name="Picture 4">
            <a:extLst>
              <a:ext uri="{FF2B5EF4-FFF2-40B4-BE49-F238E27FC236}">
                <a16:creationId xmlns:a16="http://schemas.microsoft.com/office/drawing/2014/main" id="{DFCE10EE-1490-4931-BE86-4E9F453DA50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6" name="Picture 5">
            <a:extLst>
              <a:ext uri="{FF2B5EF4-FFF2-40B4-BE49-F238E27FC236}">
                <a16:creationId xmlns:a16="http://schemas.microsoft.com/office/drawing/2014/main" id="{0973DE13-EB7F-41CC-A20A-DFFE3AF3ED2E}"/>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spTree>
    <p:extLst>
      <p:ext uri="{BB962C8B-B14F-4D97-AF65-F5344CB8AC3E}">
        <p14:creationId xmlns:p14="http://schemas.microsoft.com/office/powerpoint/2010/main" val="72183587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73C4745C-428B-4B0B-8F6A-602D577E8B0B}" type="datetimeFigureOut">
              <a:rPr lang="en-CA" smtClean="0"/>
              <a:pPr/>
              <a:t>2023-02-01</a:t>
            </a:fld>
            <a:endParaRPr lang="en-CA"/>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2756387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73C4745C-428B-4B0B-8F6A-602D577E8B0B}" type="datetimeFigureOut">
              <a:rPr lang="en-CA" smtClean="0"/>
              <a:pPr/>
              <a:t>2023-02-01</a:t>
            </a:fld>
            <a:endParaRPr lang="en-CA"/>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43501263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73C4745C-428B-4B0B-8F6A-602D577E8B0B}" type="datetimeFigureOut">
              <a:rPr lang="en-CA" smtClean="0"/>
              <a:pPr/>
              <a:t>2023-02-01</a:t>
            </a:fld>
            <a:endParaRPr lang="en-CA"/>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51701889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73C4745C-428B-4B0B-8F6A-602D577E8B0B}" type="datetimeFigureOut">
              <a:rPr lang="en-CA" smtClean="0"/>
              <a:pPr/>
              <a:t>2023-02-01</a:t>
            </a:fld>
            <a:endParaRPr lang="en-CA"/>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8241407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3C8D2C-1948-4B85-A0A3-8D17DBB6F9B6}" type="datetimeFigureOut">
              <a:rPr lang="en-CA" smtClean="0"/>
              <a:t>2023-02-01</a:t>
            </a:fld>
            <a:endParaRPr lang="en-CA"/>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C7C71A-6CF9-4DAD-BCEB-C087DE24FE69}" type="slidenum">
              <a:rPr lang="en-CA" smtClean="0"/>
              <a:t>‹#›</a:t>
            </a:fld>
            <a:endParaRPr lang="en-CA"/>
          </a:p>
        </p:txBody>
      </p:sp>
    </p:spTree>
    <p:extLst>
      <p:ext uri="{BB962C8B-B14F-4D97-AF65-F5344CB8AC3E}">
        <p14:creationId xmlns:p14="http://schemas.microsoft.com/office/powerpoint/2010/main" val="372305386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C4745C-428B-4B0B-8F6A-602D577E8B0B}" type="datetimeFigureOut">
              <a:rPr lang="en-CA" smtClean="0"/>
              <a:pPr/>
              <a:t>2023-02-01</a:t>
            </a:fld>
            <a:endParaRPr lang="en-CA"/>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9AB439-DE0E-4579-95AC-E350C482DFC4}" type="slidenum">
              <a:rPr lang="en-CA" smtClean="0"/>
              <a:pPr/>
              <a:t>‹#›</a:t>
            </a:fld>
            <a:endParaRPr lang="en-CA"/>
          </a:p>
        </p:txBody>
      </p:sp>
    </p:spTree>
    <p:extLst>
      <p:ext uri="{BB962C8B-B14F-4D97-AF65-F5344CB8AC3E}">
        <p14:creationId xmlns:p14="http://schemas.microsoft.com/office/powerpoint/2010/main" val="88858545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hyperlink" Target="https://www.pickpik.com/skin-care-cosmetics-natural-skin-care-beauty-skincare-cream-55532" TargetMode="External"/><Relationship Id="rId2" Type="http://schemas.openxmlformats.org/officeDocument/2006/relationships/image" Target="../media/image7.jp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hyperlink" Target="https://clamorworld.com/reading-this-eat-cucumber-day/" TargetMode="External"/><Relationship Id="rId2" Type="http://schemas.openxmlformats.org/officeDocument/2006/relationships/image" Target="../media/image8.jpe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9.jpeg"/><Relationship Id="rId1" Type="http://schemas.openxmlformats.org/officeDocument/2006/relationships/slideLayout" Target="../slideLayouts/slideLayout1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8" Type="http://schemas.openxmlformats.org/officeDocument/2006/relationships/hyperlink" Target="https://www.pikist.com/free-photo-vhhze" TargetMode="External"/><Relationship Id="rId3" Type="http://schemas.openxmlformats.org/officeDocument/2006/relationships/diagramLayout" Target="../diagrams/layout2.xml"/><Relationship Id="rId7" Type="http://schemas.openxmlformats.org/officeDocument/2006/relationships/image" Target="../media/image12.jpg"/><Relationship Id="rId2" Type="http://schemas.openxmlformats.org/officeDocument/2006/relationships/diagramData" Target="../diagrams/data2.xml"/><Relationship Id="rId1" Type="http://schemas.openxmlformats.org/officeDocument/2006/relationships/slideLayout" Target="../slideLayouts/slideLayout13.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8.xml.rels><?xml version="1.0" encoding="UTF-8" standalone="yes"?>
<Relationships xmlns="http://schemas.openxmlformats.org/package/2006/relationships"><Relationship Id="rId3" Type="http://schemas.openxmlformats.org/officeDocument/2006/relationships/hyperlink" Target="https://pxhere.com/en/photo/611731" TargetMode="External"/><Relationship Id="rId2" Type="http://schemas.openxmlformats.org/officeDocument/2006/relationships/image" Target="../media/image13.jpeg"/><Relationship Id="rId1" Type="http://schemas.openxmlformats.org/officeDocument/2006/relationships/slideLayout" Target="../slideLayouts/slideLayout13.xml"/><Relationship Id="rId5" Type="http://schemas.openxmlformats.org/officeDocument/2006/relationships/hyperlink" Target="https://pxhere.com/en/photo/1435367" TargetMode="External"/><Relationship Id="rId4" Type="http://schemas.openxmlformats.org/officeDocument/2006/relationships/image" Target="../media/image14.jpeg"/></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hyperlink" Target="https://softly.nothingspaces.com/2014/09/05/korean-skin-care-routine-in-7-steps-feat-beyond-true-eco-line/" TargetMode="External"/><Relationship Id="rId2" Type="http://schemas.openxmlformats.org/officeDocument/2006/relationships/image" Target="../media/image16.jpeg"/><Relationship Id="rId1" Type="http://schemas.openxmlformats.org/officeDocument/2006/relationships/slideLayout" Target="../slideLayouts/slideLayout13.xml"/><Relationship Id="rId4" Type="http://schemas.openxmlformats.org/officeDocument/2006/relationships/image" Target="../media/image17.png"/></Relationships>
</file>

<file path=ppt/slides/_rels/slide1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13.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5.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13.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0ED0CAB-5273-423F-A29D-7827CF7943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B6B0FF35-15E1-491E-9CC6-4079E0FE3884}"/>
              </a:ext>
            </a:extLst>
          </p:cNvPr>
          <p:cNvSpPr txBox="1"/>
          <p:nvPr/>
        </p:nvSpPr>
        <p:spPr>
          <a:xfrm>
            <a:off x="4235341" y="3504119"/>
            <a:ext cx="7956659" cy="1631216"/>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CA" sz="3600" b="0" dirty="0">
                <a:solidFill>
                  <a:schemeClr val="bg1"/>
                </a:solidFill>
                <a:latin typeface="Futura PT Demi" panose="020B0702020204020303" pitchFamily="34" charset="0"/>
              </a:rPr>
              <a:t>Business Operations</a:t>
            </a:r>
          </a:p>
          <a:p>
            <a:r>
              <a:rPr lang="en-CA" sz="3600" b="0" dirty="0">
                <a:latin typeface="Futura PT Demi" panose="020B0702020204020303" pitchFamily="34" charset="0"/>
              </a:rPr>
              <a:t>Unit 9</a:t>
            </a:r>
          </a:p>
          <a:p>
            <a:endParaRPr lang="en-CA" sz="2800" b="0" dirty="0">
              <a:solidFill>
                <a:schemeClr val="bg1"/>
              </a:solidFill>
              <a:latin typeface="Futura PT Demi" panose="020B0702020204020303" pitchFamily="34" charset="0"/>
            </a:endParaRPr>
          </a:p>
        </p:txBody>
      </p:sp>
      <p:pic>
        <p:nvPicPr>
          <p:cNvPr id="3" name="Picture 2" descr="Logo&#10;&#10;Description automatically generated">
            <a:extLst>
              <a:ext uri="{FF2B5EF4-FFF2-40B4-BE49-F238E27FC236}">
                <a16:creationId xmlns:a16="http://schemas.microsoft.com/office/drawing/2014/main" id="{92FC7D46-8A1C-E901-0770-7EFD32AE0F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45011" y="187202"/>
            <a:ext cx="1791136" cy="1791136"/>
          </a:xfrm>
          <a:prstGeom prst="rect">
            <a:avLst/>
          </a:prstGeom>
        </p:spPr>
      </p:pic>
    </p:spTree>
    <p:extLst>
      <p:ext uri="{BB962C8B-B14F-4D97-AF65-F5344CB8AC3E}">
        <p14:creationId xmlns:p14="http://schemas.microsoft.com/office/powerpoint/2010/main" val="25221355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extBox 3"/>
          <p:cNvSpPr txBox="1"/>
          <p:nvPr/>
        </p:nvSpPr>
        <p:spPr>
          <a:xfrm>
            <a:off x="4965430" y="629268"/>
            <a:ext cx="6586491" cy="1286160"/>
          </a:xfrm>
          <a:prstGeom prst="rect">
            <a:avLst/>
          </a:prstGeom>
        </p:spPr>
        <p:txBody>
          <a:bodyPr vert="horz" lIns="91440" tIns="45720" rIns="91440" bIns="45720" rtlCol="0" anchor="b">
            <a:normAutofit/>
          </a:bodyPr>
          <a:lstStyle>
            <a:defPPr>
              <a:defRPr lang="en-US"/>
            </a:defPPr>
            <a:lvl1pPr>
              <a:defRPr sz="4000" b="1">
                <a:solidFill>
                  <a:srgbClr val="A21D22"/>
                </a:solidFill>
                <a:latin typeface="Futura PT" panose="020B0602020204020303" pitchFamily="34" charset="0"/>
              </a:defRPr>
            </a:lvl1pPr>
          </a:lstStyle>
          <a:p>
            <a:pPr>
              <a:lnSpc>
                <a:spcPct val="90000"/>
              </a:lnSpc>
              <a:spcBef>
                <a:spcPct val="0"/>
              </a:spcBef>
              <a:spcAft>
                <a:spcPts val="600"/>
              </a:spcAft>
            </a:pPr>
            <a:r>
              <a:rPr lang="en-US" sz="3600" b="0" dirty="0">
                <a:solidFill>
                  <a:schemeClr val="tx1"/>
                </a:solidFill>
                <a:latin typeface="Futura PT Book" panose="020B0502020204020303" pitchFamily="34" charset="0"/>
                <a:ea typeface="+mj-ea"/>
                <a:cs typeface="+mj-cs"/>
              </a:rPr>
              <a:t>The line (s) you will carry  </a:t>
            </a:r>
          </a:p>
        </p:txBody>
      </p:sp>
      <p:sp>
        <p:nvSpPr>
          <p:cNvPr id="5" name="TextBox 4"/>
          <p:cNvSpPr txBox="1"/>
          <p:nvPr/>
        </p:nvSpPr>
        <p:spPr>
          <a:xfrm>
            <a:off x="4965431" y="2438400"/>
            <a:ext cx="6586489" cy="3785419"/>
          </a:xfrm>
          <a:prstGeom prst="rect">
            <a:avLst/>
          </a:prstGeom>
        </p:spPr>
        <p:txBody>
          <a:bodyPr vert="horz" lIns="91440" tIns="45720" rIns="91440" bIns="45720" rtlCol="0">
            <a:normAutofit/>
          </a:bodyPr>
          <a:lstStyle/>
          <a:p>
            <a:pPr marL="228600">
              <a:lnSpc>
                <a:spcPct val="90000"/>
              </a:lnSpc>
              <a:spcAft>
                <a:spcPts val="600"/>
              </a:spcAft>
            </a:pPr>
            <a:r>
              <a:rPr lang="en-US" sz="2000" dirty="0">
                <a:latin typeface="Futura PT Book" panose="020B0502020204020303" pitchFamily="34" charset="0"/>
              </a:rPr>
              <a:t>One of the most important components on the Spa business is the Skin Care line</a:t>
            </a:r>
          </a:p>
          <a:p>
            <a:pPr marL="228600">
              <a:lnSpc>
                <a:spcPct val="90000"/>
              </a:lnSpc>
              <a:spcAft>
                <a:spcPts val="600"/>
              </a:spcAft>
            </a:pPr>
            <a:endParaRPr lang="en-US" sz="2000" dirty="0">
              <a:latin typeface="Futura PT Book" panose="020B0502020204020303" pitchFamily="34" charset="0"/>
            </a:endParaRPr>
          </a:p>
          <a:p>
            <a:pPr marL="571500" indent="-342900">
              <a:lnSpc>
                <a:spcPct val="90000"/>
              </a:lnSpc>
              <a:spcAft>
                <a:spcPts val="600"/>
              </a:spcAft>
              <a:buFont typeface="Arial" panose="020B0604020202020204" pitchFamily="34" charset="0"/>
              <a:buChar char="•"/>
            </a:pPr>
            <a:r>
              <a:rPr lang="en-US" sz="2000" dirty="0">
                <a:latin typeface="Futura PT Book" panose="020B0502020204020303" pitchFamily="34" charset="0"/>
              </a:rPr>
              <a:t>Will you develop your own brand?</a:t>
            </a:r>
          </a:p>
          <a:p>
            <a:pPr marL="571500" indent="-342900">
              <a:lnSpc>
                <a:spcPct val="90000"/>
              </a:lnSpc>
              <a:spcAft>
                <a:spcPts val="600"/>
              </a:spcAft>
              <a:buFont typeface="Arial" panose="020B0604020202020204" pitchFamily="34" charset="0"/>
              <a:buChar char="•"/>
            </a:pPr>
            <a:r>
              <a:rPr lang="en-US" sz="2000" dirty="0">
                <a:latin typeface="Futura PT Book" panose="020B0502020204020303" pitchFamily="34" charset="0"/>
              </a:rPr>
              <a:t>Will you carry someone’s brand?</a:t>
            </a:r>
          </a:p>
          <a:p>
            <a:pPr marL="571500" indent="-342900">
              <a:lnSpc>
                <a:spcPct val="90000"/>
              </a:lnSpc>
              <a:spcAft>
                <a:spcPts val="600"/>
              </a:spcAft>
              <a:buFont typeface="Arial" panose="020B0604020202020204" pitchFamily="34" charset="0"/>
              <a:buChar char="•"/>
            </a:pPr>
            <a:r>
              <a:rPr lang="en-US" sz="2000" dirty="0">
                <a:latin typeface="Futura PT Book" panose="020B0502020204020303" pitchFamily="34" charset="0"/>
              </a:rPr>
              <a:t>Will you carry 1 or 2 lines?</a:t>
            </a:r>
          </a:p>
          <a:p>
            <a:pPr marL="571500" indent="-342900">
              <a:lnSpc>
                <a:spcPct val="90000"/>
              </a:lnSpc>
              <a:spcAft>
                <a:spcPts val="600"/>
              </a:spcAft>
              <a:buFont typeface="Arial" panose="020B0604020202020204" pitchFamily="34" charset="0"/>
              <a:buChar char="•"/>
            </a:pPr>
            <a:r>
              <a:rPr lang="en-US" sz="2000" dirty="0">
                <a:latin typeface="Futura PT Book" panose="020B0502020204020303" pitchFamily="34" charset="0"/>
              </a:rPr>
              <a:t>What are the options?</a:t>
            </a:r>
          </a:p>
          <a:p>
            <a:pPr marL="571500" indent="-342900">
              <a:lnSpc>
                <a:spcPct val="90000"/>
              </a:lnSpc>
              <a:spcAft>
                <a:spcPts val="600"/>
              </a:spcAft>
              <a:buFont typeface="Arial" panose="020B0604020202020204" pitchFamily="34" charset="0"/>
              <a:buChar char="•"/>
            </a:pPr>
            <a:r>
              <a:rPr lang="en-US" sz="2000" dirty="0">
                <a:latin typeface="Futura PT Book" panose="020B0502020204020303" pitchFamily="34" charset="0"/>
              </a:rPr>
              <a:t>What type of business will you be operating?</a:t>
            </a:r>
          </a:p>
        </p:txBody>
      </p:sp>
      <p:pic>
        <p:nvPicPr>
          <p:cNvPr id="3" name="Picture 2" descr="A picture containing white&#10;&#10;Description automatically generated">
            <a:extLst>
              <a:ext uri="{FF2B5EF4-FFF2-40B4-BE49-F238E27FC236}">
                <a16:creationId xmlns:a16="http://schemas.microsoft.com/office/drawing/2014/main" id="{0D01A02C-EC43-7BCD-BC05-34AC992879C2}"/>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40277" r="9027"/>
          <a:stretch/>
        </p:blipFill>
        <p:spPr>
          <a:xfrm>
            <a:off x="735937" y="578799"/>
            <a:ext cx="3815679" cy="5645020"/>
          </a:xfrm>
          <a:prstGeom prst="rect">
            <a:avLst/>
          </a:prstGeom>
          <a:effectLst/>
        </p:spPr>
      </p:pic>
      <p:cxnSp>
        <p:nvCxnSpPr>
          <p:cNvPr id="14" name="Straight Connector 9">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C3C657"/>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587992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extBox 3"/>
          <p:cNvSpPr txBox="1"/>
          <p:nvPr/>
        </p:nvSpPr>
        <p:spPr>
          <a:xfrm>
            <a:off x="4965430" y="828957"/>
            <a:ext cx="6586491" cy="1286160"/>
          </a:xfrm>
          <a:prstGeom prst="rect">
            <a:avLst/>
          </a:prstGeom>
        </p:spPr>
        <p:txBody>
          <a:bodyPr vert="horz" lIns="91440" tIns="45720" rIns="91440" bIns="45720" rtlCol="0" anchor="b">
            <a:normAutofit/>
          </a:bodyPr>
          <a:lstStyle>
            <a:defPPr>
              <a:defRPr lang="en-US"/>
            </a:defPPr>
            <a:lvl1pPr>
              <a:defRPr sz="4000" b="1">
                <a:solidFill>
                  <a:srgbClr val="A21D22"/>
                </a:solidFill>
                <a:latin typeface="Futura PT" panose="020B0602020204020303" pitchFamily="34" charset="0"/>
              </a:defRPr>
            </a:lvl1pPr>
          </a:lstStyle>
          <a:p>
            <a:pPr>
              <a:lnSpc>
                <a:spcPct val="90000"/>
              </a:lnSpc>
              <a:spcBef>
                <a:spcPct val="0"/>
              </a:spcBef>
              <a:spcAft>
                <a:spcPts val="600"/>
              </a:spcAft>
            </a:pPr>
            <a:r>
              <a:rPr lang="en-US" sz="3600" b="0" dirty="0">
                <a:solidFill>
                  <a:schemeClr val="tx1"/>
                </a:solidFill>
                <a:latin typeface="Futura PT Book" panose="020B0502020204020303" pitchFamily="34" charset="0"/>
                <a:ea typeface="+mj-ea"/>
                <a:cs typeface="+mj-cs"/>
              </a:rPr>
              <a:t>Developing your skin care brand  </a:t>
            </a:r>
          </a:p>
        </p:txBody>
      </p:sp>
      <p:sp>
        <p:nvSpPr>
          <p:cNvPr id="5" name="TextBox 4"/>
          <p:cNvSpPr txBox="1"/>
          <p:nvPr/>
        </p:nvSpPr>
        <p:spPr>
          <a:xfrm>
            <a:off x="4965431" y="2638089"/>
            <a:ext cx="6586489" cy="3785419"/>
          </a:xfrm>
          <a:prstGeom prst="rect">
            <a:avLst/>
          </a:prstGeom>
        </p:spPr>
        <p:txBody>
          <a:bodyPr vert="horz" lIns="91440" tIns="45720" rIns="91440" bIns="45720" rtlCol="0">
            <a:normAutofit/>
          </a:bodyPr>
          <a:lstStyle/>
          <a:p>
            <a:pPr indent="-228600">
              <a:lnSpc>
                <a:spcPct val="90000"/>
              </a:lnSpc>
              <a:spcAft>
                <a:spcPts val="600"/>
              </a:spcAft>
              <a:buFont typeface="Arial" panose="020B0604020202020204" pitchFamily="34" charset="0"/>
              <a:buChar char="•"/>
            </a:pPr>
            <a:r>
              <a:rPr lang="en-US" sz="2000" dirty="0">
                <a:latin typeface="Futura PT Book" panose="020B0502020204020303" pitchFamily="34" charset="0"/>
              </a:rPr>
              <a:t>Developing your brand might be time consuming and take a hit on your investment budget, but it can be extremely rewarding and make you more competitive and exclusive</a:t>
            </a:r>
          </a:p>
          <a:p>
            <a:pPr indent="-228600">
              <a:lnSpc>
                <a:spcPct val="90000"/>
              </a:lnSpc>
              <a:spcAft>
                <a:spcPts val="600"/>
              </a:spcAft>
              <a:buFont typeface="Arial" panose="020B0604020202020204" pitchFamily="34" charset="0"/>
              <a:buChar char="•"/>
            </a:pPr>
            <a:r>
              <a:rPr lang="en-US" sz="2000" dirty="0">
                <a:latin typeface="Futura PT Book" panose="020B0502020204020303" pitchFamily="34" charset="0"/>
              </a:rPr>
              <a:t>Several companies offer the lab and the premises to develop your chemical mixes</a:t>
            </a:r>
          </a:p>
          <a:p>
            <a:pPr indent="-228600">
              <a:lnSpc>
                <a:spcPct val="90000"/>
              </a:lnSpc>
              <a:spcAft>
                <a:spcPts val="600"/>
              </a:spcAft>
              <a:buFont typeface="Arial" panose="020B0604020202020204" pitchFamily="34" charset="0"/>
              <a:buChar char="•"/>
            </a:pPr>
            <a:r>
              <a:rPr lang="en-US" sz="2000" dirty="0">
                <a:latin typeface="Futura PT Book" panose="020B0502020204020303" pitchFamily="34" charset="0"/>
              </a:rPr>
              <a:t>Several companies provide with packaging and branding </a:t>
            </a:r>
          </a:p>
        </p:txBody>
      </p:sp>
      <p:pic>
        <p:nvPicPr>
          <p:cNvPr id="3" name="Picture 2" descr="A group of sliced watermelons&#10;&#10;Description automatically generated with low confidence">
            <a:extLst>
              <a:ext uri="{FF2B5EF4-FFF2-40B4-BE49-F238E27FC236}">
                <a16:creationId xmlns:a16="http://schemas.microsoft.com/office/drawing/2014/main" id="{E689EBA1-7BA7-104D-6819-DBBAB2982714}"/>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32125" r="29854"/>
          <a:stretch/>
        </p:blipFill>
        <p:spPr>
          <a:xfrm>
            <a:off x="719002" y="429510"/>
            <a:ext cx="3916589" cy="5794309"/>
          </a:xfrm>
          <a:prstGeom prst="rect">
            <a:avLst/>
          </a:prstGeom>
          <a:effectLst/>
        </p:spPr>
      </p:pic>
      <p:cxnSp>
        <p:nvCxnSpPr>
          <p:cNvPr id="16" name="Straight Connector 15">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CDD859"/>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297435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7CC1B-E032-5B89-D077-913E635C20DD}"/>
              </a:ext>
            </a:extLst>
          </p:cNvPr>
          <p:cNvSpPr>
            <a:spLocks noGrp="1"/>
          </p:cNvSpPr>
          <p:nvPr>
            <p:ph type="title"/>
          </p:nvPr>
        </p:nvSpPr>
        <p:spPr>
          <a:xfrm>
            <a:off x="4965430" y="629268"/>
            <a:ext cx="6586491" cy="1286160"/>
          </a:xfrm>
        </p:spPr>
        <p:txBody>
          <a:bodyPr anchor="b">
            <a:normAutofit/>
          </a:bodyPr>
          <a:lstStyle/>
          <a:p>
            <a:r>
              <a:rPr lang="en-US" sz="3600" dirty="0">
                <a:latin typeface="Futura PT Book" panose="020B0502020204020303" pitchFamily="34" charset="0"/>
              </a:rPr>
              <a:t>Carrying an established brand</a:t>
            </a:r>
          </a:p>
        </p:txBody>
      </p:sp>
      <p:pic>
        <p:nvPicPr>
          <p:cNvPr id="6" name="Picture 5">
            <a:extLst>
              <a:ext uri="{FF2B5EF4-FFF2-40B4-BE49-F238E27FC236}">
                <a16:creationId xmlns:a16="http://schemas.microsoft.com/office/drawing/2014/main" id="{C1B7D051-44AD-2E55-8988-01D46A002AE1}"/>
              </a:ext>
            </a:extLst>
          </p:cNvPr>
          <p:cNvPicPr>
            <a:picLocks noChangeAspect="1"/>
          </p:cNvPicPr>
          <p:nvPr/>
        </p:nvPicPr>
        <p:blipFill rotWithShape="1">
          <a:blip r:embed="rId2"/>
          <a:srcRect l="32631" r="22250" b="-1"/>
          <a:stretch/>
        </p:blipFill>
        <p:spPr>
          <a:xfrm>
            <a:off x="569188" y="214614"/>
            <a:ext cx="4206904" cy="6223808"/>
          </a:xfrm>
          <a:prstGeom prst="rect">
            <a:avLst/>
          </a:prstGeom>
          <a:effectLst/>
        </p:spPr>
      </p:pic>
      <p:cxnSp>
        <p:nvCxnSpPr>
          <p:cNvPr id="10" name="Straight Connector 9">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579FE5"/>
            </a:solidFill>
          </a:ln>
        </p:spPr>
        <p:style>
          <a:lnRef idx="1">
            <a:schemeClr val="accent1"/>
          </a:lnRef>
          <a:fillRef idx="0">
            <a:schemeClr val="accent1"/>
          </a:fillRef>
          <a:effectRef idx="0">
            <a:schemeClr val="accent1"/>
          </a:effectRef>
          <a:fontRef idx="minor">
            <a:schemeClr val="tx1"/>
          </a:fontRef>
        </p:style>
      </p:cxnSp>
      <p:graphicFrame>
        <p:nvGraphicFramePr>
          <p:cNvPr id="11" name="Content Placeholder 2">
            <a:extLst>
              <a:ext uri="{FF2B5EF4-FFF2-40B4-BE49-F238E27FC236}">
                <a16:creationId xmlns:a16="http://schemas.microsoft.com/office/drawing/2014/main" id="{5F4619B0-05EA-8465-6D07-2D07FE3EDF51}"/>
              </a:ext>
            </a:extLst>
          </p:cNvPr>
          <p:cNvGraphicFramePr>
            <a:graphicFrameLocks noGrp="1"/>
          </p:cNvGraphicFramePr>
          <p:nvPr>
            <p:ph idx="1"/>
            <p:extLst>
              <p:ext uri="{D42A27DB-BD31-4B8C-83A1-F6EECF244321}">
                <p14:modId xmlns:p14="http://schemas.microsoft.com/office/powerpoint/2010/main" val="3309001648"/>
              </p:ext>
            </p:extLst>
          </p:nvPr>
        </p:nvGraphicFramePr>
        <p:xfrm>
          <a:off x="4965431" y="2438400"/>
          <a:ext cx="6586489" cy="378541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257957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78B9F4-C691-03B0-132D-6B80FE5EF0ED}"/>
              </a:ext>
            </a:extLst>
          </p:cNvPr>
          <p:cNvSpPr>
            <a:spLocks noGrp="1"/>
          </p:cNvSpPr>
          <p:nvPr>
            <p:ph type="title"/>
          </p:nvPr>
        </p:nvSpPr>
        <p:spPr>
          <a:xfrm>
            <a:off x="4965430" y="629268"/>
            <a:ext cx="6586491" cy="1286160"/>
          </a:xfrm>
        </p:spPr>
        <p:txBody>
          <a:bodyPr anchor="b">
            <a:normAutofit/>
          </a:bodyPr>
          <a:lstStyle/>
          <a:p>
            <a:r>
              <a:rPr lang="en-US" sz="3600" dirty="0">
                <a:latin typeface="Futura PT Book" panose="020B0502020204020303" pitchFamily="34" charset="0"/>
              </a:rPr>
              <a:t>Case Scenario </a:t>
            </a:r>
          </a:p>
        </p:txBody>
      </p:sp>
      <p:sp>
        <p:nvSpPr>
          <p:cNvPr id="3" name="Content Placeholder 2">
            <a:extLst>
              <a:ext uri="{FF2B5EF4-FFF2-40B4-BE49-F238E27FC236}">
                <a16:creationId xmlns:a16="http://schemas.microsoft.com/office/drawing/2014/main" id="{40E00B9B-DEE4-3FFA-19BF-D855FA3A276D}"/>
              </a:ext>
            </a:extLst>
          </p:cNvPr>
          <p:cNvSpPr>
            <a:spLocks noGrp="1"/>
          </p:cNvSpPr>
          <p:nvPr>
            <p:ph idx="1"/>
          </p:nvPr>
        </p:nvSpPr>
        <p:spPr>
          <a:xfrm>
            <a:off x="4965431" y="2438400"/>
            <a:ext cx="6586489" cy="3785419"/>
          </a:xfrm>
        </p:spPr>
        <p:txBody>
          <a:bodyPr>
            <a:normAutofit/>
          </a:bodyPr>
          <a:lstStyle/>
          <a:p>
            <a:r>
              <a:rPr lang="en-US" sz="1600" dirty="0">
                <a:latin typeface="Futura PT Book" panose="020B0502020204020303" pitchFamily="34" charset="0"/>
              </a:rPr>
              <a:t>Bethany will open a Medical Spa located at a new neighborhood development </a:t>
            </a:r>
          </a:p>
          <a:p>
            <a:r>
              <a:rPr lang="en-US" sz="1600" dirty="0">
                <a:latin typeface="Futura PT Book" panose="020B0502020204020303" pitchFamily="34" charset="0"/>
              </a:rPr>
              <a:t>He monthly expenses will be 50 thousand </a:t>
            </a:r>
          </a:p>
          <a:p>
            <a:r>
              <a:rPr lang="en-US" sz="1600" dirty="0">
                <a:latin typeface="Futura PT Book" panose="020B0502020204020303" pitchFamily="34" charset="0"/>
              </a:rPr>
              <a:t>The demographic is of 30 to 60 years of age</a:t>
            </a:r>
          </a:p>
          <a:p>
            <a:r>
              <a:rPr lang="en-US" sz="1600" dirty="0">
                <a:latin typeface="Futura PT Book" panose="020B0502020204020303" pitchFamily="34" charset="0"/>
              </a:rPr>
              <a:t>The % of kids in the neighborhood is 1 per household between 1 month to 12 years old</a:t>
            </a:r>
          </a:p>
          <a:p>
            <a:r>
              <a:rPr lang="en-US" sz="1600" dirty="0">
                <a:latin typeface="Futura PT Book" panose="020B0502020204020303" pitchFamily="34" charset="0"/>
              </a:rPr>
              <a:t>The ethnicity of the neighborhood is of a mixed background</a:t>
            </a:r>
          </a:p>
          <a:p>
            <a:r>
              <a:rPr lang="en-US" sz="1600" dirty="0">
                <a:latin typeface="Futura PT Book" panose="020B0502020204020303" pitchFamily="34" charset="0"/>
              </a:rPr>
              <a:t>What type of skin care line price point you think she will be able to sale ?</a:t>
            </a:r>
          </a:p>
          <a:p>
            <a:pPr marL="342900" indent="-342900">
              <a:buAutoNum type="alphaLcPeriod"/>
            </a:pPr>
            <a:r>
              <a:rPr lang="en-US" sz="1600" dirty="0">
                <a:latin typeface="Futura PT Book" panose="020B0502020204020303" pitchFamily="34" charset="0"/>
              </a:rPr>
              <a:t>Moisturizer $25- $40 </a:t>
            </a:r>
          </a:p>
          <a:p>
            <a:pPr marL="342900" indent="-342900">
              <a:buAutoNum type="alphaLcPeriod"/>
            </a:pPr>
            <a:r>
              <a:rPr lang="en-US" sz="1600" dirty="0">
                <a:latin typeface="Futura PT Book" panose="020B0502020204020303" pitchFamily="34" charset="0"/>
              </a:rPr>
              <a:t>Moisturizer $60 - $70</a:t>
            </a:r>
          </a:p>
          <a:p>
            <a:pPr marL="0" indent="0">
              <a:buNone/>
            </a:pPr>
            <a:r>
              <a:rPr lang="en-US" sz="1600" dirty="0">
                <a:latin typeface="Futura PT Book" panose="020B0502020204020303" pitchFamily="34" charset="0"/>
              </a:rPr>
              <a:t>c. Moisturizer $90- 125</a:t>
            </a:r>
          </a:p>
          <a:p>
            <a:endParaRPr lang="en-US" sz="1600" dirty="0">
              <a:latin typeface="Futura PT Book" panose="020B0502020204020303" pitchFamily="34" charset="0"/>
            </a:endParaRPr>
          </a:p>
        </p:txBody>
      </p:sp>
      <p:pic>
        <p:nvPicPr>
          <p:cNvPr id="5" name="Picture 4" descr="Candles and towels">
            <a:extLst>
              <a:ext uri="{FF2B5EF4-FFF2-40B4-BE49-F238E27FC236}">
                <a16:creationId xmlns:a16="http://schemas.microsoft.com/office/drawing/2014/main" id="{74FF820C-876B-4ADB-F95E-61B12A2AB7E6}"/>
              </a:ext>
            </a:extLst>
          </p:cNvPr>
          <p:cNvPicPr>
            <a:picLocks noChangeAspect="1"/>
          </p:cNvPicPr>
          <p:nvPr/>
        </p:nvPicPr>
        <p:blipFill rotWithShape="1">
          <a:blip r:embed="rId2"/>
          <a:srcRect l="40655" r="14226" b="-1"/>
          <a:stretch/>
        </p:blipFill>
        <p:spPr>
          <a:xfrm>
            <a:off x="706298" y="457200"/>
            <a:ext cx="4162559" cy="6158203"/>
          </a:xfrm>
          <a:prstGeom prst="rect">
            <a:avLst/>
          </a:prstGeom>
          <a:effectLst/>
        </p:spPr>
      </p:pic>
      <p:cxnSp>
        <p:nvCxnSpPr>
          <p:cNvPr id="10" name="Straight Connector 9">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FFB46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575937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EAAE58-D960-8A16-1B08-F29A7A068B4E}"/>
              </a:ext>
            </a:extLst>
          </p:cNvPr>
          <p:cNvSpPr>
            <a:spLocks noGrp="1"/>
          </p:cNvSpPr>
          <p:nvPr>
            <p:ph type="title"/>
          </p:nvPr>
        </p:nvSpPr>
        <p:spPr>
          <a:xfrm>
            <a:off x="4965430" y="629268"/>
            <a:ext cx="6586491" cy="1286160"/>
          </a:xfrm>
        </p:spPr>
        <p:txBody>
          <a:bodyPr anchor="b">
            <a:normAutofit/>
          </a:bodyPr>
          <a:lstStyle/>
          <a:p>
            <a:r>
              <a:rPr lang="en-US" dirty="0">
                <a:latin typeface="Futura PT Demi" panose="020B0702020204020303"/>
              </a:rPr>
              <a:t>If you said a &amp; c</a:t>
            </a:r>
          </a:p>
        </p:txBody>
      </p:sp>
      <p:sp>
        <p:nvSpPr>
          <p:cNvPr id="3" name="Content Placeholder 2">
            <a:extLst>
              <a:ext uri="{FF2B5EF4-FFF2-40B4-BE49-F238E27FC236}">
                <a16:creationId xmlns:a16="http://schemas.microsoft.com/office/drawing/2014/main" id="{28F82235-DF89-B0A6-315C-8DEDAD2067BC}"/>
              </a:ext>
            </a:extLst>
          </p:cNvPr>
          <p:cNvSpPr>
            <a:spLocks noGrp="1"/>
          </p:cNvSpPr>
          <p:nvPr>
            <p:ph idx="1"/>
          </p:nvPr>
        </p:nvSpPr>
        <p:spPr>
          <a:xfrm>
            <a:off x="4965431" y="2438400"/>
            <a:ext cx="6586489" cy="3785419"/>
          </a:xfrm>
        </p:spPr>
        <p:txBody>
          <a:bodyPr>
            <a:normAutofit/>
          </a:bodyPr>
          <a:lstStyle/>
          <a:p>
            <a:pPr marL="0" indent="0">
              <a:buNone/>
            </a:pPr>
            <a:r>
              <a:rPr lang="en-US" sz="2000" dirty="0"/>
              <a:t>YOU ARE CORRECT!</a:t>
            </a:r>
          </a:p>
        </p:txBody>
      </p:sp>
      <p:pic>
        <p:nvPicPr>
          <p:cNvPr id="5" name="Picture 4" descr="Wood human figure">
            <a:extLst>
              <a:ext uri="{FF2B5EF4-FFF2-40B4-BE49-F238E27FC236}">
                <a16:creationId xmlns:a16="http://schemas.microsoft.com/office/drawing/2014/main" id="{2019CA7C-0FA6-BEBD-393E-A6291028AF97}"/>
              </a:ext>
            </a:extLst>
          </p:cNvPr>
          <p:cNvPicPr>
            <a:picLocks noChangeAspect="1"/>
          </p:cNvPicPr>
          <p:nvPr/>
        </p:nvPicPr>
        <p:blipFill rotWithShape="1">
          <a:blip r:embed="rId2"/>
          <a:srcRect l="2154" r="52727" b="-1"/>
          <a:stretch/>
        </p:blipFill>
        <p:spPr>
          <a:xfrm>
            <a:off x="718478" y="504164"/>
            <a:ext cx="3866128" cy="5719655"/>
          </a:xfrm>
          <a:prstGeom prst="rect">
            <a:avLst/>
          </a:prstGeom>
          <a:effectLst/>
        </p:spPr>
      </p:pic>
      <p:cxnSp>
        <p:nvCxnSpPr>
          <p:cNvPr id="9" name="Straight Connector 8">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FFE10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869090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A92286-EA69-7AB2-BA83-70F048813CDF}"/>
              </a:ext>
            </a:extLst>
          </p:cNvPr>
          <p:cNvSpPr>
            <a:spLocks noGrp="1"/>
          </p:cNvSpPr>
          <p:nvPr>
            <p:ph type="title"/>
          </p:nvPr>
        </p:nvSpPr>
        <p:spPr>
          <a:xfrm>
            <a:off x="548039" y="-75883"/>
            <a:ext cx="10515600" cy="1325563"/>
          </a:xfrm>
        </p:spPr>
        <p:txBody>
          <a:bodyPr anchor="b">
            <a:normAutofit/>
          </a:bodyPr>
          <a:lstStyle/>
          <a:p>
            <a:r>
              <a:rPr lang="en-US" sz="3600" dirty="0">
                <a:latin typeface="Futura PT Demi" panose="020B0702020204020303"/>
              </a:rPr>
              <a:t>BUT WHY?</a:t>
            </a:r>
          </a:p>
        </p:txBody>
      </p:sp>
      <p:graphicFrame>
        <p:nvGraphicFramePr>
          <p:cNvPr id="5" name="Content Placeholder 2">
            <a:extLst>
              <a:ext uri="{FF2B5EF4-FFF2-40B4-BE49-F238E27FC236}">
                <a16:creationId xmlns:a16="http://schemas.microsoft.com/office/drawing/2014/main" id="{662B84BD-A7F1-15F2-5F4B-F5B103E95238}"/>
              </a:ext>
            </a:extLst>
          </p:cNvPr>
          <p:cNvGraphicFramePr>
            <a:graphicFrameLocks noGrp="1"/>
          </p:cNvGraphicFramePr>
          <p:nvPr>
            <p:ph idx="1"/>
            <p:extLst>
              <p:ext uri="{D42A27DB-BD31-4B8C-83A1-F6EECF244321}">
                <p14:modId xmlns:p14="http://schemas.microsoft.com/office/powerpoint/2010/main" val="3638456931"/>
              </p:ext>
            </p:extLst>
          </p:nvPr>
        </p:nvGraphicFramePr>
        <p:xfrm>
          <a:off x="4394200" y="2049145"/>
          <a:ext cx="7797800" cy="344741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4" name="Picture 13" descr="A picture containing background pattern&#10;&#10;Description automatically generated">
            <a:extLst>
              <a:ext uri="{FF2B5EF4-FFF2-40B4-BE49-F238E27FC236}">
                <a16:creationId xmlns:a16="http://schemas.microsoft.com/office/drawing/2014/main" id="{4BBF6B91-7FD7-F78E-C786-56742545FB1B}"/>
              </a:ext>
            </a:extLst>
          </p:cNvPr>
          <p:cNvPicPr>
            <a:picLocks noChangeAspect="1"/>
          </p:cNvPicPr>
          <p:nvPr/>
        </p:nvPicPr>
        <p:blipFill rotWithShape="1">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rcRect l="54050" r="790"/>
          <a:stretch/>
        </p:blipFill>
        <p:spPr>
          <a:xfrm>
            <a:off x="548039" y="1249680"/>
            <a:ext cx="3580985" cy="527304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Tree>
    <p:extLst>
      <p:ext uri="{BB962C8B-B14F-4D97-AF65-F5344CB8AC3E}">
        <p14:creationId xmlns:p14="http://schemas.microsoft.com/office/powerpoint/2010/main" val="2491293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C62499-C048-4CF2-2350-25DBDA3DDABF}"/>
              </a:ext>
            </a:extLst>
          </p:cNvPr>
          <p:cNvSpPr>
            <a:spLocks noGrp="1"/>
          </p:cNvSpPr>
          <p:nvPr>
            <p:ph type="title"/>
          </p:nvPr>
        </p:nvSpPr>
        <p:spPr>
          <a:xfrm>
            <a:off x="681928" y="-32545"/>
            <a:ext cx="10515600" cy="1325563"/>
          </a:xfrm>
        </p:spPr>
        <p:txBody>
          <a:bodyPr anchor="b">
            <a:normAutofit/>
          </a:bodyPr>
          <a:lstStyle/>
          <a:p>
            <a:r>
              <a:rPr lang="en-US" sz="3600" dirty="0">
                <a:latin typeface="Futura PT Demi" panose="020B0702020204020303"/>
              </a:rPr>
              <a:t>Retail , Retail </a:t>
            </a:r>
            <a:r>
              <a:rPr lang="en-US" sz="3600" dirty="0" err="1">
                <a:latin typeface="Futura PT Demi" panose="020B0702020204020303"/>
              </a:rPr>
              <a:t>Retail</a:t>
            </a:r>
            <a:endParaRPr lang="en-US" sz="3600" dirty="0">
              <a:latin typeface="Futura PT Demi" panose="020B0702020204020303"/>
            </a:endParaRPr>
          </a:p>
        </p:txBody>
      </p:sp>
      <p:sp>
        <p:nvSpPr>
          <p:cNvPr id="3" name="Content Placeholder 2">
            <a:extLst>
              <a:ext uri="{FF2B5EF4-FFF2-40B4-BE49-F238E27FC236}">
                <a16:creationId xmlns:a16="http://schemas.microsoft.com/office/drawing/2014/main" id="{A83BD21A-D602-691A-FF69-521CF464E6D9}"/>
              </a:ext>
            </a:extLst>
          </p:cNvPr>
          <p:cNvSpPr>
            <a:spLocks noGrp="1"/>
          </p:cNvSpPr>
          <p:nvPr>
            <p:ph idx="1"/>
          </p:nvPr>
        </p:nvSpPr>
        <p:spPr>
          <a:xfrm>
            <a:off x="5191760" y="1876425"/>
            <a:ext cx="5572760" cy="4351338"/>
          </a:xfrm>
        </p:spPr>
        <p:txBody>
          <a:bodyPr>
            <a:normAutofit/>
          </a:bodyPr>
          <a:lstStyle/>
          <a:p>
            <a:r>
              <a:rPr lang="en-US" sz="3200" dirty="0">
                <a:latin typeface="Futura PT Book" panose="020B0502020204020303" pitchFamily="34" charset="0"/>
              </a:rPr>
              <a:t>Retail will bring a lot of cash to your business</a:t>
            </a:r>
          </a:p>
          <a:p>
            <a:r>
              <a:rPr lang="en-US" sz="3200" dirty="0">
                <a:latin typeface="Futura PT Book" panose="020B0502020204020303" pitchFamily="34" charset="0"/>
              </a:rPr>
              <a:t>A good menu with the right services is key to your business but retail is the real cash maker </a:t>
            </a:r>
          </a:p>
          <a:p>
            <a:r>
              <a:rPr lang="en-US" sz="3200" dirty="0">
                <a:latin typeface="Futura PT Book" panose="020B0502020204020303" pitchFamily="34" charset="0"/>
              </a:rPr>
              <a:t>Let’s review why:</a:t>
            </a:r>
          </a:p>
        </p:txBody>
      </p:sp>
      <p:pic>
        <p:nvPicPr>
          <p:cNvPr id="6" name="Picture 5" descr="A picture containing table, indoor, cup, drink&#10;&#10;Description automatically generated">
            <a:extLst>
              <a:ext uri="{FF2B5EF4-FFF2-40B4-BE49-F238E27FC236}">
                <a16:creationId xmlns:a16="http://schemas.microsoft.com/office/drawing/2014/main" id="{1A738DBD-538A-7CC0-8451-6033D82150AF}"/>
              </a:ext>
            </a:extLst>
          </p:cNvPr>
          <p:cNvPicPr>
            <a:picLocks noChangeAspect="1"/>
          </p:cNvPicPr>
          <p:nvPr/>
        </p:nvPicPr>
        <p:blipFill rotWithShape="1">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t="11572" b="19939"/>
          <a:stretch/>
        </p:blipFill>
        <p:spPr>
          <a:xfrm>
            <a:off x="838200" y="1876425"/>
            <a:ext cx="2562930" cy="2659603"/>
          </a:xfrm>
          <a:custGeom>
            <a:avLst/>
            <a:gdLst/>
            <a:ahLst/>
            <a:cxnLst/>
            <a:rect l="l" t="t" r="r" b="b"/>
            <a:pathLst>
              <a:path w="4041336" h="4193763">
                <a:moveTo>
                  <a:pt x="0" y="0"/>
                </a:moveTo>
                <a:lnTo>
                  <a:pt x="4019848" y="0"/>
                </a:lnTo>
                <a:lnTo>
                  <a:pt x="4021195" y="11419"/>
                </a:lnTo>
                <a:cubicBezTo>
                  <a:pt x="4036145" y="95184"/>
                  <a:pt x="4033611" y="180091"/>
                  <a:pt x="4037665" y="264364"/>
                </a:cubicBezTo>
                <a:cubicBezTo>
                  <a:pt x="4042480" y="367421"/>
                  <a:pt x="4036399" y="470858"/>
                  <a:pt x="4034118" y="574168"/>
                </a:cubicBezTo>
                <a:cubicBezTo>
                  <a:pt x="4032344" y="662121"/>
                  <a:pt x="4023602" y="749948"/>
                  <a:pt x="4026263" y="838028"/>
                </a:cubicBezTo>
                <a:cubicBezTo>
                  <a:pt x="4026453" y="841074"/>
                  <a:pt x="4026453" y="844120"/>
                  <a:pt x="4026263" y="847166"/>
                </a:cubicBezTo>
                <a:cubicBezTo>
                  <a:pt x="4018154" y="944003"/>
                  <a:pt x="4018154" y="1041348"/>
                  <a:pt x="4026263" y="1138186"/>
                </a:cubicBezTo>
                <a:cubicBezTo>
                  <a:pt x="4028835" y="1178494"/>
                  <a:pt x="4028113" y="1218943"/>
                  <a:pt x="4024109" y="1259137"/>
                </a:cubicBezTo>
                <a:cubicBezTo>
                  <a:pt x="4020308" y="1310285"/>
                  <a:pt x="4008145" y="1362194"/>
                  <a:pt x="4016887" y="1412960"/>
                </a:cubicBezTo>
                <a:cubicBezTo>
                  <a:pt x="4022576" y="1454780"/>
                  <a:pt x="4025705" y="1496916"/>
                  <a:pt x="4026263" y="1539116"/>
                </a:cubicBezTo>
                <a:cubicBezTo>
                  <a:pt x="4030697" y="1633542"/>
                  <a:pt x="4026516" y="1728475"/>
                  <a:pt x="4024869" y="1823155"/>
                </a:cubicBezTo>
                <a:cubicBezTo>
                  <a:pt x="4023095" y="1933446"/>
                  <a:pt x="4025883" y="2043737"/>
                  <a:pt x="4017014" y="2154154"/>
                </a:cubicBezTo>
                <a:cubicBezTo>
                  <a:pt x="4012136" y="2243351"/>
                  <a:pt x="4012136" y="2332751"/>
                  <a:pt x="4017014" y="2421948"/>
                </a:cubicBezTo>
                <a:cubicBezTo>
                  <a:pt x="4019421" y="2503683"/>
                  <a:pt x="4031711" y="2584656"/>
                  <a:pt x="4029684" y="2667279"/>
                </a:cubicBezTo>
                <a:cubicBezTo>
                  <a:pt x="4027276" y="2763608"/>
                  <a:pt x="4015874" y="2859684"/>
                  <a:pt x="4019421" y="2956268"/>
                </a:cubicBezTo>
                <a:cubicBezTo>
                  <a:pt x="4021068" y="3002339"/>
                  <a:pt x="4021195" y="3048410"/>
                  <a:pt x="4022082" y="3094480"/>
                </a:cubicBezTo>
                <a:cubicBezTo>
                  <a:pt x="4023222" y="3149943"/>
                  <a:pt x="4033231" y="3205278"/>
                  <a:pt x="4027656" y="3260614"/>
                </a:cubicBezTo>
                <a:cubicBezTo>
                  <a:pt x="4018408" y="3352883"/>
                  <a:pt x="3994462" y="3443628"/>
                  <a:pt x="4009412" y="3538181"/>
                </a:cubicBezTo>
                <a:cubicBezTo>
                  <a:pt x="4017647" y="3590217"/>
                  <a:pt x="4026896" y="3642380"/>
                  <a:pt x="4031711" y="3694923"/>
                </a:cubicBezTo>
                <a:cubicBezTo>
                  <a:pt x="4035892" y="3741882"/>
                  <a:pt x="4046407" y="3789603"/>
                  <a:pt x="4038425" y="3836308"/>
                </a:cubicBezTo>
                <a:cubicBezTo>
                  <a:pt x="4031584" y="3876287"/>
                  <a:pt x="4035131" y="3916266"/>
                  <a:pt x="4029810" y="3956245"/>
                </a:cubicBezTo>
                <a:cubicBezTo>
                  <a:pt x="4022842" y="4008661"/>
                  <a:pt x="4019168" y="4061966"/>
                  <a:pt x="4013847" y="4114764"/>
                </a:cubicBezTo>
                <a:lnTo>
                  <a:pt x="4010970" y="4161894"/>
                </a:lnTo>
                <a:lnTo>
                  <a:pt x="4002764" y="4161042"/>
                </a:lnTo>
                <a:cubicBezTo>
                  <a:pt x="3957904" y="4159210"/>
                  <a:pt x="3912934" y="4160186"/>
                  <a:pt x="3868108" y="4163980"/>
                </a:cubicBezTo>
                <a:cubicBezTo>
                  <a:pt x="3637072" y="4178737"/>
                  <a:pt x="3405779" y="4172076"/>
                  <a:pt x="3174741" y="4175341"/>
                </a:cubicBezTo>
                <a:cubicBezTo>
                  <a:pt x="2865668" y="4179782"/>
                  <a:pt x="2556851" y="4168420"/>
                  <a:pt x="2247906" y="4167376"/>
                </a:cubicBezTo>
                <a:cubicBezTo>
                  <a:pt x="2184582" y="4167115"/>
                  <a:pt x="2121002" y="4170510"/>
                  <a:pt x="2057934" y="4175733"/>
                </a:cubicBezTo>
                <a:cubicBezTo>
                  <a:pt x="1970560" y="4182786"/>
                  <a:pt x="1884336" y="4173905"/>
                  <a:pt x="1797729" y="4165547"/>
                </a:cubicBezTo>
                <a:cubicBezTo>
                  <a:pt x="1693340" y="4155492"/>
                  <a:pt x="1589207" y="4164372"/>
                  <a:pt x="1485458" y="4175995"/>
                </a:cubicBezTo>
                <a:cubicBezTo>
                  <a:pt x="1307344" y="4195571"/>
                  <a:pt x="1127888" y="4198979"/>
                  <a:pt x="949185" y="4186181"/>
                </a:cubicBezTo>
                <a:cubicBezTo>
                  <a:pt x="751793" y="4172468"/>
                  <a:pt x="554529" y="4174950"/>
                  <a:pt x="357136" y="4175995"/>
                </a:cubicBezTo>
                <a:lnTo>
                  <a:pt x="0" y="4175060"/>
                </a:lnTo>
                <a:close/>
              </a:path>
            </a:pathLst>
          </a:custGeom>
        </p:spPr>
      </p:pic>
      <p:pic>
        <p:nvPicPr>
          <p:cNvPr id="8" name="Picture 7" descr="A picture containing plant">
            <a:extLst>
              <a:ext uri="{FF2B5EF4-FFF2-40B4-BE49-F238E27FC236}">
                <a16:creationId xmlns:a16="http://schemas.microsoft.com/office/drawing/2014/main" id="{7096A9E4-2AE4-DA4E-0A70-EAFB3BE27951}"/>
              </a:ext>
            </a:extLst>
          </p:cNvPr>
          <p:cNvPicPr>
            <a:picLocks noChangeAspect="1"/>
          </p:cNvPicPr>
          <p:nvPr/>
        </p:nvPicPr>
        <p:blipFill rotWithShape="1">
          <a:blip r:embed="rId4" cstate="print">
            <a:extLst>
              <a:ext uri="{28A0092B-C50C-407E-A947-70E740481C1C}">
                <a14:useLocalDpi xmlns:a14="http://schemas.microsoft.com/office/drawing/2010/main" val="0"/>
              </a:ext>
              <a:ext uri="{837473B0-CC2E-450A-ABE3-18F120FF3D39}">
                <a1611:picAttrSrcUrl xmlns:a1611="http://schemas.microsoft.com/office/drawing/2016/11/main" r:id="rId5"/>
              </a:ext>
            </a:extLst>
          </a:blip>
          <a:srcRect l="3700" r="5606" b="-2"/>
          <a:stretch/>
        </p:blipFill>
        <p:spPr>
          <a:xfrm>
            <a:off x="681928" y="4653915"/>
            <a:ext cx="2875473" cy="1838960"/>
          </a:xfrm>
          <a:custGeom>
            <a:avLst/>
            <a:gdLst/>
            <a:ahLst/>
            <a:cxnLst/>
            <a:rect l="l" t="t" r="r" b="b"/>
            <a:pathLst>
              <a:path w="4051081" h="2496030">
                <a:moveTo>
                  <a:pt x="2464753" y="4"/>
                </a:moveTo>
                <a:cubicBezTo>
                  <a:pt x="2509518" y="-78"/>
                  <a:pt x="2554292" y="1163"/>
                  <a:pt x="2599067" y="4428"/>
                </a:cubicBezTo>
                <a:cubicBezTo>
                  <a:pt x="2749817" y="17813"/>
                  <a:pt x="2901270" y="21079"/>
                  <a:pt x="3052443" y="14222"/>
                </a:cubicBezTo>
                <a:cubicBezTo>
                  <a:pt x="3173923" y="5694"/>
                  <a:pt x="3295774" y="4206"/>
                  <a:pt x="3417420" y="9782"/>
                </a:cubicBezTo>
                <a:cubicBezTo>
                  <a:pt x="3530764" y="16442"/>
                  <a:pt x="3644108" y="23233"/>
                  <a:pt x="3757835" y="19315"/>
                </a:cubicBezTo>
                <a:cubicBezTo>
                  <a:pt x="3803121" y="17748"/>
                  <a:pt x="3847768" y="15789"/>
                  <a:pt x="3892671" y="13177"/>
                </a:cubicBezTo>
                <a:cubicBezTo>
                  <a:pt x="3933972" y="9619"/>
                  <a:pt x="3975386" y="7938"/>
                  <a:pt x="4016790" y="8134"/>
                </a:cubicBezTo>
                <a:lnTo>
                  <a:pt x="4034037" y="8999"/>
                </a:lnTo>
                <a:lnTo>
                  <a:pt x="4035370" y="62503"/>
                </a:lnTo>
                <a:cubicBezTo>
                  <a:pt x="4033549" y="118790"/>
                  <a:pt x="4026390" y="174983"/>
                  <a:pt x="4020562" y="231143"/>
                </a:cubicBezTo>
                <a:cubicBezTo>
                  <a:pt x="4014860" y="285717"/>
                  <a:pt x="4006498" y="343464"/>
                  <a:pt x="4019168" y="393470"/>
                </a:cubicBezTo>
                <a:cubicBezTo>
                  <a:pt x="4042480" y="482184"/>
                  <a:pt x="4024236" y="566457"/>
                  <a:pt x="4014100" y="651618"/>
                </a:cubicBezTo>
                <a:cubicBezTo>
                  <a:pt x="4001874" y="734926"/>
                  <a:pt x="4003635" y="819681"/>
                  <a:pt x="4019295" y="902406"/>
                </a:cubicBezTo>
                <a:cubicBezTo>
                  <a:pt x="4031711" y="960787"/>
                  <a:pt x="4031711" y="1020184"/>
                  <a:pt x="4033231" y="1078946"/>
                </a:cubicBezTo>
                <a:cubicBezTo>
                  <a:pt x="4034118" y="1115753"/>
                  <a:pt x="4020562" y="1153193"/>
                  <a:pt x="4011566" y="1189872"/>
                </a:cubicBezTo>
                <a:cubicBezTo>
                  <a:pt x="3995476" y="1256123"/>
                  <a:pt x="3989648" y="1323388"/>
                  <a:pt x="4011566" y="1387989"/>
                </a:cubicBezTo>
                <a:cubicBezTo>
                  <a:pt x="4042100" y="1477465"/>
                  <a:pt x="4059584" y="1566941"/>
                  <a:pt x="4046914" y="1661622"/>
                </a:cubicBezTo>
                <a:cubicBezTo>
                  <a:pt x="4039566" y="1720003"/>
                  <a:pt x="4037919" y="1779654"/>
                  <a:pt x="4026896" y="1837274"/>
                </a:cubicBezTo>
                <a:cubicBezTo>
                  <a:pt x="4008779" y="1932843"/>
                  <a:pt x="4015240" y="2027776"/>
                  <a:pt x="4029684" y="2121948"/>
                </a:cubicBezTo>
                <a:cubicBezTo>
                  <a:pt x="4039832" y="2200637"/>
                  <a:pt x="4040934" y="2280226"/>
                  <a:pt x="4032978" y="2359155"/>
                </a:cubicBezTo>
                <a:lnTo>
                  <a:pt x="4023519" y="2496030"/>
                </a:lnTo>
                <a:lnTo>
                  <a:pt x="0" y="2496030"/>
                </a:lnTo>
                <a:lnTo>
                  <a:pt x="0" y="12459"/>
                </a:lnTo>
                <a:lnTo>
                  <a:pt x="17104" y="15006"/>
                </a:lnTo>
                <a:cubicBezTo>
                  <a:pt x="83627" y="15006"/>
                  <a:pt x="150022" y="12263"/>
                  <a:pt x="216416" y="7824"/>
                </a:cubicBezTo>
                <a:cubicBezTo>
                  <a:pt x="361434" y="-156"/>
                  <a:pt x="506837" y="3162"/>
                  <a:pt x="651370" y="17748"/>
                </a:cubicBezTo>
                <a:cubicBezTo>
                  <a:pt x="753623" y="25440"/>
                  <a:pt x="856335" y="24213"/>
                  <a:pt x="958396" y="14092"/>
                </a:cubicBezTo>
                <a:cubicBezTo>
                  <a:pt x="1145682" y="-1710"/>
                  <a:pt x="1332584" y="10958"/>
                  <a:pt x="1519486" y="21666"/>
                </a:cubicBezTo>
                <a:cubicBezTo>
                  <a:pt x="1700504" y="32113"/>
                  <a:pt x="1881394" y="24408"/>
                  <a:pt x="2062411" y="17487"/>
                </a:cubicBezTo>
                <a:cubicBezTo>
                  <a:pt x="2196255" y="12394"/>
                  <a:pt x="2330459" y="249"/>
                  <a:pt x="2464753" y="4"/>
                </a:cubicBezTo>
                <a:close/>
              </a:path>
            </a:pathLst>
          </a:custGeom>
        </p:spPr>
      </p:pic>
    </p:spTree>
    <p:extLst>
      <p:ext uri="{BB962C8B-B14F-4D97-AF65-F5344CB8AC3E}">
        <p14:creationId xmlns:p14="http://schemas.microsoft.com/office/powerpoint/2010/main" val="32810908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Stones balancing on a wood">
            <a:extLst>
              <a:ext uri="{FF2B5EF4-FFF2-40B4-BE49-F238E27FC236}">
                <a16:creationId xmlns:a16="http://schemas.microsoft.com/office/drawing/2014/main" id="{8DA85CE8-5E96-0A5B-F533-EF3CAA0EF12C}"/>
              </a:ext>
            </a:extLst>
          </p:cNvPr>
          <p:cNvPicPr>
            <a:picLocks noChangeAspect="1"/>
          </p:cNvPicPr>
          <p:nvPr/>
        </p:nvPicPr>
        <p:blipFill rotWithShape="1">
          <a:blip r:embed="rId2">
            <a:alphaModFix amt="60000"/>
          </a:blip>
          <a:srcRect t="8759"/>
          <a:stretch/>
        </p:blipFill>
        <p:spPr>
          <a:xfrm>
            <a:off x="5859719" y="2090979"/>
            <a:ext cx="6587919" cy="3621563"/>
          </a:xfrm>
          <a:prstGeom prst="rect">
            <a:avLst/>
          </a:prstGeom>
        </p:spPr>
      </p:pic>
      <p:sp>
        <p:nvSpPr>
          <p:cNvPr id="2" name="Title 1">
            <a:extLst>
              <a:ext uri="{FF2B5EF4-FFF2-40B4-BE49-F238E27FC236}">
                <a16:creationId xmlns:a16="http://schemas.microsoft.com/office/drawing/2014/main" id="{94F65F08-43E5-94CB-B257-3AB889FF16C5}"/>
              </a:ext>
            </a:extLst>
          </p:cNvPr>
          <p:cNvSpPr>
            <a:spLocks noGrp="1"/>
          </p:cNvSpPr>
          <p:nvPr>
            <p:ph type="title"/>
          </p:nvPr>
        </p:nvSpPr>
        <p:spPr/>
        <p:txBody>
          <a:bodyPr anchor="b">
            <a:normAutofit/>
          </a:bodyPr>
          <a:lstStyle/>
          <a:p>
            <a:r>
              <a:rPr lang="en-US" sz="4000">
                <a:solidFill>
                  <a:srgbClr val="FFFFFF"/>
                </a:solidFill>
              </a:rPr>
              <a:t>Case Scenarios</a:t>
            </a:r>
          </a:p>
        </p:txBody>
      </p:sp>
      <p:sp>
        <p:nvSpPr>
          <p:cNvPr id="3" name="Content Placeholder 2">
            <a:extLst>
              <a:ext uri="{FF2B5EF4-FFF2-40B4-BE49-F238E27FC236}">
                <a16:creationId xmlns:a16="http://schemas.microsoft.com/office/drawing/2014/main" id="{6F0B7B2F-1368-C935-53A4-D3388EF6091C}"/>
              </a:ext>
            </a:extLst>
          </p:cNvPr>
          <p:cNvSpPr>
            <a:spLocks noGrp="1"/>
          </p:cNvSpPr>
          <p:nvPr>
            <p:ph idx="1"/>
          </p:nvPr>
        </p:nvSpPr>
        <p:spPr>
          <a:xfrm>
            <a:off x="838200" y="1825625"/>
            <a:ext cx="4667865" cy="4351338"/>
          </a:xfrm>
        </p:spPr>
        <p:txBody>
          <a:bodyPr vert="horz" lIns="91440" tIns="45720" rIns="91440" bIns="45720" rtlCol="0" anchor="t">
            <a:normAutofit/>
          </a:bodyPr>
          <a:lstStyle/>
          <a:p>
            <a:r>
              <a:rPr lang="en-US" sz="1800" dirty="0">
                <a:latin typeface="Futura PT Book" panose="020B0502020204020303" pitchFamily="34" charset="0"/>
              </a:rPr>
              <a:t>Trish closed the day with $2000 positive balance </a:t>
            </a:r>
          </a:p>
          <a:p>
            <a:r>
              <a:rPr lang="en-US" sz="1800" dirty="0">
                <a:latin typeface="Futura PT Book" panose="020B0502020204020303" pitchFamily="34" charset="0"/>
              </a:rPr>
              <a:t>Her overall head cost on services for the day was $1000  </a:t>
            </a:r>
            <a:endParaRPr lang="en-US" sz="1800" dirty="0">
              <a:latin typeface="Futura PT Book" panose="020B0502020204020303" pitchFamily="34" charset="0"/>
              <a:cs typeface="Calibri"/>
            </a:endParaRPr>
          </a:p>
          <a:p>
            <a:r>
              <a:rPr lang="en-US" sz="1800" dirty="0">
                <a:latin typeface="Futura PT Book" panose="020B0502020204020303" pitchFamily="34" charset="0"/>
              </a:rPr>
              <a:t>She was booked all day with services from 9 am to 5 pm.</a:t>
            </a:r>
          </a:p>
          <a:p>
            <a:r>
              <a:rPr lang="en-US" sz="1800" dirty="0">
                <a:latin typeface="Futura PT Book" panose="020B0502020204020303" pitchFamily="34" charset="0"/>
              </a:rPr>
              <a:t>On Day 2 Trish closed the day with a balance of $5000</a:t>
            </a:r>
            <a:endParaRPr lang="en-US" sz="1800" dirty="0">
              <a:latin typeface="Futura PT Book" panose="020B0502020204020303" pitchFamily="34" charset="0"/>
              <a:cs typeface="Calibri"/>
            </a:endParaRPr>
          </a:p>
          <a:p>
            <a:r>
              <a:rPr lang="en-US" sz="1800" dirty="0">
                <a:latin typeface="Futura PT Book" panose="020B0502020204020303" pitchFamily="34" charset="0"/>
              </a:rPr>
              <a:t>Her overall head cost for the day was $850 </a:t>
            </a:r>
            <a:endParaRPr lang="en-US" sz="1800" dirty="0">
              <a:latin typeface="Futura PT Book" panose="020B0502020204020303" pitchFamily="34" charset="0"/>
              <a:cs typeface="Calibri"/>
            </a:endParaRPr>
          </a:p>
          <a:p>
            <a:r>
              <a:rPr lang="en-US" sz="1800" dirty="0">
                <a:latin typeface="Futura PT Book" panose="020B0502020204020303" pitchFamily="34" charset="0"/>
              </a:rPr>
              <a:t>She only performed 2 facial services at 120 each. She sold products worth 4700 for which only half is profit. Overall she made 1,740 for the day, </a:t>
            </a:r>
            <a:endParaRPr lang="en-US" sz="1800" dirty="0">
              <a:latin typeface="Futura PT Book" panose="020B0502020204020303" pitchFamily="34" charset="0"/>
              <a:cs typeface="Calibri"/>
            </a:endParaRPr>
          </a:p>
          <a:p>
            <a:pPr marL="0" indent="0">
              <a:buNone/>
            </a:pPr>
            <a:endParaRPr lang="en-US" sz="1400" dirty="0">
              <a:solidFill>
                <a:srgbClr val="FFFFFF"/>
              </a:solidFill>
              <a:cs typeface="Calibri"/>
            </a:endParaRPr>
          </a:p>
        </p:txBody>
      </p:sp>
      <p:sp>
        <p:nvSpPr>
          <p:cNvPr id="4" name="TextBox 3">
            <a:extLst>
              <a:ext uri="{FF2B5EF4-FFF2-40B4-BE49-F238E27FC236}">
                <a16:creationId xmlns:a16="http://schemas.microsoft.com/office/drawing/2014/main" id="{4E42265E-EB77-91C5-4D51-1EE18211D23F}"/>
              </a:ext>
            </a:extLst>
          </p:cNvPr>
          <p:cNvSpPr txBox="1"/>
          <p:nvPr/>
        </p:nvSpPr>
        <p:spPr>
          <a:xfrm>
            <a:off x="473832" y="1425425"/>
            <a:ext cx="9551057"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u="sng" dirty="0">
                <a:latin typeface="Futura PT Book" panose="020B0502020204020303" pitchFamily="34" charset="0"/>
                <a:cs typeface="Calibri"/>
              </a:rPr>
              <a:t>What day you think was more productive and why?</a:t>
            </a:r>
          </a:p>
        </p:txBody>
      </p:sp>
    </p:spTree>
    <p:extLst>
      <p:ext uri="{BB962C8B-B14F-4D97-AF65-F5344CB8AC3E}">
        <p14:creationId xmlns:p14="http://schemas.microsoft.com/office/powerpoint/2010/main" val="17107131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965430" y="629268"/>
            <a:ext cx="5297677" cy="1286160"/>
          </a:xfrm>
        </p:spPr>
        <p:txBody>
          <a:bodyPr anchor="b">
            <a:normAutofit/>
          </a:bodyPr>
          <a:lstStyle/>
          <a:p>
            <a:r>
              <a:rPr lang="en-US" sz="3600" dirty="0">
                <a:latin typeface="Futura PT Demi"/>
              </a:rPr>
              <a:t>The importance of selling retail </a:t>
            </a:r>
            <a:endParaRPr lang="en-US" sz="3600" dirty="0">
              <a:latin typeface="Futura PT Demi" panose="020B0702020204020303" pitchFamily="34" charset="0"/>
            </a:endParaRPr>
          </a:p>
        </p:txBody>
      </p:sp>
      <p:sp>
        <p:nvSpPr>
          <p:cNvPr id="3" name="Content Placeholder 2"/>
          <p:cNvSpPr>
            <a:spLocks noGrp="1"/>
          </p:cNvSpPr>
          <p:nvPr>
            <p:ph idx="1"/>
          </p:nvPr>
        </p:nvSpPr>
        <p:spPr>
          <a:xfrm>
            <a:off x="4965431" y="2438400"/>
            <a:ext cx="6586489" cy="3785419"/>
          </a:xfrm>
        </p:spPr>
        <p:txBody>
          <a:bodyPr vert="horz" lIns="91440" tIns="45720" rIns="91440" bIns="45720" rtlCol="0">
            <a:normAutofit/>
          </a:bodyPr>
          <a:lstStyle/>
          <a:p>
            <a:pPr>
              <a:spcAft>
                <a:spcPts val="1200"/>
              </a:spcAft>
              <a:buNone/>
            </a:pPr>
            <a:endParaRPr lang="en-US" sz="2000" b="1" dirty="0">
              <a:latin typeface="Futura PT Book" panose="020B0502020204020303" pitchFamily="34" charset="0"/>
            </a:endParaRPr>
          </a:p>
          <a:p>
            <a:pPr marL="457200" lvl="1" indent="0">
              <a:spcAft>
                <a:spcPts val="600"/>
              </a:spcAft>
              <a:buNone/>
            </a:pPr>
            <a:endParaRPr lang="en-US" sz="2000" dirty="0">
              <a:latin typeface="Futura PT Book" panose="020B0502020204020303" pitchFamily="34" charset="0"/>
            </a:endParaRPr>
          </a:p>
        </p:txBody>
      </p:sp>
      <p:pic>
        <p:nvPicPr>
          <p:cNvPr id="4" name="Picture 5">
            <a:extLst>
              <a:ext uri="{FF2B5EF4-FFF2-40B4-BE49-F238E27FC236}">
                <a16:creationId xmlns:a16="http://schemas.microsoft.com/office/drawing/2014/main" id="{7D185470-F4D7-AA19-5C7A-E3F30BD902BB}"/>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l="34056" r="21163" b="-1"/>
          <a:stretch/>
        </p:blipFill>
        <p:spPr>
          <a:xfrm>
            <a:off x="749727" y="404297"/>
            <a:ext cx="3885864" cy="5748854"/>
          </a:xfrm>
          <a:prstGeom prst="rect">
            <a:avLst/>
          </a:prstGeom>
          <a:effectLst/>
        </p:spPr>
      </p:pic>
      <p:cxnSp>
        <p:nvCxnSpPr>
          <p:cNvPr id="29" name="Straight Connector 28">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A17C3A"/>
            </a:solidFill>
          </a:ln>
        </p:spPr>
        <p:style>
          <a:lnRef idx="1">
            <a:schemeClr val="accent1"/>
          </a:lnRef>
          <a:fillRef idx="0">
            <a:schemeClr val="accent1"/>
          </a:fillRef>
          <a:effectRef idx="0">
            <a:schemeClr val="accent1"/>
          </a:effectRef>
          <a:fontRef idx="minor">
            <a:schemeClr val="tx1"/>
          </a:fontRef>
        </p:style>
      </p:cxnSp>
      <p:pic>
        <p:nvPicPr>
          <p:cNvPr id="8" name="Picture 9" descr="Logo&#10;&#10;Description automatically generated">
            <a:extLst>
              <a:ext uri="{FF2B5EF4-FFF2-40B4-BE49-F238E27FC236}">
                <a16:creationId xmlns:a16="http://schemas.microsoft.com/office/drawing/2014/main" id="{8BDA5FBD-77DF-B54B-C06B-03F69C6437B2}"/>
              </a:ext>
            </a:extLst>
          </p:cNvPr>
          <p:cNvPicPr>
            <a:picLocks noChangeAspect="1"/>
          </p:cNvPicPr>
          <p:nvPr/>
        </p:nvPicPr>
        <p:blipFill>
          <a:blip r:embed="rId4"/>
          <a:stretch>
            <a:fillRect/>
          </a:stretch>
        </p:blipFill>
        <p:spPr>
          <a:xfrm>
            <a:off x="851509" y="3799851"/>
            <a:ext cx="938978" cy="929571"/>
          </a:xfrm>
          <a:prstGeom prst="rect">
            <a:avLst/>
          </a:prstGeom>
        </p:spPr>
      </p:pic>
      <p:pic>
        <p:nvPicPr>
          <p:cNvPr id="10" name="Picture 9" descr="Logo&#10;&#10;Description automatically generated">
            <a:extLst>
              <a:ext uri="{FF2B5EF4-FFF2-40B4-BE49-F238E27FC236}">
                <a16:creationId xmlns:a16="http://schemas.microsoft.com/office/drawing/2014/main" id="{AA2CF220-AEA2-B398-21DD-41F197B90CDE}"/>
              </a:ext>
            </a:extLst>
          </p:cNvPr>
          <p:cNvPicPr>
            <a:picLocks noChangeAspect="1"/>
          </p:cNvPicPr>
          <p:nvPr/>
        </p:nvPicPr>
        <p:blipFill>
          <a:blip r:embed="rId4"/>
          <a:stretch>
            <a:fillRect/>
          </a:stretch>
        </p:blipFill>
        <p:spPr>
          <a:xfrm rot="300000">
            <a:off x="2011958" y="3839001"/>
            <a:ext cx="938978" cy="929571"/>
          </a:xfrm>
          <a:prstGeom prst="rect">
            <a:avLst/>
          </a:prstGeom>
        </p:spPr>
      </p:pic>
      <p:pic>
        <p:nvPicPr>
          <p:cNvPr id="11" name="Picture 9" descr="Logo&#10;&#10;Description automatically generated">
            <a:extLst>
              <a:ext uri="{FF2B5EF4-FFF2-40B4-BE49-F238E27FC236}">
                <a16:creationId xmlns:a16="http://schemas.microsoft.com/office/drawing/2014/main" id="{3B4162D9-1FAF-0D99-C24E-EF463B88A518}"/>
              </a:ext>
            </a:extLst>
          </p:cNvPr>
          <p:cNvPicPr>
            <a:picLocks noChangeAspect="1"/>
          </p:cNvPicPr>
          <p:nvPr/>
        </p:nvPicPr>
        <p:blipFill>
          <a:blip r:embed="rId4"/>
          <a:stretch>
            <a:fillRect/>
          </a:stretch>
        </p:blipFill>
        <p:spPr>
          <a:xfrm>
            <a:off x="3172408" y="2120461"/>
            <a:ext cx="1123049" cy="2011422"/>
          </a:xfrm>
          <a:prstGeom prst="rect">
            <a:avLst/>
          </a:prstGeom>
        </p:spPr>
      </p:pic>
      <p:pic>
        <p:nvPicPr>
          <p:cNvPr id="12" name="Picture 9" descr="Logo&#10;&#10;Description automatically generated">
            <a:extLst>
              <a:ext uri="{FF2B5EF4-FFF2-40B4-BE49-F238E27FC236}">
                <a16:creationId xmlns:a16="http://schemas.microsoft.com/office/drawing/2014/main" id="{C10639A0-D07B-F7B7-EC08-0657C802A16D}"/>
              </a:ext>
            </a:extLst>
          </p:cNvPr>
          <p:cNvPicPr>
            <a:picLocks noChangeAspect="1"/>
          </p:cNvPicPr>
          <p:nvPr/>
        </p:nvPicPr>
        <p:blipFill>
          <a:blip r:embed="rId4"/>
          <a:stretch>
            <a:fillRect/>
          </a:stretch>
        </p:blipFill>
        <p:spPr>
          <a:xfrm rot="300000">
            <a:off x="4270574" y="4065890"/>
            <a:ext cx="346311" cy="797867"/>
          </a:xfrm>
          <a:prstGeom prst="rect">
            <a:avLst/>
          </a:prstGeom>
        </p:spPr>
      </p:pic>
      <p:sp>
        <p:nvSpPr>
          <p:cNvPr id="13" name="TextBox 12">
            <a:extLst>
              <a:ext uri="{FF2B5EF4-FFF2-40B4-BE49-F238E27FC236}">
                <a16:creationId xmlns:a16="http://schemas.microsoft.com/office/drawing/2014/main" id="{14F510F2-0581-FD56-A620-4CA49D9A90F3}"/>
              </a:ext>
            </a:extLst>
          </p:cNvPr>
          <p:cNvSpPr txBox="1"/>
          <p:nvPr/>
        </p:nvSpPr>
        <p:spPr>
          <a:xfrm>
            <a:off x="4295457" y="2301559"/>
            <a:ext cx="4393259"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800" dirty="0"/>
              <a:t>The 3 R's of Why</a:t>
            </a:r>
            <a:endParaRPr lang="en-US" sz="2800" dirty="0">
              <a:cs typeface="Calibri" panose="020F0502020204030204"/>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27E7C48-7B2C-F7D9-14B8-EB2C4C6342EE}"/>
              </a:ext>
            </a:extLst>
          </p:cNvPr>
          <p:cNvSpPr>
            <a:spLocks noGrp="1"/>
          </p:cNvSpPr>
          <p:nvPr>
            <p:ph idx="1"/>
          </p:nvPr>
        </p:nvSpPr>
        <p:spPr>
          <a:xfrm>
            <a:off x="4720838" y="1703846"/>
            <a:ext cx="6586489" cy="3785419"/>
          </a:xfrm>
        </p:spPr>
        <p:txBody>
          <a:bodyPr vert="horz" lIns="91440" tIns="45720" rIns="91440" bIns="45720" rtlCol="0" anchor="t">
            <a:normAutofit/>
          </a:bodyPr>
          <a:lstStyle/>
          <a:p>
            <a:r>
              <a:rPr lang="en-US" sz="2000" b="1" dirty="0">
                <a:latin typeface="Futura PT Book" panose="020B0502020204020303" pitchFamily="34" charset="0"/>
                <a:ea typeface="+mn-lt"/>
                <a:cs typeface="+mn-lt"/>
              </a:rPr>
              <a:t>Revenue</a:t>
            </a:r>
            <a:endParaRPr lang="en-US" sz="2000" dirty="0">
              <a:latin typeface="Futura PT Book" panose="020B0502020204020303" pitchFamily="34" charset="0"/>
              <a:cs typeface="Calibri" panose="020F0502020204030204"/>
            </a:endParaRPr>
          </a:p>
          <a:p>
            <a:r>
              <a:rPr lang="en-US" sz="2000" b="1" dirty="0">
                <a:latin typeface="Futura PT Book" panose="020B0502020204020303" pitchFamily="34" charset="0"/>
                <a:ea typeface="+mn-lt"/>
                <a:cs typeface="+mn-lt"/>
              </a:rPr>
              <a:t>Retention</a:t>
            </a:r>
            <a:endParaRPr lang="en-US" sz="2000" dirty="0">
              <a:latin typeface="Futura PT Book" panose="020B0502020204020303" pitchFamily="34" charset="0"/>
            </a:endParaRPr>
          </a:p>
          <a:p>
            <a:r>
              <a:rPr lang="en-US" sz="2000" b="1" dirty="0">
                <a:latin typeface="Futura PT Book" panose="020B0502020204020303" pitchFamily="34" charset="0"/>
                <a:ea typeface="+mn-lt"/>
                <a:cs typeface="+mn-lt"/>
              </a:rPr>
              <a:t>Reputation</a:t>
            </a:r>
            <a:endParaRPr lang="en-US" sz="2000" b="1" dirty="0">
              <a:latin typeface="Futura PT Book" panose="020B0502020204020303" pitchFamily="34" charset="0"/>
              <a:cs typeface="Calibri"/>
            </a:endParaRPr>
          </a:p>
          <a:p>
            <a:endParaRPr lang="en-US" sz="2000" dirty="0">
              <a:cs typeface="Calibri"/>
            </a:endParaRPr>
          </a:p>
        </p:txBody>
      </p:sp>
      <p:pic>
        <p:nvPicPr>
          <p:cNvPr id="4" name="Picture 5" descr="Free Images : checklist, business, businesswoman, notebook, list, check ...">
            <a:extLst>
              <a:ext uri="{FF2B5EF4-FFF2-40B4-BE49-F238E27FC236}">
                <a16:creationId xmlns:a16="http://schemas.microsoft.com/office/drawing/2014/main" id="{BA2A0B3A-AA6B-BF86-B1F7-15AE7B404B4B}"/>
              </a:ext>
            </a:extLst>
          </p:cNvPr>
          <p:cNvPicPr>
            <a:picLocks noChangeAspect="1"/>
          </p:cNvPicPr>
          <p:nvPr/>
        </p:nvPicPr>
        <p:blipFill rotWithShape="1">
          <a:blip r:embed="rId2"/>
          <a:srcRect l="15838" r="38875" b="2"/>
          <a:stretch/>
        </p:blipFill>
        <p:spPr>
          <a:xfrm>
            <a:off x="695056" y="619760"/>
            <a:ext cx="3942815" cy="5833109"/>
          </a:xfrm>
          <a:prstGeom prst="rect">
            <a:avLst/>
          </a:prstGeom>
          <a:effectLst/>
        </p:spPr>
      </p:pic>
      <p:cxnSp>
        <p:nvCxnSpPr>
          <p:cNvPr id="9" name="Straight Connector 8">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F3BD6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915609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02AC8A-F6D2-F65E-5477-9C0C9129A398}"/>
              </a:ext>
            </a:extLst>
          </p:cNvPr>
          <p:cNvSpPr>
            <a:spLocks noGrp="1"/>
          </p:cNvSpPr>
          <p:nvPr>
            <p:ph type="title"/>
          </p:nvPr>
        </p:nvSpPr>
        <p:spPr>
          <a:xfrm>
            <a:off x="635000" y="-634"/>
            <a:ext cx="10515600" cy="1325563"/>
          </a:xfrm>
        </p:spPr>
        <p:txBody>
          <a:bodyPr anchor="b">
            <a:normAutofit/>
          </a:bodyPr>
          <a:lstStyle/>
          <a:p>
            <a:r>
              <a:rPr lang="en-US" sz="3600" dirty="0">
                <a:latin typeface="Futura PT Demi" panose="020B0702020204020303"/>
                <a:ea typeface="+mj-lt"/>
                <a:cs typeface="+mj-lt"/>
              </a:rPr>
              <a:t>Revenue</a:t>
            </a:r>
            <a:endParaRPr lang="en-US" sz="3600" dirty="0">
              <a:latin typeface="Futura PT Demi" panose="020B0702020204020303"/>
            </a:endParaRPr>
          </a:p>
        </p:txBody>
      </p:sp>
      <p:sp>
        <p:nvSpPr>
          <p:cNvPr id="3" name="Content Placeholder 2">
            <a:extLst>
              <a:ext uri="{FF2B5EF4-FFF2-40B4-BE49-F238E27FC236}">
                <a16:creationId xmlns:a16="http://schemas.microsoft.com/office/drawing/2014/main" id="{CBE58A3E-5335-0BC4-4A65-EAFCB2C8AF9F}"/>
              </a:ext>
            </a:extLst>
          </p:cNvPr>
          <p:cNvSpPr>
            <a:spLocks noGrp="1"/>
          </p:cNvSpPr>
          <p:nvPr>
            <p:ph idx="1"/>
          </p:nvPr>
        </p:nvSpPr>
        <p:spPr>
          <a:xfrm>
            <a:off x="635000" y="2141536"/>
            <a:ext cx="4902200" cy="4351338"/>
          </a:xfrm>
        </p:spPr>
        <p:txBody>
          <a:bodyPr vert="horz" lIns="91440" tIns="45720" rIns="91440" bIns="45720" rtlCol="0">
            <a:normAutofit/>
          </a:bodyPr>
          <a:lstStyle/>
          <a:p>
            <a:pPr marL="0" indent="0">
              <a:buNone/>
            </a:pPr>
            <a:r>
              <a:rPr lang="en-US" sz="2400" dirty="0">
                <a:latin typeface="Futura PT Book" panose="020B0502020204020303" pitchFamily="34" charset="0"/>
                <a:ea typeface="+mn-lt"/>
                <a:cs typeface="+mn-lt"/>
              </a:rPr>
              <a:t> A Spa can make close to three times more than what’s possible on most services. While some services can be priced high, the margins on retail are that much higher. So, when it comes to selling retail, it really is a no-brainer. You’ve already created the market for products, why not be the one to sell them? Not only is it the best for your customer and their but it also helps keep your clients happy and coming back for more.</a:t>
            </a:r>
            <a:endParaRPr lang="en-US" sz="2400" dirty="0">
              <a:latin typeface="Futura PT Book" panose="020B0502020204020303" pitchFamily="34" charset="0"/>
            </a:endParaRPr>
          </a:p>
        </p:txBody>
      </p:sp>
      <p:pic>
        <p:nvPicPr>
          <p:cNvPr id="13" name="Picture 4" descr="Lotions with flowers">
            <a:extLst>
              <a:ext uri="{FF2B5EF4-FFF2-40B4-BE49-F238E27FC236}">
                <a16:creationId xmlns:a16="http://schemas.microsoft.com/office/drawing/2014/main" id="{8E0F8D3D-B9F7-F47B-56D8-A3120242DACF}"/>
              </a:ext>
            </a:extLst>
          </p:cNvPr>
          <p:cNvPicPr>
            <a:picLocks noChangeAspect="1"/>
          </p:cNvPicPr>
          <p:nvPr/>
        </p:nvPicPr>
        <p:blipFill rotWithShape="1">
          <a:blip r:embed="rId2"/>
          <a:srcRect l="10628" r="22670"/>
          <a:stretch/>
        </p:blipFill>
        <p:spPr>
          <a:xfrm>
            <a:off x="6749466" y="1564639"/>
            <a:ext cx="4943171" cy="4928235"/>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29406764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9D438-D889-21A8-8858-BAB7458CC1A2}"/>
              </a:ext>
            </a:extLst>
          </p:cNvPr>
          <p:cNvSpPr>
            <a:spLocks noGrp="1"/>
          </p:cNvSpPr>
          <p:nvPr>
            <p:ph type="title"/>
          </p:nvPr>
        </p:nvSpPr>
        <p:spPr/>
        <p:txBody>
          <a:bodyPr>
            <a:normAutofit/>
          </a:bodyPr>
          <a:lstStyle/>
          <a:p>
            <a:r>
              <a:rPr lang="en-US" sz="3400">
                <a:cs typeface="Calibri Light"/>
              </a:rPr>
              <a:t>Wich brings us to the next R </a:t>
            </a:r>
            <a:br>
              <a:rPr lang="en-US" sz="3400">
                <a:cs typeface="Calibri Light"/>
              </a:rPr>
            </a:br>
            <a:r>
              <a:rPr lang="en-US" sz="3400">
                <a:cs typeface="Calibri Light"/>
              </a:rPr>
              <a:t>Retention !</a:t>
            </a:r>
            <a:endParaRPr lang="en-US" sz="3400"/>
          </a:p>
        </p:txBody>
      </p:sp>
      <p:sp>
        <p:nvSpPr>
          <p:cNvPr id="3" name="Content Placeholder 2">
            <a:extLst>
              <a:ext uri="{FF2B5EF4-FFF2-40B4-BE49-F238E27FC236}">
                <a16:creationId xmlns:a16="http://schemas.microsoft.com/office/drawing/2014/main" id="{89789A37-4F12-4570-EDE5-8203911D8C9A}"/>
              </a:ext>
            </a:extLst>
          </p:cNvPr>
          <p:cNvSpPr>
            <a:spLocks noGrp="1"/>
          </p:cNvSpPr>
          <p:nvPr>
            <p:ph idx="1"/>
          </p:nvPr>
        </p:nvSpPr>
        <p:spPr>
          <a:xfrm>
            <a:off x="6894786" y="1998647"/>
            <a:ext cx="5043214" cy="4351338"/>
          </a:xfrm>
        </p:spPr>
        <p:txBody>
          <a:bodyPr vert="horz" lIns="91440" tIns="45720" rIns="91440" bIns="45720" rtlCol="0" anchor="t">
            <a:normAutofit/>
          </a:bodyPr>
          <a:lstStyle/>
          <a:p>
            <a:pPr marL="0" indent="0">
              <a:buNone/>
            </a:pPr>
            <a:r>
              <a:rPr lang="en-US" sz="1800" dirty="0">
                <a:solidFill>
                  <a:schemeClr val="bg1"/>
                </a:solidFill>
                <a:latin typeface="Futura PT Book" panose="020B0502020204020303" pitchFamily="34" charset="0"/>
                <a:ea typeface="+mn-lt"/>
                <a:cs typeface="+mn-lt"/>
              </a:rPr>
              <a:t>If you have a new client and you sell them retail during their first appointment, the numbers will tell you that they are three times more likely to return a second time. Also, if you sell a regular customer retail, regularly, they tend to stay your client three times longer. It took years of observation and number-crunching to realize what was happening, and there naturally was some room for fluctuation, but the numbers and the return rates of clients do not lie.</a:t>
            </a:r>
            <a:endParaRPr lang="en-US" sz="1800" dirty="0">
              <a:solidFill>
                <a:schemeClr val="bg1"/>
              </a:solidFill>
              <a:latin typeface="Futura PT Book" panose="020B0502020204020303" pitchFamily="34" charset="0"/>
            </a:endParaRPr>
          </a:p>
        </p:txBody>
      </p:sp>
      <p:pic>
        <p:nvPicPr>
          <p:cNvPr id="7" name="Picture 6" descr="A picture containing person&#10;&#10;Description automatically generated">
            <a:extLst>
              <a:ext uri="{FF2B5EF4-FFF2-40B4-BE49-F238E27FC236}">
                <a16:creationId xmlns:a16="http://schemas.microsoft.com/office/drawing/2014/main" id="{D0A4B750-2E4A-0476-789B-85E431950CE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7862" y="1555531"/>
            <a:ext cx="6259495" cy="3520966"/>
          </a:xfrm>
          <a:prstGeom prst="rect">
            <a:avLst/>
          </a:prstGeom>
        </p:spPr>
      </p:pic>
    </p:spTree>
    <p:extLst>
      <p:ext uri="{BB962C8B-B14F-4D97-AF65-F5344CB8AC3E}">
        <p14:creationId xmlns:p14="http://schemas.microsoft.com/office/powerpoint/2010/main" val="447508927"/>
      </p:ext>
    </p:extLst>
  </p:cSld>
  <p:clrMapOvr>
    <a:overrideClrMapping bg1="dk1" tx1="lt1" bg2="dk2" tx2="lt2" accent1="accent1" accent2="accent2" accent3="accent3" accent4="accent4" accent5="accent5" accent6="accent6" hlink="hlink" folHlink="folHlink"/>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E80C78-F5AB-9A3E-7014-FD08467EEBC5}"/>
              </a:ext>
            </a:extLst>
          </p:cNvPr>
          <p:cNvSpPr>
            <a:spLocks noGrp="1"/>
          </p:cNvSpPr>
          <p:nvPr>
            <p:ph type="title"/>
          </p:nvPr>
        </p:nvSpPr>
        <p:spPr/>
        <p:txBody>
          <a:bodyPr anchor="ctr">
            <a:normAutofit/>
          </a:bodyPr>
          <a:lstStyle/>
          <a:p>
            <a:r>
              <a:rPr lang="en-US" sz="3600" dirty="0">
                <a:latin typeface="Futura PT Demi" panose="020B0702020204020303"/>
                <a:cs typeface="Calibri Light"/>
              </a:rPr>
              <a:t>Reputation </a:t>
            </a:r>
          </a:p>
        </p:txBody>
      </p:sp>
      <p:graphicFrame>
        <p:nvGraphicFramePr>
          <p:cNvPr id="5" name="Content Placeholder 2">
            <a:extLst>
              <a:ext uri="{FF2B5EF4-FFF2-40B4-BE49-F238E27FC236}">
                <a16:creationId xmlns:a16="http://schemas.microsoft.com/office/drawing/2014/main" id="{EF75EC5A-EE2E-B546-1511-B0F3A1097E78}"/>
              </a:ext>
            </a:extLst>
          </p:cNvPr>
          <p:cNvGraphicFramePr>
            <a:graphicFrameLocks noGrp="1"/>
          </p:cNvGraphicFramePr>
          <p:nvPr>
            <p:ph idx="1"/>
            <p:extLst>
              <p:ext uri="{D42A27DB-BD31-4B8C-83A1-F6EECF244321}">
                <p14:modId xmlns:p14="http://schemas.microsoft.com/office/powerpoint/2010/main" val="3819508661"/>
              </p:ext>
            </p:extLst>
          </p:nvPr>
        </p:nvGraphicFramePr>
        <p:xfrm>
          <a:off x="838200" y="2369575"/>
          <a:ext cx="10515600" cy="332560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898915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B960761-5107-6A45-73EB-45EC1D7C325C}"/>
              </a:ext>
            </a:extLst>
          </p:cNvPr>
          <p:cNvSpPr>
            <a:spLocks noGrp="1"/>
          </p:cNvSpPr>
          <p:nvPr>
            <p:ph type="title"/>
          </p:nvPr>
        </p:nvSpPr>
        <p:spPr>
          <a:xfrm>
            <a:off x="503903" y="237305"/>
            <a:ext cx="10515600" cy="1325563"/>
          </a:xfrm>
        </p:spPr>
        <p:txBody>
          <a:bodyPr>
            <a:normAutofit/>
          </a:bodyPr>
          <a:lstStyle/>
          <a:p>
            <a:r>
              <a:rPr lang="en-US" sz="3600" dirty="0">
                <a:latin typeface="Futura PT Demi" panose="020B0702020204020303"/>
                <a:cs typeface="Calibri Light"/>
              </a:rPr>
              <a:t>Deciding what to carry </a:t>
            </a:r>
            <a:endParaRPr lang="en-US" sz="3600" dirty="0">
              <a:latin typeface="Futura PT Demi" panose="020B0702020204020303"/>
            </a:endParaRPr>
          </a:p>
        </p:txBody>
      </p:sp>
      <p:sp>
        <p:nvSpPr>
          <p:cNvPr id="5" name="Content Placeholder 2">
            <a:extLst>
              <a:ext uri="{FF2B5EF4-FFF2-40B4-BE49-F238E27FC236}">
                <a16:creationId xmlns:a16="http://schemas.microsoft.com/office/drawing/2014/main" id="{200F5A4C-E0C6-911D-F500-CF882B02990C}"/>
              </a:ext>
            </a:extLst>
          </p:cNvPr>
          <p:cNvSpPr>
            <a:spLocks noGrp="1"/>
          </p:cNvSpPr>
          <p:nvPr>
            <p:ph idx="1"/>
          </p:nvPr>
        </p:nvSpPr>
        <p:spPr>
          <a:xfrm>
            <a:off x="7251437" y="2014812"/>
            <a:ext cx="4323080" cy="4351338"/>
          </a:xfrm>
        </p:spPr>
        <p:txBody>
          <a:bodyPr vert="horz" lIns="91440" tIns="45720" rIns="91440" bIns="45720" rtlCol="0" anchor="t">
            <a:normAutofit/>
          </a:bodyPr>
          <a:lstStyle/>
          <a:p>
            <a:pPr marL="0" indent="0">
              <a:buNone/>
            </a:pPr>
            <a:r>
              <a:rPr lang="en-US" dirty="0">
                <a:latin typeface="Futura PT Book" panose="020B0502020204020303" pitchFamily="34" charset="0"/>
                <a:cs typeface="Calibri" panose="020F0502020204030204"/>
              </a:rPr>
              <a:t>Once you have researched the skin care lines you will need to decide what to carry in the cabin and at the retail space.</a:t>
            </a:r>
          </a:p>
        </p:txBody>
      </p:sp>
      <p:pic>
        <p:nvPicPr>
          <p:cNvPr id="8" name="Picture 7" descr="A group of objects next to each other&#10;&#10;Description automatically generated with low confidence">
            <a:extLst>
              <a:ext uri="{FF2B5EF4-FFF2-40B4-BE49-F238E27FC236}">
                <a16:creationId xmlns:a16="http://schemas.microsoft.com/office/drawing/2014/main" id="{93A25E3D-CB06-DA46-51D4-586F83B5DF6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1150" y="1764261"/>
            <a:ext cx="6605168" cy="3715407"/>
          </a:xfrm>
          <a:prstGeom prst="rect">
            <a:avLst/>
          </a:prstGeom>
        </p:spPr>
      </p:pic>
    </p:spTree>
    <p:extLst>
      <p:ext uri="{BB962C8B-B14F-4D97-AF65-F5344CB8AC3E}">
        <p14:creationId xmlns:p14="http://schemas.microsoft.com/office/powerpoint/2010/main" val="42019697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5" name="Picture 4" descr="Jars with beautician supplies">
            <a:extLst>
              <a:ext uri="{FF2B5EF4-FFF2-40B4-BE49-F238E27FC236}">
                <a16:creationId xmlns:a16="http://schemas.microsoft.com/office/drawing/2014/main" id="{11BB54EA-0382-5F0C-A7A7-D18B7BC319C3}"/>
              </a:ext>
            </a:extLst>
          </p:cNvPr>
          <p:cNvPicPr>
            <a:picLocks noChangeAspect="1"/>
          </p:cNvPicPr>
          <p:nvPr/>
        </p:nvPicPr>
        <p:blipFill rotWithShape="1">
          <a:blip r:embed="rId2"/>
          <a:srcRect r="9786" b="9092"/>
          <a:stretch/>
        </p:blipFill>
        <p:spPr>
          <a:xfrm>
            <a:off x="4561840" y="1222441"/>
            <a:ext cx="5964270" cy="4718006"/>
          </a:xfrm>
          <a:prstGeom prst="rect">
            <a:avLst/>
          </a:prstGeom>
        </p:spPr>
      </p:pic>
      <p:sp>
        <p:nvSpPr>
          <p:cNvPr id="2" name="Title 1">
            <a:extLst>
              <a:ext uri="{FF2B5EF4-FFF2-40B4-BE49-F238E27FC236}">
                <a16:creationId xmlns:a16="http://schemas.microsoft.com/office/drawing/2014/main" id="{8DA4AE3B-C6A2-2796-7A76-C20E4497DFAC}"/>
              </a:ext>
            </a:extLst>
          </p:cNvPr>
          <p:cNvSpPr>
            <a:spLocks noGrp="1"/>
          </p:cNvSpPr>
          <p:nvPr>
            <p:ph type="title"/>
          </p:nvPr>
        </p:nvSpPr>
        <p:spPr>
          <a:xfrm>
            <a:off x="523240" y="18255"/>
            <a:ext cx="10515600" cy="1325563"/>
          </a:xfrm>
        </p:spPr>
        <p:txBody>
          <a:bodyPr anchor="b">
            <a:normAutofit/>
          </a:bodyPr>
          <a:lstStyle/>
          <a:p>
            <a:r>
              <a:rPr lang="en-US" sz="3600" dirty="0">
                <a:solidFill>
                  <a:schemeClr val="bg1"/>
                </a:solidFill>
                <a:latin typeface="Futura PT Demi" panose="020B0702020204020303"/>
                <a:cs typeface="Calibri Light"/>
              </a:rPr>
              <a:t>Cabin Products </a:t>
            </a:r>
            <a:endParaRPr lang="en-US" sz="3600" dirty="0">
              <a:solidFill>
                <a:schemeClr val="bg1"/>
              </a:solidFill>
              <a:latin typeface="Futura PT Demi" panose="020B0702020204020303"/>
            </a:endParaRPr>
          </a:p>
        </p:txBody>
      </p:sp>
      <p:sp>
        <p:nvSpPr>
          <p:cNvPr id="3" name="Content Placeholder 2">
            <a:extLst>
              <a:ext uri="{FF2B5EF4-FFF2-40B4-BE49-F238E27FC236}">
                <a16:creationId xmlns:a16="http://schemas.microsoft.com/office/drawing/2014/main" id="{77DD135A-3FC3-C824-EAB1-C6F90B71F256}"/>
              </a:ext>
            </a:extLst>
          </p:cNvPr>
          <p:cNvSpPr>
            <a:spLocks noGrp="1"/>
          </p:cNvSpPr>
          <p:nvPr>
            <p:ph idx="1"/>
          </p:nvPr>
        </p:nvSpPr>
        <p:spPr>
          <a:xfrm>
            <a:off x="641554" y="1864954"/>
            <a:ext cx="4089400" cy="4351338"/>
          </a:xfrm>
        </p:spPr>
        <p:txBody>
          <a:bodyPr vert="horz" lIns="91440" tIns="45720" rIns="91440" bIns="45720" rtlCol="0" anchor="t">
            <a:normAutofit/>
          </a:bodyPr>
          <a:lstStyle/>
          <a:p>
            <a:pPr marL="0" indent="0">
              <a:buNone/>
            </a:pPr>
            <a:r>
              <a:rPr lang="en-US" dirty="0">
                <a:solidFill>
                  <a:schemeClr val="bg1"/>
                </a:solidFill>
                <a:latin typeface="Futura PT Book" panose="020B0502020204020303" pitchFamily="34" charset="0"/>
                <a:cs typeface="Calibri"/>
              </a:rPr>
              <a:t>You cabin products should reflect your service menu. </a:t>
            </a:r>
            <a:endParaRPr lang="en-US" dirty="0">
              <a:solidFill>
                <a:schemeClr val="bg1"/>
              </a:solidFill>
              <a:latin typeface="Futura PT Book" panose="020B0502020204020303" pitchFamily="34" charset="0"/>
            </a:endParaRPr>
          </a:p>
          <a:p>
            <a:endParaRPr lang="en-US" sz="1700" dirty="0">
              <a:cs typeface="Calibri"/>
            </a:endParaRPr>
          </a:p>
        </p:txBody>
      </p:sp>
    </p:spTree>
    <p:extLst>
      <p:ext uri="{BB962C8B-B14F-4D97-AF65-F5344CB8AC3E}">
        <p14:creationId xmlns:p14="http://schemas.microsoft.com/office/powerpoint/2010/main" val="1499706004"/>
      </p:ext>
    </p:extLst>
  </p:cSld>
  <p:clrMapOvr>
    <a:overrideClrMapping bg1="dk1" tx1="lt1" bg2="dk2" tx2="lt2" accent1="accent1" accent2="accent2" accent3="accent3" accent4="accent4" accent5="accent5" accent6="accent6" hlink="hlink" folHlink="folHlink"/>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5A73DA-412F-E983-140C-572E34A8131E}"/>
              </a:ext>
            </a:extLst>
          </p:cNvPr>
          <p:cNvSpPr>
            <a:spLocks noGrp="1"/>
          </p:cNvSpPr>
          <p:nvPr>
            <p:ph type="title"/>
          </p:nvPr>
        </p:nvSpPr>
        <p:spPr/>
        <p:txBody>
          <a:bodyPr/>
          <a:lstStyle/>
          <a:p>
            <a:r>
              <a:rPr lang="en-US" dirty="0">
                <a:latin typeface="Futura PT Book" panose="020B0502020204020303" pitchFamily="34" charset="0"/>
                <a:cs typeface="Calibri Light"/>
              </a:rPr>
              <a:t>Let's Get to Work!</a:t>
            </a:r>
            <a:endParaRPr lang="en-US" dirty="0">
              <a:latin typeface="Futura PT Book" panose="020B0502020204020303" pitchFamily="34" charset="0"/>
            </a:endParaRPr>
          </a:p>
        </p:txBody>
      </p:sp>
      <p:graphicFrame>
        <p:nvGraphicFramePr>
          <p:cNvPr id="13" name="Content Placeholder 2">
            <a:extLst>
              <a:ext uri="{FF2B5EF4-FFF2-40B4-BE49-F238E27FC236}">
                <a16:creationId xmlns:a16="http://schemas.microsoft.com/office/drawing/2014/main" id="{F50A0253-02E7-9E8D-9E8D-F6D72BA7FF69}"/>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4610145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641971-DAFF-A8D1-67A0-38E6B172F567}"/>
              </a:ext>
            </a:extLst>
          </p:cNvPr>
          <p:cNvSpPr>
            <a:spLocks noGrp="1"/>
          </p:cNvSpPr>
          <p:nvPr>
            <p:ph type="title"/>
          </p:nvPr>
        </p:nvSpPr>
        <p:spPr>
          <a:xfrm>
            <a:off x="716280" y="2498725"/>
            <a:ext cx="10515600" cy="1325563"/>
          </a:xfrm>
        </p:spPr>
        <p:txBody>
          <a:bodyPr vert="horz" lIns="91440" tIns="45720" rIns="91440" bIns="45720" rtlCol="0" anchor="ctr">
            <a:noAutofit/>
          </a:bodyPr>
          <a:lstStyle/>
          <a:p>
            <a:r>
              <a:rPr lang="en-US" sz="3600" dirty="0">
                <a:solidFill>
                  <a:schemeClr val="bg1">
                    <a:lumMod val="95000"/>
                    <a:lumOff val="5000"/>
                  </a:schemeClr>
                </a:solidFill>
                <a:latin typeface="Futura PT Book" panose="020B0502020204020303" pitchFamily="34" charset="0"/>
                <a:cs typeface="Calibri Light"/>
              </a:rPr>
              <a:t>Now that you have mapped out your services, you will have a clear vision when choosing products </a:t>
            </a:r>
          </a:p>
        </p:txBody>
      </p:sp>
    </p:spTree>
    <p:extLst>
      <p:ext uri="{BB962C8B-B14F-4D97-AF65-F5344CB8AC3E}">
        <p14:creationId xmlns:p14="http://schemas.microsoft.com/office/powerpoint/2010/main" val="1695336340"/>
      </p:ext>
    </p:extLst>
  </p:cSld>
  <p:clrMapOvr>
    <a:overrideClrMapping bg1="dk1" tx1="lt1" bg2="dk2" tx2="lt2" accent1="accent1" accent2="accent2" accent3="accent3" accent4="accent4" accent5="accent5" accent6="accent6" hlink="hlink" folHlink="folHlink"/>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8AAAE1-9468-D14E-9E61-C8917C024F9C}"/>
              </a:ext>
            </a:extLst>
          </p:cNvPr>
          <p:cNvSpPr>
            <a:spLocks noGrp="1"/>
          </p:cNvSpPr>
          <p:nvPr>
            <p:ph type="title"/>
          </p:nvPr>
        </p:nvSpPr>
        <p:spPr>
          <a:xfrm>
            <a:off x="513080" y="334645"/>
            <a:ext cx="10515600" cy="1325563"/>
          </a:xfrm>
        </p:spPr>
        <p:txBody>
          <a:bodyPr anchor="ctr">
            <a:normAutofit/>
          </a:bodyPr>
          <a:lstStyle/>
          <a:p>
            <a:r>
              <a:rPr lang="en-US" sz="3600" dirty="0">
                <a:solidFill>
                  <a:schemeClr val="bg1"/>
                </a:solidFill>
                <a:latin typeface="Futura PT Demi" panose="020B0702020204020303"/>
                <a:cs typeface="Calibri Light"/>
              </a:rPr>
              <a:t>Retail Products </a:t>
            </a:r>
            <a:endParaRPr lang="en-US" sz="3600" dirty="0">
              <a:solidFill>
                <a:schemeClr val="bg1"/>
              </a:solidFill>
              <a:latin typeface="Futura PT Demi" panose="020B0702020204020303"/>
            </a:endParaRPr>
          </a:p>
        </p:txBody>
      </p:sp>
      <p:sp>
        <p:nvSpPr>
          <p:cNvPr id="3" name="Content Placeholder 2">
            <a:extLst>
              <a:ext uri="{FF2B5EF4-FFF2-40B4-BE49-F238E27FC236}">
                <a16:creationId xmlns:a16="http://schemas.microsoft.com/office/drawing/2014/main" id="{7316824E-8C48-A83A-1DCB-66884B1DE067}"/>
              </a:ext>
            </a:extLst>
          </p:cNvPr>
          <p:cNvSpPr>
            <a:spLocks noGrp="1"/>
          </p:cNvSpPr>
          <p:nvPr>
            <p:ph idx="1"/>
          </p:nvPr>
        </p:nvSpPr>
        <p:spPr>
          <a:xfrm>
            <a:off x="695960" y="1906905"/>
            <a:ext cx="10515600" cy="4351338"/>
          </a:xfrm>
        </p:spPr>
        <p:txBody>
          <a:bodyPr vert="horz" lIns="91440" tIns="45720" rIns="91440" bIns="45720" rtlCol="0" anchor="t">
            <a:normAutofit/>
          </a:bodyPr>
          <a:lstStyle/>
          <a:p>
            <a:pPr marL="0" indent="0">
              <a:buNone/>
            </a:pPr>
            <a:r>
              <a:rPr lang="en-US" sz="2400" dirty="0">
                <a:solidFill>
                  <a:schemeClr val="bg1"/>
                </a:solidFill>
                <a:cs typeface="Calibri" panose="020F0502020204030204"/>
              </a:rPr>
              <a:t>-</a:t>
            </a:r>
            <a:r>
              <a:rPr lang="en-US" sz="2400" dirty="0">
                <a:solidFill>
                  <a:schemeClr val="bg1"/>
                </a:solidFill>
                <a:latin typeface="Futura PT Book" panose="020B0502020204020303" pitchFamily="34" charset="0"/>
                <a:cs typeface="Calibri" panose="020F0502020204030204"/>
              </a:rPr>
              <a:t>Your Skin Care Retail should reflect the line you use in the cabin</a:t>
            </a:r>
          </a:p>
          <a:p>
            <a:pPr marL="0" indent="0">
              <a:buNone/>
            </a:pPr>
            <a:r>
              <a:rPr lang="en-US" sz="2400" dirty="0">
                <a:solidFill>
                  <a:schemeClr val="bg1"/>
                </a:solidFill>
                <a:latin typeface="Futura PT Book" panose="020B0502020204020303" pitchFamily="34" charset="0"/>
                <a:cs typeface="Calibri" panose="020F0502020204030204"/>
              </a:rPr>
              <a:t>-The retail product allows the client to maintain the results of the treatment or to provide the healing or remodeling process of the treatment </a:t>
            </a:r>
          </a:p>
          <a:p>
            <a:pPr marL="0" indent="0">
              <a:buNone/>
            </a:pPr>
            <a:r>
              <a:rPr lang="en-US" sz="2400" dirty="0">
                <a:solidFill>
                  <a:schemeClr val="bg1"/>
                </a:solidFill>
                <a:latin typeface="Futura PT Book" panose="020B0502020204020303" pitchFamily="34" charset="0"/>
                <a:cs typeface="Calibri" panose="020F0502020204030204"/>
              </a:rPr>
              <a:t>- You should carry a basic line with different products to cover all skin types</a:t>
            </a:r>
          </a:p>
          <a:p>
            <a:pPr marL="0" indent="0">
              <a:buNone/>
            </a:pPr>
            <a:r>
              <a:rPr lang="en-US" sz="2400" dirty="0">
                <a:solidFill>
                  <a:schemeClr val="bg1"/>
                </a:solidFill>
                <a:latin typeface="Futura PT Book" panose="020B0502020204020303" pitchFamily="34" charset="0"/>
                <a:cs typeface="Calibri" panose="020F0502020204030204"/>
              </a:rPr>
              <a:t>- You should also have the option for a luxury line for clients who want to invest in a more advanced options.</a:t>
            </a:r>
            <a:endParaRPr lang="en-US" dirty="0">
              <a:solidFill>
                <a:schemeClr val="bg1"/>
              </a:solidFill>
              <a:latin typeface="Futura PT Book" panose="020B0502020204020303" pitchFamily="34" charset="0"/>
              <a:cs typeface="Calibri" panose="020F0502020204030204"/>
            </a:endParaRPr>
          </a:p>
        </p:txBody>
      </p:sp>
    </p:spTree>
    <p:extLst>
      <p:ext uri="{BB962C8B-B14F-4D97-AF65-F5344CB8AC3E}">
        <p14:creationId xmlns:p14="http://schemas.microsoft.com/office/powerpoint/2010/main" val="428591664"/>
      </p:ext>
    </p:extLst>
  </p:cSld>
  <p:clrMapOvr>
    <a:overrideClrMapping bg1="dk1" tx1="lt1" bg2="dk2" tx2="lt2" accent1="accent1" accent2="accent2" accent3="accent3" accent4="accent4" accent5="accent5" accent6="accent6" hlink="hlink" folHlink="folHlink"/>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2" name="Rectangle 7">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4" name="Picture 13">
            <a:extLst>
              <a:ext uri="{FF2B5EF4-FFF2-40B4-BE49-F238E27FC236}">
                <a16:creationId xmlns:a16="http://schemas.microsoft.com/office/drawing/2014/main" id="{F366F036-9E2A-49F6-BC92-A5C0DB32A813}"/>
              </a:ext>
            </a:extLst>
          </p:cNvPr>
          <p:cNvPicPr>
            <a:picLocks noChangeAspect="1"/>
          </p:cNvPicPr>
          <p:nvPr/>
        </p:nvPicPr>
        <p:blipFill>
          <a:blip r:embed="rId2">
            <a:alphaModFix amt="70000"/>
            <a:extLst>
              <a:ext uri="{28A0092B-C50C-407E-A947-70E740481C1C}">
                <a14:useLocalDpi xmlns:a14="http://schemas.microsoft.com/office/drawing/2010/main" val="0"/>
              </a:ext>
            </a:extLst>
          </a:blip>
          <a:stretch>
            <a:fillRect/>
          </a:stretch>
        </p:blipFill>
        <p:spPr>
          <a:xfrm>
            <a:off x="0" y="-24531"/>
            <a:ext cx="12192000" cy="6858000"/>
          </a:xfrm>
          <a:prstGeom prst="rect">
            <a:avLst/>
          </a:prstGeom>
        </p:spPr>
      </p:pic>
      <p:sp>
        <p:nvSpPr>
          <p:cNvPr id="2" name="Title 1"/>
          <p:cNvSpPr>
            <a:spLocks noGrp="1"/>
          </p:cNvSpPr>
          <p:nvPr>
            <p:ph type="title"/>
          </p:nvPr>
        </p:nvSpPr>
        <p:spPr>
          <a:xfrm>
            <a:off x="1524000" y="2857498"/>
            <a:ext cx="9144000" cy="1093942"/>
          </a:xfrm>
        </p:spPr>
        <p:txBody>
          <a:bodyPr vert="horz" lIns="91440" tIns="45720" rIns="91440" bIns="45720" rtlCol="0" anchor="b">
            <a:normAutofit/>
          </a:bodyPr>
          <a:lstStyle/>
          <a:p>
            <a:pPr algn="ctr"/>
            <a:r>
              <a:rPr lang="en-US" sz="6000" dirty="0">
                <a:solidFill>
                  <a:srgbClr val="FFFFFF"/>
                </a:solidFill>
                <a:latin typeface="Futura PT Demi" panose="020B0702020204020303" pitchFamily="34" charset="0"/>
              </a:rPr>
              <a:t>QUESTIONS?</a:t>
            </a:r>
          </a:p>
        </p:txBody>
      </p:sp>
      <p:sp>
        <p:nvSpPr>
          <p:cNvPr id="4" name="Rectangle 3">
            <a:extLst>
              <a:ext uri="{FF2B5EF4-FFF2-40B4-BE49-F238E27FC236}">
                <a16:creationId xmlns:a16="http://schemas.microsoft.com/office/drawing/2014/main" id="{5AFD43E7-FE91-4A92-AA5E-044C638ED29B}"/>
              </a:ext>
            </a:extLst>
          </p:cNvPr>
          <p:cNvSpPr/>
          <p:nvPr/>
        </p:nvSpPr>
        <p:spPr>
          <a:xfrm>
            <a:off x="1969478" y="2719754"/>
            <a:ext cx="8194430" cy="148883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CA"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C659B84DDB5A38478B70829D36E55428" ma:contentTypeVersion="13" ma:contentTypeDescription="Create a new document." ma:contentTypeScope="" ma:versionID="1bbffaa8642a7aa62ae8b095a261220e">
  <xsd:schema xmlns:xsd="http://www.w3.org/2001/XMLSchema" xmlns:xs="http://www.w3.org/2001/XMLSchema" xmlns:p="http://schemas.microsoft.com/office/2006/metadata/properties" xmlns:ns3="e39b2e7b-4903-47ff-bd4b-8d2fa0c4d256" xmlns:ns4="b859bac5-f8e7-4332-87d7-6acb10f197c4" targetNamespace="http://schemas.microsoft.com/office/2006/metadata/properties" ma:root="true" ma:fieldsID="5d6079a793c404a879ec1ab0fc7b0df3" ns3:_="" ns4:_="">
    <xsd:import namespace="e39b2e7b-4903-47ff-bd4b-8d2fa0c4d256"/>
    <xsd:import namespace="b859bac5-f8e7-4332-87d7-6acb10f197c4"/>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4:SharedWithUsers" minOccurs="0"/>
                <xsd:element ref="ns4:SharedWithDetails" minOccurs="0"/>
                <xsd:element ref="ns4:SharingHintHash" minOccurs="0"/>
                <xsd:element ref="ns3:MediaServiceAutoKeyPoints" minOccurs="0"/>
                <xsd:element ref="ns3:MediaServiceKeyPoint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39b2e7b-4903-47ff-bd4b-8d2fa0c4d25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859bac5-f8e7-4332-87d7-6acb10f197c4"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SharingHintHash" ma:index="17"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8C5489E-87E3-4684-B2F3-6D56E1B60BAA}">
  <ds:schemaRefs>
    <ds:schemaRef ds:uri="http://schemas.microsoft.com/sharepoint/v3/contenttype/forms"/>
  </ds:schemaRefs>
</ds:datastoreItem>
</file>

<file path=customXml/itemProps2.xml><?xml version="1.0" encoding="utf-8"?>
<ds:datastoreItem xmlns:ds="http://schemas.openxmlformats.org/officeDocument/2006/customXml" ds:itemID="{77F8F98D-FBAA-4105-85D8-282E14068585}">
  <ds:schemaRefs>
    <ds:schemaRef ds:uri="http://schemas.openxmlformats.org/package/2006/metadata/core-properties"/>
    <ds:schemaRef ds:uri="http://schemas.microsoft.com/office/2006/metadata/properties"/>
    <ds:schemaRef ds:uri="http://purl.org/dc/terms/"/>
    <ds:schemaRef ds:uri="http://www.w3.org/XML/1998/namespace"/>
    <ds:schemaRef ds:uri="http://schemas.microsoft.com/office/2006/documentManagement/types"/>
    <ds:schemaRef ds:uri="http://purl.org/dc/elements/1.1/"/>
    <ds:schemaRef ds:uri="http://purl.org/dc/dcmitype/"/>
    <ds:schemaRef ds:uri="b859bac5-f8e7-4332-87d7-6acb10f197c4"/>
    <ds:schemaRef ds:uri="http://schemas.microsoft.com/office/infopath/2007/PartnerControls"/>
    <ds:schemaRef ds:uri="e39b2e7b-4903-47ff-bd4b-8d2fa0c4d256"/>
  </ds:schemaRefs>
</ds:datastoreItem>
</file>

<file path=customXml/itemProps3.xml><?xml version="1.0" encoding="utf-8"?>
<ds:datastoreItem xmlns:ds="http://schemas.openxmlformats.org/officeDocument/2006/customXml" ds:itemID="{141410CF-7035-460A-ACF8-12A714084E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39b2e7b-4903-47ff-bd4b-8d2fa0c4d256"/>
    <ds:schemaRef ds:uri="b859bac5-f8e7-4332-87d7-6acb10f197c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clbl:label id="{56f1b449-1c43-45cc-84f7-a4d5ac4a6ead}" enabled="1" method="Standard" siteId="{89a3e09f-dd7d-463a-a9d4-9802d78f483b}" removed="0"/>
</clbl:labelList>
</file>

<file path=docProps/app.xml><?xml version="1.0" encoding="utf-8"?>
<Properties xmlns="http://schemas.openxmlformats.org/officeDocument/2006/extended-properties" xmlns:vt="http://schemas.openxmlformats.org/officeDocument/2006/docPropsVTypes">
  <TotalTime>6823</TotalTime>
  <Words>861</Words>
  <Application>Microsoft Office PowerPoint</Application>
  <PresentationFormat>Widescreen</PresentationFormat>
  <Paragraphs>76</Paragraphs>
  <Slides>20</Slides>
  <Notes>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20</vt:i4>
      </vt:variant>
    </vt:vector>
  </HeadingPairs>
  <TitlesOfParts>
    <vt:vector size="27" baseType="lpstr">
      <vt:lpstr>Arial</vt:lpstr>
      <vt:lpstr>Calibri</vt:lpstr>
      <vt:lpstr>Calibri Light</vt:lpstr>
      <vt:lpstr>Futura PT Book</vt:lpstr>
      <vt:lpstr>Futura PT Demi</vt:lpstr>
      <vt:lpstr>Custom Design</vt:lpstr>
      <vt:lpstr>Office Theme</vt:lpstr>
      <vt:lpstr>PowerPoint Presentation</vt:lpstr>
      <vt:lpstr>PowerPoint Presentation</vt:lpstr>
      <vt:lpstr>PowerPoint Presentation</vt:lpstr>
      <vt:lpstr>Carrying an established brand</vt:lpstr>
      <vt:lpstr>Case Scenario </vt:lpstr>
      <vt:lpstr>If you said a &amp; c</vt:lpstr>
      <vt:lpstr>BUT WHY?</vt:lpstr>
      <vt:lpstr>Retail , Retail Retail</vt:lpstr>
      <vt:lpstr>Case Scenarios</vt:lpstr>
      <vt:lpstr>The importance of selling retail </vt:lpstr>
      <vt:lpstr>PowerPoint Presentation</vt:lpstr>
      <vt:lpstr>Revenue</vt:lpstr>
      <vt:lpstr>Wich brings us to the next R  Retention !</vt:lpstr>
      <vt:lpstr>Reputation </vt:lpstr>
      <vt:lpstr>Deciding what to carry </vt:lpstr>
      <vt:lpstr>Cabin Products </vt:lpstr>
      <vt:lpstr>Let's Get to Work!</vt:lpstr>
      <vt:lpstr>Now that you have mapped out your services, you will have a clear vision when choosing products </vt:lpstr>
      <vt:lpstr>Retail Products </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Galyna Vavryniuk | Anderson College | Downtown</dc:creator>
  <cp:lastModifiedBy>Gabrielle Heard | Anderson College | Head Office</cp:lastModifiedBy>
  <cp:revision>457</cp:revision>
  <dcterms:created xsi:type="dcterms:W3CDTF">2020-02-19T20:43:13Z</dcterms:created>
  <dcterms:modified xsi:type="dcterms:W3CDTF">2023-02-01T06:55:51Z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0x010100C659B84DDB5A38478B70829D36E55428</vt:lpwstr>
  </property>
</Properties>
</file>