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90" r:id="rId7"/>
    <p:sldId id="291" r:id="rId8"/>
    <p:sldId id="316" r:id="rId9"/>
    <p:sldId id="292" r:id="rId10"/>
    <p:sldId id="317" r:id="rId11"/>
    <p:sldId id="318" r:id="rId12"/>
    <p:sldId id="293" r:id="rId13"/>
    <p:sldId id="319" r:id="rId14"/>
    <p:sldId id="320" r:id="rId15"/>
    <p:sldId id="285" r:id="rId16"/>
    <p:sldId id="286" r:id="rId17"/>
    <p:sldId id="287" r:id="rId18"/>
    <p:sldId id="288" r:id="rId19"/>
    <p:sldId id="289" r:id="rId20"/>
    <p:sldId id="294" r:id="rId21"/>
    <p:sldId id="295" r:id="rId22"/>
    <p:sldId id="296" r:id="rId23"/>
    <p:sldId id="297" r:id="rId24"/>
    <p:sldId id="298" r:id="rId25"/>
    <p:sldId id="299" r:id="rId26"/>
    <p:sldId id="302" r:id="rId27"/>
    <p:sldId id="301" r:id="rId28"/>
    <p:sldId id="300" r:id="rId29"/>
    <p:sldId id="261" r:id="rId30"/>
    <p:sldId id="262" r:id="rId31"/>
    <p:sldId id="263" r:id="rId32"/>
    <p:sldId id="264" r:id="rId33"/>
    <p:sldId id="265" r:id="rId34"/>
    <p:sldId id="266" r:id="rId35"/>
    <p:sldId id="267" r:id="rId36"/>
    <p:sldId id="308" r:id="rId37"/>
    <p:sldId id="309" r:id="rId38"/>
    <p:sldId id="303" r:id="rId39"/>
    <p:sldId id="268" r:id="rId40"/>
    <p:sldId id="304" r:id="rId41"/>
    <p:sldId id="269" r:id="rId42"/>
    <p:sldId id="312" r:id="rId43"/>
    <p:sldId id="313" r:id="rId44"/>
    <p:sldId id="270" r:id="rId45"/>
    <p:sldId id="271" r:id="rId46"/>
    <p:sldId id="272" r:id="rId47"/>
    <p:sldId id="310" r:id="rId48"/>
    <p:sldId id="273" r:id="rId49"/>
    <p:sldId id="274" r:id="rId50"/>
    <p:sldId id="275" r:id="rId51"/>
    <p:sldId id="276" r:id="rId52"/>
    <p:sldId id="311" r:id="rId53"/>
    <p:sldId id="277" r:id="rId54"/>
    <p:sldId id="278" r:id="rId55"/>
    <p:sldId id="321" r:id="rId56"/>
    <p:sldId id="322" r:id="rId57"/>
    <p:sldId id="279" r:id="rId58"/>
    <p:sldId id="323" r:id="rId59"/>
    <p:sldId id="280" r:id="rId60"/>
    <p:sldId id="324" r:id="rId61"/>
    <p:sldId id="314" r:id="rId62"/>
    <p:sldId id="325" r:id="rId63"/>
    <p:sldId id="281" r:id="rId64"/>
    <p:sldId id="282" r:id="rId65"/>
    <p:sldId id="326" r:id="rId66"/>
    <p:sldId id="327" r:id="rId67"/>
    <p:sldId id="329" r:id="rId68"/>
    <p:sldId id="328" r:id="rId69"/>
    <p:sldId id="283" r:id="rId70"/>
    <p:sldId id="284" r:id="rId71"/>
    <p:sldId id="305" r:id="rId72"/>
    <p:sldId id="307" r:id="rId73"/>
    <p:sldId id="306" r:id="rId74"/>
    <p:sldId id="315" r:id="rId7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45" d="100"/>
          <a:sy n="45" d="100"/>
        </p:scale>
        <p:origin x="-1236" y="-90"/>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544213AF-26F6-41FA-8D85-E2C5388D6E58}" type="datetimeFigureOut">
              <a:rPr lang="en-US" smtClean="0"/>
              <a:pPr/>
              <a:t>6/1/2013</a:t>
            </a:fld>
            <a:endParaRPr lang="en-US" dirty="0">
              <a:solidFill>
                <a:srgbClr val="FFFFFF"/>
              </a:solidFill>
            </a:endParaRPr>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kumimoji="0" lang="en-US">
              <a:solidFill>
                <a:schemeClr val="accent1">
                  <a:tint val="20000"/>
                </a:schemeClr>
              </a:solidFill>
            </a:endParaRPr>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D5BBC35B-A44B-4119-B8DA-DE9E3DFADA20}" type="slidenum">
              <a:rPr kumimoji="0" lang="en-US" smtClean="0"/>
              <a:pPr/>
              <a:t>‹#›</a:t>
            </a:fld>
            <a:endParaRPr kumimoji="0" lang="en-US" dirty="0">
              <a:solidFill>
                <a:srgbClr val="FFFFFF"/>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544213AF-26F6-41FA-8D85-E2C5388D6E58}" type="datetimeFigureOut">
              <a:rPr lang="en-US" smtClean="0"/>
              <a:pPr/>
              <a:t>6/1/2013</a:t>
            </a:fld>
            <a:endParaRPr lang="en-US"/>
          </a:p>
        </p:txBody>
      </p:sp>
      <p:sp>
        <p:nvSpPr>
          <p:cNvPr id="5" name="Footer Placeholder 4"/>
          <p:cNvSpPr>
            <a:spLocks noGrp="1"/>
          </p:cNvSpPr>
          <p:nvPr>
            <p:ph type="ftr" sz="quarter" idx="11"/>
          </p:nvPr>
        </p:nvSpPr>
        <p:spPr/>
        <p:txBody>
          <a:bodyPr/>
          <a:lstStyle>
            <a:extLst/>
          </a:lstStyle>
          <a:p>
            <a:endParaRPr kumimoji="0" lang="en-US"/>
          </a:p>
        </p:txBody>
      </p:sp>
      <p:sp>
        <p:nvSpPr>
          <p:cNvPr id="6" name="Slide Number Placeholder 5"/>
          <p:cNvSpPr>
            <a:spLocks noGrp="1"/>
          </p:cNvSpPr>
          <p:nvPr>
            <p:ph type="sldNum" sz="quarter" idx="12"/>
          </p:nvPr>
        </p:nvSpPr>
        <p:spPr/>
        <p:txBody>
          <a:bodyPr/>
          <a:lstStyle>
            <a:extLst/>
          </a:lstStyle>
          <a:p>
            <a:fld id="{D5BBC35B-A44B-4119-B8DA-DE9E3DFADA20}" type="slidenum">
              <a:rPr kumimoji="0" lang="en-US" smtClean="0"/>
              <a:pPr/>
              <a:t>‹#›</a:t>
            </a:fld>
            <a:endParaRPr kumimoji="0" lang="en-US"/>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544213AF-26F6-41FA-8D85-E2C5388D6E58}" type="datetimeFigureOut">
              <a:rPr lang="en-US" smtClean="0"/>
              <a:pPr/>
              <a:t>6/1/2013</a:t>
            </a:fld>
            <a:endParaRPr lang="en-US"/>
          </a:p>
        </p:txBody>
      </p:sp>
      <p:sp>
        <p:nvSpPr>
          <p:cNvPr id="5" name="Footer Placeholder 4"/>
          <p:cNvSpPr>
            <a:spLocks noGrp="1"/>
          </p:cNvSpPr>
          <p:nvPr>
            <p:ph type="ftr" sz="quarter" idx="11"/>
          </p:nvPr>
        </p:nvSpPr>
        <p:spPr/>
        <p:txBody>
          <a:bodyPr/>
          <a:lstStyle>
            <a:extLst/>
          </a:lstStyle>
          <a:p>
            <a:endParaRPr kumimoji="0" lang="en-US"/>
          </a:p>
        </p:txBody>
      </p:sp>
      <p:sp>
        <p:nvSpPr>
          <p:cNvPr id="6" name="Slide Number Placeholder 5"/>
          <p:cNvSpPr>
            <a:spLocks noGrp="1"/>
          </p:cNvSpPr>
          <p:nvPr>
            <p:ph type="sldNum" sz="quarter" idx="12"/>
          </p:nvPr>
        </p:nvSpPr>
        <p:spPr/>
        <p:txBody>
          <a:bodyPr/>
          <a:lstStyle>
            <a:extLst/>
          </a:lstStyle>
          <a:p>
            <a:fld id="{D5BBC35B-A44B-4119-B8DA-DE9E3DFADA20}" type="slidenum">
              <a:rPr kumimoji="0" lang="en-US" smtClean="0"/>
              <a:pPr/>
              <a:t>‹#›</a:t>
            </a:fld>
            <a:endParaRPr kumimoji="0" lang="en-US"/>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544213AF-26F6-41FA-8D85-E2C5388D6E58}" type="datetimeFigureOut">
              <a:rPr lang="en-US" smtClean="0"/>
              <a:pPr/>
              <a:t>6/1/2013</a:t>
            </a:fld>
            <a:endParaRPr lang="en-US"/>
          </a:p>
        </p:txBody>
      </p:sp>
      <p:sp>
        <p:nvSpPr>
          <p:cNvPr id="6" name="Footer Placeholder 5"/>
          <p:cNvSpPr>
            <a:spLocks noGrp="1"/>
          </p:cNvSpPr>
          <p:nvPr>
            <p:ph type="ftr" sz="quarter" idx="11"/>
          </p:nvPr>
        </p:nvSpPr>
        <p:spPr/>
        <p:txBody>
          <a:bodyPr/>
          <a:lstStyle>
            <a:extLst/>
          </a:lstStyle>
          <a:p>
            <a:endParaRPr kumimoji="0" lang="en-US"/>
          </a:p>
        </p:txBody>
      </p:sp>
      <p:sp>
        <p:nvSpPr>
          <p:cNvPr id="7" name="Slide Number Placeholder 6"/>
          <p:cNvSpPr>
            <a:spLocks noGrp="1"/>
          </p:cNvSpPr>
          <p:nvPr>
            <p:ph type="sldNum" sz="quarter" idx="12"/>
          </p:nvPr>
        </p:nvSpPr>
        <p:spPr/>
        <p:txBody>
          <a:bodyPr/>
          <a:lstStyle>
            <a:extLst/>
          </a:lstStyle>
          <a:p>
            <a:fld id="{D5BBC35B-A44B-4119-B8DA-DE9E3DFADA20}" type="slidenum">
              <a:rPr kumimoji="0" lang="en-US" smtClean="0"/>
              <a:pPr/>
              <a:t>‹#›</a:t>
            </a:fld>
            <a:endParaRPr kumimoji="0" lang="en-US"/>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544213AF-26F6-41FA-8D85-E2C5388D6E58}" type="datetimeFigureOut">
              <a:rPr lang="en-US" smtClean="0"/>
              <a:pPr/>
              <a:t>6/1/2013</a:t>
            </a:fld>
            <a:endParaRPr lang="en-US"/>
          </a:p>
        </p:txBody>
      </p:sp>
      <p:sp>
        <p:nvSpPr>
          <p:cNvPr id="8" name="Footer Placeholder 7"/>
          <p:cNvSpPr>
            <a:spLocks noGrp="1"/>
          </p:cNvSpPr>
          <p:nvPr>
            <p:ph type="ftr" sz="quarter" idx="11"/>
          </p:nvPr>
        </p:nvSpPr>
        <p:spPr/>
        <p:txBody>
          <a:bodyPr/>
          <a:lstStyle>
            <a:extLst/>
          </a:lstStyle>
          <a:p>
            <a:endParaRPr kumimoji="0" lang="en-US"/>
          </a:p>
        </p:txBody>
      </p:sp>
      <p:sp>
        <p:nvSpPr>
          <p:cNvPr id="9" name="Slide Number Placeholder 8"/>
          <p:cNvSpPr>
            <a:spLocks noGrp="1"/>
          </p:cNvSpPr>
          <p:nvPr>
            <p:ph type="sldNum" sz="quarter" idx="12"/>
          </p:nvPr>
        </p:nvSpPr>
        <p:spPr/>
        <p:txBody>
          <a:bodyPr/>
          <a:lstStyle>
            <a:extLst/>
          </a:lstStyle>
          <a:p>
            <a:fld id="{D5BBC35B-A44B-4119-B8DA-DE9E3DFADA20}" type="slidenum">
              <a:rPr kumimoji="0" lang="en-US" smtClean="0"/>
              <a:pPr/>
              <a:t>‹#›</a:t>
            </a:fld>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544213AF-26F6-41FA-8D85-E2C5388D6E58}" type="datetimeFigureOut">
              <a:rPr lang="en-US" smtClean="0"/>
              <a:pPr/>
              <a:t>6/1/2013</a:t>
            </a:fld>
            <a:endParaRPr lang="en-US"/>
          </a:p>
        </p:txBody>
      </p:sp>
      <p:sp>
        <p:nvSpPr>
          <p:cNvPr id="4" name="Footer Placeholder 3"/>
          <p:cNvSpPr>
            <a:spLocks noGrp="1"/>
          </p:cNvSpPr>
          <p:nvPr>
            <p:ph type="ftr" sz="quarter" idx="11"/>
          </p:nvPr>
        </p:nvSpPr>
        <p:spPr/>
        <p:txBody>
          <a:bodyPr/>
          <a:lstStyle>
            <a:extLst/>
          </a:lstStyle>
          <a:p>
            <a:endParaRPr kumimoji="0" lang="en-US"/>
          </a:p>
        </p:txBody>
      </p:sp>
      <p:sp>
        <p:nvSpPr>
          <p:cNvPr id="5" name="Slide Number Placeholder 4"/>
          <p:cNvSpPr>
            <a:spLocks noGrp="1"/>
          </p:cNvSpPr>
          <p:nvPr>
            <p:ph type="sldNum" sz="quarter" idx="12"/>
          </p:nvPr>
        </p:nvSpPr>
        <p:spPr/>
        <p:txBody>
          <a:bodyPr/>
          <a:lstStyle>
            <a:extLst/>
          </a:lstStyle>
          <a:p>
            <a:fld id="{D5BBC35B-A44B-4119-B8DA-DE9E3DFADA20}" type="slidenum">
              <a:rPr kumimoji="0" lang="en-US" smtClean="0"/>
              <a:pPr/>
              <a:t>‹#›</a:t>
            </a:fld>
            <a:endParaRPr kumimoji="0" lang="en-US"/>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544213AF-26F6-41FA-8D85-E2C5388D6E58}" type="datetimeFigureOut">
              <a:rPr lang="en-US" smtClean="0"/>
              <a:pPr/>
              <a:t>6/1/2013</a:t>
            </a:fld>
            <a:endParaRPr lang="en-US"/>
          </a:p>
        </p:txBody>
      </p:sp>
      <p:sp>
        <p:nvSpPr>
          <p:cNvPr id="3" name="Footer Placeholder 2"/>
          <p:cNvSpPr>
            <a:spLocks noGrp="1"/>
          </p:cNvSpPr>
          <p:nvPr>
            <p:ph type="ftr" sz="quarter" idx="11"/>
          </p:nvPr>
        </p:nvSpPr>
        <p:spPr/>
        <p:txBody>
          <a:bodyPr/>
          <a:lstStyle>
            <a:extLst/>
          </a:lstStyle>
          <a:p>
            <a:endParaRPr kumimoji="0" lang="en-US"/>
          </a:p>
        </p:txBody>
      </p:sp>
      <p:sp>
        <p:nvSpPr>
          <p:cNvPr id="4" name="Slide Number Placeholder 3"/>
          <p:cNvSpPr>
            <a:spLocks noGrp="1"/>
          </p:cNvSpPr>
          <p:nvPr>
            <p:ph type="sldNum" sz="quarter" idx="12"/>
          </p:nvPr>
        </p:nvSpPr>
        <p:spPr/>
        <p:txBody>
          <a:bodyPr/>
          <a:lstStyle>
            <a:extLst/>
          </a:lstStyle>
          <a:p>
            <a:fld id="{D5BBC35B-A44B-4119-B8DA-DE9E3DFADA20}" type="slidenum">
              <a:rPr kumimoji="0" lang="en-US" smtClean="0"/>
              <a:pPr/>
              <a:t>‹#›</a:t>
            </a:fld>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544213AF-26F6-41FA-8D85-E2C5388D6E58}" type="datetimeFigureOut">
              <a:rPr lang="en-US" smtClean="0"/>
              <a:pPr/>
              <a:t>6/1/2013</a:t>
            </a:fld>
            <a:endParaRPr lang="en-US"/>
          </a:p>
        </p:txBody>
      </p:sp>
      <p:sp>
        <p:nvSpPr>
          <p:cNvPr id="6" name="Footer Placeholder 5"/>
          <p:cNvSpPr>
            <a:spLocks noGrp="1"/>
          </p:cNvSpPr>
          <p:nvPr>
            <p:ph type="ftr" sz="quarter" idx="11"/>
          </p:nvPr>
        </p:nvSpPr>
        <p:spPr/>
        <p:txBody>
          <a:bodyPr/>
          <a:lstStyle>
            <a:extLst/>
          </a:lstStyle>
          <a:p>
            <a:endParaRPr kumimoji="0" lang="en-US"/>
          </a:p>
        </p:txBody>
      </p:sp>
      <p:sp>
        <p:nvSpPr>
          <p:cNvPr id="7" name="Slide Number Placeholder 6"/>
          <p:cNvSpPr>
            <a:spLocks noGrp="1"/>
          </p:cNvSpPr>
          <p:nvPr>
            <p:ph type="sldNum" sz="quarter" idx="12"/>
          </p:nvPr>
        </p:nvSpPr>
        <p:spPr/>
        <p:txBody>
          <a:bodyPr/>
          <a:lstStyle>
            <a:extLst/>
          </a:lstStyle>
          <a:p>
            <a:fld id="{D5BBC35B-A44B-4119-B8DA-DE9E3DFADA20}" type="slidenum">
              <a:rPr kumimoji="0" lang="en-US" smtClean="0"/>
              <a:pPr/>
              <a:t>‹#›</a:t>
            </a:fld>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544213AF-26F6-41FA-8D85-E2C5388D6E58}" type="datetimeFigureOut">
              <a:rPr lang="en-US" smtClean="0"/>
              <a:pPr/>
              <a:t>6/1/2013</a:t>
            </a:fld>
            <a:endParaRPr lang="en-US">
              <a:solidFill>
                <a:schemeClr val="tx1"/>
              </a:solidFill>
            </a:endParaRPr>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kumimoji="0" lang="en-US">
              <a:solidFill>
                <a:schemeClr val="tx1"/>
              </a:solidFill>
            </a:endParaRPr>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D5BBC35B-A44B-4119-B8DA-DE9E3DFADA20}" type="slidenum">
              <a:rPr kumimoji="0" lang="en-US" smtClean="0"/>
              <a:pPr/>
              <a:t>‹#›</a:t>
            </a:fld>
            <a:endParaRPr kumimoji="0" lang="en-US">
              <a:solidFill>
                <a:schemeClr val="tx1"/>
              </a:solidFill>
            </a:endParaRPr>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544213AF-26F6-41FA-8D85-E2C5388D6E58}" type="datetimeFigureOut">
              <a:rPr lang="en-US" smtClean="0"/>
              <a:pPr/>
              <a:t>6/1/2013</a:t>
            </a:fld>
            <a:endParaRPr lang="en-US"/>
          </a:p>
        </p:txBody>
      </p:sp>
      <p:sp>
        <p:nvSpPr>
          <p:cNvPr id="5" name="Footer Placeholder 4"/>
          <p:cNvSpPr>
            <a:spLocks noGrp="1"/>
          </p:cNvSpPr>
          <p:nvPr>
            <p:ph type="ftr" sz="quarter" idx="11"/>
          </p:nvPr>
        </p:nvSpPr>
        <p:spPr/>
        <p:txBody>
          <a:bodyPr/>
          <a:lstStyle>
            <a:extLst/>
          </a:lstStyle>
          <a:p>
            <a:endParaRPr kumimoji="0" lang="en-US"/>
          </a:p>
        </p:txBody>
      </p:sp>
      <p:sp>
        <p:nvSpPr>
          <p:cNvPr id="6" name="Slide Number Placeholder 5"/>
          <p:cNvSpPr>
            <a:spLocks noGrp="1"/>
          </p:cNvSpPr>
          <p:nvPr>
            <p:ph type="sldNum" sz="quarter" idx="12"/>
          </p:nvPr>
        </p:nvSpPr>
        <p:spPr/>
        <p:txBody>
          <a:bodyPr/>
          <a:lstStyle>
            <a:extLst/>
          </a:lstStyle>
          <a:p>
            <a:fld id="{D5BBC35B-A44B-4119-B8DA-DE9E3DFADA20}" type="slidenum">
              <a:rPr kumimoji="0" lang="en-US" smtClean="0"/>
              <a:pPr/>
              <a:t>‹#›</a:t>
            </a:fld>
            <a:endParaRPr kumimoji="0"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544213AF-26F6-41FA-8D85-E2C5388D6E58}" type="datetimeFigureOut">
              <a:rPr lang="en-US" smtClean="0"/>
              <a:pPr/>
              <a:t>6/1/2013</a:t>
            </a:fld>
            <a:endParaRPr lang="en-US"/>
          </a:p>
        </p:txBody>
      </p:sp>
      <p:sp>
        <p:nvSpPr>
          <p:cNvPr id="5" name="Footer Placeholder 4"/>
          <p:cNvSpPr>
            <a:spLocks noGrp="1"/>
          </p:cNvSpPr>
          <p:nvPr>
            <p:ph type="ftr" sz="quarter" idx="11"/>
          </p:nvPr>
        </p:nvSpPr>
        <p:spPr/>
        <p:txBody>
          <a:bodyPr/>
          <a:lstStyle>
            <a:extLst/>
          </a:lstStyle>
          <a:p>
            <a:endParaRPr kumimoji="0" lang="en-US"/>
          </a:p>
        </p:txBody>
      </p:sp>
      <p:sp>
        <p:nvSpPr>
          <p:cNvPr id="6" name="Slide Number Placeholder 5"/>
          <p:cNvSpPr>
            <a:spLocks noGrp="1"/>
          </p:cNvSpPr>
          <p:nvPr>
            <p:ph type="sldNum" sz="quarter" idx="12"/>
          </p:nvPr>
        </p:nvSpPr>
        <p:spPr/>
        <p:txBody>
          <a:bodyPr/>
          <a:lstStyle>
            <a:extLst/>
          </a:lstStyle>
          <a:p>
            <a:fld id="{D5BBC35B-A44B-4119-B8DA-DE9E3DFADA20}" type="slidenum">
              <a:rPr kumimoji="0" lang="en-US" smtClean="0"/>
              <a:pPr/>
              <a:t>‹#›</a:t>
            </a:fld>
            <a:endParaRPr kumimoji="0"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544213AF-26F6-41FA-8D85-E2C5388D6E58}" type="datetimeFigureOut">
              <a:rPr lang="en-US" smtClean="0"/>
              <a:pPr/>
              <a:t>6/1/2013</a:t>
            </a:fld>
            <a:endParaRPr lang="en-US" sz="1000" dirty="0">
              <a:solidFill>
                <a:schemeClr val="tx1"/>
              </a:solidFill>
            </a:endParaRPr>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pPr algn="r" eaLnBrk="1" latinLnBrk="0" hangingPunct="1"/>
            <a:endParaRPr kumimoji="0" lang="en-US" sz="1000" dirty="0">
              <a:solidFill>
                <a:schemeClr val="tx1"/>
              </a:solidFill>
            </a:endParaRPr>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D5BBC35B-A44B-4119-B8DA-DE9E3DFADA20}" type="slidenum">
              <a:rPr kumimoji="0" lang="en-US" smtClean="0"/>
              <a:pPr/>
              <a:t>‹#›</a:t>
            </a:fld>
            <a:endParaRPr kumimoji="0" lang="en-US" sz="1000" b="0">
              <a:solidFill>
                <a:schemeClr val="tx1"/>
              </a:solidFill>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5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30.gif"/><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en-PH" dirty="0" smtClean="0"/>
              <a:t>BOTOX in Cosmetic Dermatology</a:t>
            </a:r>
            <a:endParaRPr lang="en-PH" dirty="0"/>
          </a:p>
        </p:txBody>
      </p:sp>
      <p:sp>
        <p:nvSpPr>
          <p:cNvPr id="3" name="Subtitle 2"/>
          <p:cNvSpPr>
            <a:spLocks noGrp="1"/>
          </p:cNvSpPr>
          <p:nvPr>
            <p:ph type="subTitle" idx="1"/>
          </p:nvPr>
        </p:nvSpPr>
        <p:spPr/>
        <p:txBody>
          <a:bodyPr/>
          <a:lstStyle/>
          <a:p>
            <a:pPr algn="l"/>
            <a:endParaRPr lang="en-PH" dirty="0"/>
          </a:p>
        </p:txBody>
      </p:sp>
      <p:pic>
        <p:nvPicPr>
          <p:cNvPr id="4" name="Picture 2" descr="C:\Users\user\Documents\ppai logo.jpg"/>
          <p:cNvPicPr>
            <a:picLocks noChangeAspect="1" noChangeArrowheads="1"/>
          </p:cNvPicPr>
          <p:nvPr/>
        </p:nvPicPr>
        <p:blipFill>
          <a:blip r:embed="rId2" cstate="print"/>
          <a:srcRect/>
          <a:stretch>
            <a:fillRect/>
          </a:stretch>
        </p:blipFill>
        <p:spPr bwMode="auto">
          <a:xfrm>
            <a:off x="6858000" y="381000"/>
            <a:ext cx="1952625" cy="1752600"/>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PH" dirty="0" err="1" smtClean="0"/>
              <a:t>Botulinum</a:t>
            </a:r>
            <a:r>
              <a:rPr lang="en-PH" dirty="0" smtClean="0"/>
              <a:t> toxin type A has been used safely</a:t>
            </a:r>
          </a:p>
          <a:p>
            <a:pPr>
              <a:buNone/>
            </a:pPr>
            <a:r>
              <a:rPr lang="en-PH" dirty="0" smtClean="0"/>
              <a:t>	and effectively for more than 15 years to treat</a:t>
            </a:r>
          </a:p>
          <a:p>
            <a:pPr>
              <a:buNone/>
            </a:pPr>
            <a:r>
              <a:rPr lang="en-PH" dirty="0" smtClean="0"/>
              <a:t>	many disorders, including strabismus, </a:t>
            </a:r>
            <a:r>
              <a:rPr lang="en-PH" dirty="0" err="1" smtClean="0"/>
              <a:t>blepharospasm,and</a:t>
            </a:r>
            <a:r>
              <a:rPr lang="en-PH" dirty="0" smtClean="0"/>
              <a:t> </a:t>
            </a:r>
            <a:r>
              <a:rPr lang="en-PH" dirty="0" err="1" smtClean="0"/>
              <a:t>myotonic</a:t>
            </a:r>
            <a:r>
              <a:rPr lang="en-PH" dirty="0" smtClean="0"/>
              <a:t> dystrophies.</a:t>
            </a:r>
          </a:p>
          <a:p>
            <a:endParaRPr lang="en-PH" dirty="0" smtClean="0"/>
          </a:p>
          <a:p>
            <a:r>
              <a:rPr lang="en-PH" dirty="0" smtClean="0"/>
              <a:t>1980-natural purified protein of </a:t>
            </a:r>
            <a:r>
              <a:rPr lang="en-PH" dirty="0" err="1" smtClean="0"/>
              <a:t>botulinum</a:t>
            </a:r>
            <a:endParaRPr lang="en-PH" dirty="0" smtClean="0"/>
          </a:p>
          <a:p>
            <a:pPr>
              <a:buNone/>
            </a:pPr>
            <a:r>
              <a:rPr lang="en-PH" dirty="0" smtClean="0"/>
              <a:t>	toxin was used in the treatment of strabismus.</a:t>
            </a:r>
          </a:p>
        </p:txBody>
      </p:sp>
      <p:sp>
        <p:nvSpPr>
          <p:cNvPr id="3" name="Title 2"/>
          <p:cNvSpPr>
            <a:spLocks noGrp="1"/>
          </p:cNvSpPr>
          <p:nvPr>
            <p:ph type="title"/>
          </p:nvPr>
        </p:nvSpPr>
        <p:spPr/>
        <p:txBody>
          <a:bodyPr/>
          <a:lstStyle/>
          <a:p>
            <a:r>
              <a:rPr lang="en-PH" dirty="0" smtClean="0"/>
              <a:t>History of Treatment</a:t>
            </a:r>
            <a:endParaRPr lang="en-PH"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PH" dirty="0" smtClean="0"/>
              <a:t>1991- era of the use of </a:t>
            </a:r>
            <a:r>
              <a:rPr lang="en-PH" dirty="0" err="1" smtClean="0"/>
              <a:t>botulinum</a:t>
            </a:r>
            <a:r>
              <a:rPr lang="en-PH" dirty="0" smtClean="0"/>
              <a:t> toxin for reduction of skin lines began when Dr. Jean </a:t>
            </a:r>
            <a:r>
              <a:rPr lang="en-PH" dirty="0" err="1" smtClean="0"/>
              <a:t>Carruthers</a:t>
            </a:r>
            <a:r>
              <a:rPr lang="en-PH" dirty="0" smtClean="0"/>
              <a:t> observed a smoothing effect on the </a:t>
            </a:r>
            <a:r>
              <a:rPr lang="en-PH" dirty="0" err="1" smtClean="0"/>
              <a:t>glabellar</a:t>
            </a:r>
            <a:r>
              <a:rPr lang="en-PH" dirty="0" smtClean="0"/>
              <a:t> brow furrows in patients injected with toxin for </a:t>
            </a:r>
            <a:r>
              <a:rPr lang="en-PH" dirty="0" err="1" smtClean="0"/>
              <a:t>blepharospasm</a:t>
            </a:r>
            <a:r>
              <a:rPr lang="en-PH" dirty="0" smtClean="0"/>
              <a:t>.</a:t>
            </a:r>
          </a:p>
          <a:p>
            <a:endParaRPr lang="en-PH" dirty="0"/>
          </a:p>
        </p:txBody>
      </p:sp>
      <p:sp>
        <p:nvSpPr>
          <p:cNvPr id="3" name="Title 2"/>
          <p:cNvSpPr>
            <a:spLocks noGrp="1"/>
          </p:cNvSpPr>
          <p:nvPr>
            <p:ph type="title"/>
          </p:nvPr>
        </p:nvSpPr>
        <p:spPr/>
        <p:txBody>
          <a:bodyPr/>
          <a:lstStyle/>
          <a:p>
            <a:endParaRPr lang="en-PH"/>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PH" dirty="0" err="1" smtClean="0"/>
              <a:t>Botulinum</a:t>
            </a:r>
            <a:r>
              <a:rPr lang="en-PH" dirty="0" smtClean="0"/>
              <a:t> neurotoxins are currently categorized into 7 distinct serotypes: A, B, C1, D, E, F, and G.</a:t>
            </a:r>
          </a:p>
          <a:p>
            <a:endParaRPr lang="en-PH" dirty="0" smtClean="0"/>
          </a:p>
          <a:p>
            <a:r>
              <a:rPr lang="en-PH" dirty="0" smtClean="0"/>
              <a:t>commercially available, serotypes A and B, are derived from different strains of </a:t>
            </a:r>
            <a:r>
              <a:rPr lang="en-PH" i="1" dirty="0" smtClean="0"/>
              <a:t>Clostridium </a:t>
            </a:r>
            <a:r>
              <a:rPr lang="en-PH" i="1" dirty="0" err="1" smtClean="0"/>
              <a:t>botulinum</a:t>
            </a:r>
            <a:r>
              <a:rPr lang="en-PH" i="1" dirty="0" smtClean="0"/>
              <a:t>.</a:t>
            </a:r>
            <a:endParaRPr lang="en-PH" i="1" dirty="0"/>
          </a:p>
        </p:txBody>
      </p:sp>
      <p:sp>
        <p:nvSpPr>
          <p:cNvPr id="3" name="Title 2"/>
          <p:cNvSpPr>
            <a:spLocks noGrp="1"/>
          </p:cNvSpPr>
          <p:nvPr>
            <p:ph type="title"/>
          </p:nvPr>
        </p:nvSpPr>
        <p:spPr/>
        <p:txBody>
          <a:bodyPr/>
          <a:lstStyle/>
          <a:p>
            <a:r>
              <a:rPr lang="en-PH" dirty="0" smtClean="0"/>
              <a:t>PHARMACOLOGY</a:t>
            </a:r>
            <a:endParaRPr lang="en-PH"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PH" dirty="0" smtClean="0"/>
              <a:t>Type A toxin cleaves SNAP-25 (</a:t>
            </a:r>
            <a:r>
              <a:rPr lang="en-PH" dirty="0" err="1" smtClean="0"/>
              <a:t>synaptosome</a:t>
            </a:r>
            <a:r>
              <a:rPr lang="en-PH" dirty="0" smtClean="0"/>
              <a:t>-associated protein of 25 </a:t>
            </a:r>
            <a:r>
              <a:rPr lang="en-PH" dirty="0" err="1" smtClean="0"/>
              <a:t>kd</a:t>
            </a:r>
            <a:r>
              <a:rPr lang="en-PH" dirty="0" smtClean="0"/>
              <a:t>), whereas type B cleaves VAMP (vesicle-associated membrane protein), also called </a:t>
            </a:r>
            <a:r>
              <a:rPr lang="en-PH" dirty="0" err="1" smtClean="0"/>
              <a:t>synaptobrevin</a:t>
            </a:r>
            <a:r>
              <a:rPr lang="en-PH" dirty="0" smtClean="0"/>
              <a:t> </a:t>
            </a:r>
            <a:endParaRPr lang="en-PH" dirty="0"/>
          </a:p>
        </p:txBody>
      </p:sp>
      <p:sp>
        <p:nvSpPr>
          <p:cNvPr id="3" name="Title 2"/>
          <p:cNvSpPr>
            <a:spLocks noGrp="1"/>
          </p:cNvSpPr>
          <p:nvPr>
            <p:ph type="title"/>
          </p:nvPr>
        </p:nvSpPr>
        <p:spPr/>
        <p:txBody>
          <a:bodyPr/>
          <a:lstStyle/>
          <a:p>
            <a:r>
              <a:rPr lang="en-PH" dirty="0" smtClean="0"/>
              <a:t>Mechanism of Action</a:t>
            </a:r>
            <a:endParaRPr lang="en-PH"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PH" b="1" dirty="0" smtClean="0"/>
              <a:t>Botox Medical</a:t>
            </a:r>
          </a:p>
          <a:p>
            <a:r>
              <a:rPr lang="en-PH" dirty="0" smtClean="0"/>
              <a:t>longest commercial history, having been approved by the FDA in 1989 for the treatment of strabismus and </a:t>
            </a:r>
            <a:r>
              <a:rPr lang="en-PH" dirty="0" err="1" smtClean="0"/>
              <a:t>blepharospasm</a:t>
            </a:r>
            <a:r>
              <a:rPr lang="en-PH" dirty="0" smtClean="0"/>
              <a:t>.</a:t>
            </a:r>
          </a:p>
          <a:p>
            <a:r>
              <a:rPr lang="en-PH" dirty="0" smtClean="0"/>
              <a:t>December 2000 for the treatment of cervical </a:t>
            </a:r>
            <a:r>
              <a:rPr lang="en-PH" dirty="0" err="1" smtClean="0"/>
              <a:t>dystonia</a:t>
            </a:r>
            <a:r>
              <a:rPr lang="en-PH" dirty="0" smtClean="0"/>
              <a:t>.</a:t>
            </a:r>
          </a:p>
          <a:p>
            <a:r>
              <a:rPr lang="en-PH" dirty="0" smtClean="0"/>
              <a:t>For </a:t>
            </a:r>
            <a:r>
              <a:rPr lang="en-PH" dirty="0" err="1" smtClean="0"/>
              <a:t>hyperhidrosis</a:t>
            </a:r>
            <a:r>
              <a:rPr lang="en-PH" dirty="0" smtClean="0"/>
              <a:t>, </a:t>
            </a:r>
            <a:r>
              <a:rPr lang="en-PH" dirty="0" err="1" smtClean="0"/>
              <a:t>poststroke</a:t>
            </a:r>
            <a:r>
              <a:rPr lang="en-PH" dirty="0" smtClean="0"/>
              <a:t> spasticity, back spasm, and headache.</a:t>
            </a:r>
            <a:endParaRPr lang="en-PH" dirty="0"/>
          </a:p>
        </p:txBody>
      </p:sp>
      <p:sp>
        <p:nvSpPr>
          <p:cNvPr id="3" name="Title 2"/>
          <p:cNvSpPr>
            <a:spLocks noGrp="1"/>
          </p:cNvSpPr>
          <p:nvPr>
            <p:ph type="title"/>
          </p:nvPr>
        </p:nvSpPr>
        <p:spPr/>
        <p:txBody>
          <a:bodyPr/>
          <a:lstStyle/>
          <a:p>
            <a:r>
              <a:rPr lang="en-PH" dirty="0" err="1" smtClean="0"/>
              <a:t>Botulinum</a:t>
            </a:r>
            <a:r>
              <a:rPr lang="en-PH" dirty="0" smtClean="0"/>
              <a:t> Toxin Type A</a:t>
            </a:r>
            <a:endParaRPr lang="en-PH"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PH" b="1" dirty="0" smtClean="0"/>
              <a:t>Botox Cosmetic</a:t>
            </a:r>
          </a:p>
          <a:p>
            <a:r>
              <a:rPr lang="en-PH" dirty="0" smtClean="0"/>
              <a:t>approved by the FDA in April 2002 for the temporary improvement in the appearance of moderate to severe </a:t>
            </a:r>
            <a:r>
              <a:rPr lang="en-PH" dirty="0" err="1" smtClean="0"/>
              <a:t>glabellar</a:t>
            </a:r>
            <a:r>
              <a:rPr lang="en-PH" dirty="0" smtClean="0"/>
              <a:t> lines in men and women 65 years of age or younger.</a:t>
            </a:r>
          </a:p>
          <a:p>
            <a:r>
              <a:rPr lang="en-PH" dirty="0" smtClean="0"/>
              <a:t>vertical lines between the eyebrows, crow’s feet, </a:t>
            </a:r>
            <a:r>
              <a:rPr lang="en-PH" dirty="0" err="1" smtClean="0"/>
              <a:t>horizontalforehead</a:t>
            </a:r>
            <a:r>
              <a:rPr lang="en-PH" dirty="0" smtClean="0"/>
              <a:t> lines, neck lines, </a:t>
            </a:r>
            <a:r>
              <a:rPr lang="en-PH" dirty="0" err="1" smtClean="0"/>
              <a:t>melolabial</a:t>
            </a:r>
            <a:r>
              <a:rPr lang="en-PH" dirty="0" smtClean="0"/>
              <a:t> folds, and other hyperkinetic facial lines.</a:t>
            </a:r>
            <a:endParaRPr lang="en-PH" dirty="0"/>
          </a:p>
        </p:txBody>
      </p:sp>
      <p:sp>
        <p:nvSpPr>
          <p:cNvPr id="3" name="Title 2"/>
          <p:cNvSpPr>
            <a:spLocks noGrp="1"/>
          </p:cNvSpPr>
          <p:nvPr>
            <p:ph type="title"/>
          </p:nvPr>
        </p:nvSpPr>
        <p:spPr/>
        <p:txBody>
          <a:bodyPr/>
          <a:lstStyle/>
          <a:p>
            <a:endParaRPr lang="en-PH"/>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Richard\Desktop\images (4).jpg"/>
          <p:cNvPicPr>
            <a:picLocks noGrp="1" noChangeAspect="1" noChangeArrowheads="1"/>
          </p:cNvPicPr>
          <p:nvPr>
            <p:ph idx="1"/>
          </p:nvPr>
        </p:nvPicPr>
        <p:blipFill>
          <a:blip r:embed="rId2" cstate="print"/>
          <a:srcRect/>
          <a:stretch>
            <a:fillRect/>
          </a:stretch>
        </p:blipFill>
        <p:spPr bwMode="auto">
          <a:xfrm>
            <a:off x="2286000" y="609600"/>
            <a:ext cx="3657600" cy="4883085"/>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PH" b="1" dirty="0" err="1" smtClean="0"/>
              <a:t>Dysport</a:t>
            </a:r>
            <a:r>
              <a:rPr lang="en-PH" b="1" dirty="0" smtClean="0"/>
              <a:t> </a:t>
            </a:r>
          </a:p>
          <a:p>
            <a:r>
              <a:rPr lang="en-PH" dirty="0" smtClean="0"/>
              <a:t>another brand of </a:t>
            </a:r>
            <a:r>
              <a:rPr lang="en-PH" dirty="0" err="1" smtClean="0"/>
              <a:t>botulinum</a:t>
            </a:r>
            <a:r>
              <a:rPr lang="en-PH" dirty="0" smtClean="0"/>
              <a:t> toxin type A.</a:t>
            </a:r>
          </a:p>
          <a:p>
            <a:r>
              <a:rPr lang="en-PH" dirty="0" smtClean="0"/>
              <a:t>available in the United Kingdom since the early 1990s.</a:t>
            </a:r>
          </a:p>
          <a:p>
            <a:r>
              <a:rPr lang="en-PH" dirty="0" smtClean="0"/>
              <a:t>different medical indications, including </a:t>
            </a:r>
            <a:r>
              <a:rPr lang="en-PH" dirty="0" err="1" smtClean="0"/>
              <a:t>blepharospasm</a:t>
            </a:r>
            <a:r>
              <a:rPr lang="en-PH" dirty="0" smtClean="0"/>
              <a:t>, </a:t>
            </a:r>
            <a:r>
              <a:rPr lang="en-PH" dirty="0" err="1" smtClean="0"/>
              <a:t>hemifacial</a:t>
            </a:r>
            <a:r>
              <a:rPr lang="en-PH" dirty="0" smtClean="0"/>
              <a:t> spasm, and spasmodic </a:t>
            </a:r>
            <a:r>
              <a:rPr lang="en-PH" dirty="0" err="1" smtClean="0"/>
              <a:t>torticollis</a:t>
            </a:r>
            <a:endParaRPr lang="en-PH" dirty="0"/>
          </a:p>
        </p:txBody>
      </p:sp>
      <p:sp>
        <p:nvSpPr>
          <p:cNvPr id="3" name="Title 2"/>
          <p:cNvSpPr>
            <a:spLocks noGrp="1"/>
          </p:cNvSpPr>
          <p:nvPr>
            <p:ph type="title"/>
          </p:nvPr>
        </p:nvSpPr>
        <p:spPr/>
        <p:txBody>
          <a:bodyPr/>
          <a:lstStyle/>
          <a:p>
            <a:endParaRPr lang="en-PH"/>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Users\Richard\Desktop\download (4).jpg"/>
          <p:cNvPicPr>
            <a:picLocks noChangeAspect="1" noChangeArrowheads="1"/>
          </p:cNvPicPr>
          <p:nvPr/>
        </p:nvPicPr>
        <p:blipFill>
          <a:blip r:embed="rId2" cstate="print"/>
          <a:srcRect/>
          <a:stretch>
            <a:fillRect/>
          </a:stretch>
        </p:blipFill>
        <p:spPr bwMode="auto">
          <a:xfrm>
            <a:off x="1524000" y="1143000"/>
            <a:ext cx="5937250" cy="3710781"/>
          </a:xfrm>
          <a:prstGeom prst="rect">
            <a:avLst/>
          </a:prstGeom>
          <a:noFill/>
        </p:spPr>
      </p:pic>
      <p:sp>
        <p:nvSpPr>
          <p:cNvPr id="6" name="Content Placeholder 5"/>
          <p:cNvSpPr>
            <a:spLocks noGrp="1"/>
          </p:cNvSpPr>
          <p:nvPr>
            <p:ph idx="1"/>
          </p:nvPr>
        </p:nvSpPr>
        <p:spPr>
          <a:xfrm>
            <a:off x="457200" y="5105400"/>
            <a:ext cx="8229600" cy="901891"/>
          </a:xfrm>
        </p:spPr>
        <p:txBody>
          <a:bodyPr/>
          <a:lstStyle/>
          <a:p>
            <a:r>
              <a:rPr lang="en-PH" dirty="0" err="1" smtClean="0"/>
              <a:t>Dysport</a:t>
            </a:r>
            <a:r>
              <a:rPr lang="en-PH" dirty="0" smtClean="0"/>
              <a:t> 300 units/ vial</a:t>
            </a:r>
            <a:endParaRPr lang="en-PH"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5257800"/>
            <a:ext cx="8305800" cy="749491"/>
          </a:xfrm>
        </p:spPr>
        <p:txBody>
          <a:bodyPr/>
          <a:lstStyle/>
          <a:p>
            <a:r>
              <a:rPr lang="en-PH" dirty="0" err="1" smtClean="0"/>
              <a:t>Dysport</a:t>
            </a:r>
            <a:r>
              <a:rPr lang="en-PH" dirty="0" smtClean="0"/>
              <a:t> 500 units/ vial</a:t>
            </a:r>
            <a:endParaRPr lang="en-PH" dirty="0"/>
          </a:p>
        </p:txBody>
      </p:sp>
      <p:pic>
        <p:nvPicPr>
          <p:cNvPr id="12290" name="Picture 2" descr="C:\Users\Richard\Desktop\download (5).jpg"/>
          <p:cNvPicPr>
            <a:picLocks noChangeAspect="1" noChangeArrowheads="1"/>
          </p:cNvPicPr>
          <p:nvPr/>
        </p:nvPicPr>
        <p:blipFill>
          <a:blip r:embed="rId2" cstate="print"/>
          <a:srcRect/>
          <a:stretch>
            <a:fillRect/>
          </a:stretch>
        </p:blipFill>
        <p:spPr bwMode="auto">
          <a:xfrm>
            <a:off x="304800" y="1524000"/>
            <a:ext cx="7758112" cy="3753113"/>
          </a:xfrm>
          <a:prstGeom prst="rect">
            <a:avLst/>
          </a:prstGeom>
          <a:noFill/>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PH" b="1" dirty="0" err="1" smtClean="0"/>
              <a:t>Myobloc</a:t>
            </a:r>
            <a:r>
              <a:rPr lang="en-PH" dirty="0" smtClean="0"/>
              <a:t> contains </a:t>
            </a:r>
            <a:r>
              <a:rPr lang="en-PH" dirty="0" err="1" smtClean="0"/>
              <a:t>botulinum</a:t>
            </a:r>
            <a:r>
              <a:rPr lang="en-PH" dirty="0" smtClean="0"/>
              <a:t> toxin type B. </a:t>
            </a:r>
          </a:p>
          <a:p>
            <a:endParaRPr lang="en-PH" dirty="0" smtClean="0"/>
          </a:p>
          <a:p>
            <a:r>
              <a:rPr lang="en-PH" dirty="0" smtClean="0"/>
              <a:t>It was licensed by the FDA in January 2001 for</a:t>
            </a:r>
          </a:p>
          <a:p>
            <a:pPr>
              <a:buNone/>
            </a:pPr>
            <a:r>
              <a:rPr lang="en-PH" dirty="0" smtClean="0"/>
              <a:t>	treatment of cervical </a:t>
            </a:r>
            <a:r>
              <a:rPr lang="en-PH" dirty="0" err="1" smtClean="0"/>
              <a:t>dystonia</a:t>
            </a:r>
            <a:r>
              <a:rPr lang="en-PH" dirty="0" smtClean="0"/>
              <a:t>.</a:t>
            </a:r>
          </a:p>
          <a:p>
            <a:r>
              <a:rPr lang="en-PH" dirty="0" smtClean="0"/>
              <a:t>off-label use for cosmetic purposes.</a:t>
            </a:r>
          </a:p>
          <a:p>
            <a:r>
              <a:rPr lang="en-PH" dirty="0" smtClean="0"/>
              <a:t>effective treatment for </a:t>
            </a:r>
            <a:r>
              <a:rPr lang="en-PH" dirty="0" err="1" smtClean="0"/>
              <a:t>glabellar</a:t>
            </a:r>
            <a:r>
              <a:rPr lang="en-PH" dirty="0" smtClean="0"/>
              <a:t> wrinkles, forehead wrinkles, and crow’s feet.</a:t>
            </a:r>
            <a:endParaRPr lang="en-PH" dirty="0"/>
          </a:p>
        </p:txBody>
      </p:sp>
      <p:sp>
        <p:nvSpPr>
          <p:cNvPr id="3" name="Title 2"/>
          <p:cNvSpPr>
            <a:spLocks noGrp="1"/>
          </p:cNvSpPr>
          <p:nvPr>
            <p:ph type="title"/>
          </p:nvPr>
        </p:nvSpPr>
        <p:spPr/>
        <p:txBody>
          <a:bodyPr>
            <a:normAutofit fontScale="90000"/>
          </a:bodyPr>
          <a:lstStyle/>
          <a:p>
            <a:r>
              <a:rPr lang="en-PH" dirty="0" err="1" smtClean="0"/>
              <a:t>Botulinum</a:t>
            </a:r>
            <a:r>
              <a:rPr lang="en-PH" dirty="0" smtClean="0"/>
              <a:t> Toxin Type B</a:t>
            </a:r>
            <a:br>
              <a:rPr lang="en-PH" dirty="0" smtClean="0"/>
            </a:br>
            <a:endParaRPr lang="en-PH"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5486400"/>
            <a:ext cx="8305800" cy="520891"/>
          </a:xfrm>
        </p:spPr>
        <p:txBody>
          <a:bodyPr/>
          <a:lstStyle/>
          <a:p>
            <a:r>
              <a:rPr lang="en-PH" dirty="0" err="1" smtClean="0"/>
              <a:t>Myobloc</a:t>
            </a:r>
            <a:r>
              <a:rPr lang="en-PH" dirty="0" smtClean="0"/>
              <a:t> 2,500- 11,000 Units</a:t>
            </a:r>
            <a:endParaRPr lang="en-PH" dirty="0"/>
          </a:p>
        </p:txBody>
      </p:sp>
      <p:pic>
        <p:nvPicPr>
          <p:cNvPr id="13314" name="Picture 2" descr="C:\Users\Richard\Desktop\download (6).jpg"/>
          <p:cNvPicPr>
            <a:picLocks noChangeAspect="1" noChangeArrowheads="1"/>
          </p:cNvPicPr>
          <p:nvPr/>
        </p:nvPicPr>
        <p:blipFill>
          <a:blip r:embed="rId2" cstate="print"/>
          <a:srcRect/>
          <a:stretch>
            <a:fillRect/>
          </a:stretch>
        </p:blipFill>
        <p:spPr bwMode="auto">
          <a:xfrm>
            <a:off x="1752600" y="-457200"/>
            <a:ext cx="5635625" cy="5866173"/>
          </a:xfrm>
          <a:prstGeom prst="rect">
            <a:avLst/>
          </a:prstGeom>
          <a:noFill/>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C:\Users\Richard\Desktop\1-myobloc.jpg_hyuncompressed"/>
          <p:cNvPicPr>
            <a:picLocks noGrp="1" noChangeAspect="1" noChangeArrowheads="1"/>
          </p:cNvPicPr>
          <p:nvPr>
            <p:ph idx="1"/>
          </p:nvPr>
        </p:nvPicPr>
        <p:blipFill>
          <a:blip r:embed="rId2" cstate="print"/>
          <a:stretch>
            <a:fillRect/>
          </a:stretch>
        </p:blipFill>
        <p:spPr>
          <a:xfrm>
            <a:off x="2362200" y="0"/>
            <a:ext cx="4724400" cy="5905500"/>
          </a:xfr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PH" dirty="0" smtClean="0"/>
              <a:t>Because of the potential for bleeding, patients</a:t>
            </a:r>
          </a:p>
          <a:p>
            <a:pPr>
              <a:buNone/>
            </a:pPr>
            <a:r>
              <a:rPr lang="en-PH" dirty="0" smtClean="0"/>
              <a:t>should avoid using:</a:t>
            </a:r>
          </a:p>
          <a:p>
            <a:r>
              <a:rPr lang="en-PH" dirty="0" smtClean="0"/>
              <a:t>(1) anticoagulants, including </a:t>
            </a:r>
            <a:r>
              <a:rPr lang="en-PH" dirty="0" err="1" smtClean="0"/>
              <a:t>warfarin</a:t>
            </a:r>
            <a:r>
              <a:rPr lang="en-PH" dirty="0" smtClean="0"/>
              <a:t>, aspirin, or </a:t>
            </a:r>
            <a:r>
              <a:rPr lang="en-PH" dirty="0" err="1" smtClean="0"/>
              <a:t>nonsteroidal</a:t>
            </a:r>
            <a:r>
              <a:rPr lang="en-PH" dirty="0" smtClean="0"/>
              <a:t> anti-inflammatory drugs (NSAIDs); </a:t>
            </a:r>
          </a:p>
          <a:p>
            <a:r>
              <a:rPr lang="en-PH" dirty="0" smtClean="0"/>
              <a:t>(2) nutritional supplements such as Ginkgo </a:t>
            </a:r>
            <a:r>
              <a:rPr lang="en-PH" dirty="0" err="1" smtClean="0"/>
              <a:t>biloba</a:t>
            </a:r>
            <a:r>
              <a:rPr lang="en-PH" dirty="0" smtClean="0"/>
              <a:t>, garlic, or </a:t>
            </a:r>
            <a:r>
              <a:rPr lang="it-IT" dirty="0" smtClean="0"/>
              <a:t>vitamin E</a:t>
            </a:r>
          </a:p>
          <a:p>
            <a:r>
              <a:rPr lang="it-IT" dirty="0" smtClean="0"/>
              <a:t>(3) alcohol.</a:t>
            </a:r>
            <a:endParaRPr lang="en-PH" dirty="0"/>
          </a:p>
        </p:txBody>
      </p:sp>
      <p:sp>
        <p:nvSpPr>
          <p:cNvPr id="3" name="Title 2"/>
          <p:cNvSpPr>
            <a:spLocks noGrp="1"/>
          </p:cNvSpPr>
          <p:nvPr>
            <p:ph type="title"/>
          </p:nvPr>
        </p:nvSpPr>
        <p:spPr/>
        <p:txBody>
          <a:bodyPr>
            <a:normAutofit fontScale="90000"/>
          </a:bodyPr>
          <a:lstStyle/>
          <a:p>
            <a:r>
              <a:rPr lang="en-PH" dirty="0" err="1" smtClean="0"/>
              <a:t>Pretreatment</a:t>
            </a:r>
            <a:r>
              <a:rPr lang="en-PH" dirty="0" smtClean="0"/>
              <a:t> Considerations</a:t>
            </a:r>
            <a:br>
              <a:rPr lang="en-PH" dirty="0" smtClean="0"/>
            </a:br>
            <a:endParaRPr lang="en-PH"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r>
              <a:rPr lang="en-PH" dirty="0" smtClean="0"/>
              <a:t>Cosmetic </a:t>
            </a:r>
            <a:r>
              <a:rPr lang="en-PH" dirty="0" err="1" smtClean="0"/>
              <a:t>denervation</a:t>
            </a:r>
            <a:r>
              <a:rPr lang="en-PH" dirty="0" smtClean="0"/>
              <a:t> with </a:t>
            </a:r>
            <a:r>
              <a:rPr lang="en-PH" dirty="0" err="1" smtClean="0"/>
              <a:t>botulinum</a:t>
            </a:r>
            <a:r>
              <a:rPr lang="en-PH" dirty="0" smtClean="0"/>
              <a:t> toxin is</a:t>
            </a:r>
          </a:p>
          <a:p>
            <a:pPr>
              <a:buNone/>
            </a:pPr>
            <a:r>
              <a:rPr lang="en-PH" dirty="0" smtClean="0"/>
              <a:t>	suitable for all skin types.</a:t>
            </a:r>
          </a:p>
          <a:p>
            <a:endParaRPr lang="en-PH" dirty="0" smtClean="0"/>
          </a:p>
          <a:p>
            <a:r>
              <a:rPr lang="en-PH" dirty="0" smtClean="0"/>
              <a:t>It provides relaxation of dynamic </a:t>
            </a:r>
            <a:r>
              <a:rPr lang="en-PH" dirty="0" err="1" smtClean="0"/>
              <a:t>rhytids</a:t>
            </a:r>
            <a:r>
              <a:rPr lang="en-PH" dirty="0" smtClean="0"/>
              <a:t> giving patients a more youthful appearance.</a:t>
            </a:r>
          </a:p>
          <a:p>
            <a:endParaRPr lang="en-PH" dirty="0" smtClean="0"/>
          </a:p>
          <a:p>
            <a:r>
              <a:rPr lang="en-PH" dirty="0" smtClean="0"/>
              <a:t>Deep furrows or </a:t>
            </a:r>
            <a:r>
              <a:rPr lang="en-PH" dirty="0" err="1" smtClean="0"/>
              <a:t>rhytids</a:t>
            </a:r>
            <a:r>
              <a:rPr lang="en-PH" dirty="0" smtClean="0"/>
              <a:t> may require higher doses and/or more yearly treatments. </a:t>
            </a:r>
          </a:p>
          <a:p>
            <a:endParaRPr lang="en-PH" dirty="0" smtClean="0"/>
          </a:p>
          <a:p>
            <a:r>
              <a:rPr lang="en-PH" dirty="0" smtClean="0"/>
              <a:t>Overall, doses will vary from person to person</a:t>
            </a:r>
          </a:p>
        </p:txBody>
      </p:sp>
      <p:sp>
        <p:nvSpPr>
          <p:cNvPr id="3" name="Title 2"/>
          <p:cNvSpPr>
            <a:spLocks noGrp="1"/>
          </p:cNvSpPr>
          <p:nvPr>
            <p:ph type="title"/>
          </p:nvPr>
        </p:nvSpPr>
        <p:spPr/>
        <p:txBody>
          <a:bodyPr/>
          <a:lstStyle/>
          <a:p>
            <a:r>
              <a:rPr lang="en-PH" dirty="0" smtClean="0"/>
              <a:t>Managing Patient Expectations</a:t>
            </a:r>
            <a:endParaRPr lang="en-PH"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PH" dirty="0" smtClean="0"/>
              <a:t>Important for patients to understand that they are not being paralyzed; rather, hyperkinetic muscles are being relaxed.</a:t>
            </a:r>
          </a:p>
          <a:p>
            <a:endParaRPr lang="en-PH" dirty="0" smtClean="0"/>
          </a:p>
          <a:p>
            <a:r>
              <a:rPr lang="en-PH" dirty="0" smtClean="0"/>
              <a:t>cosmetic </a:t>
            </a:r>
            <a:r>
              <a:rPr lang="en-PH" dirty="0" err="1" smtClean="0"/>
              <a:t>denervation</a:t>
            </a:r>
            <a:r>
              <a:rPr lang="en-PH" dirty="0" smtClean="0"/>
              <a:t> will not improve loose or sagging skin and does not serve the same function as a facelift.</a:t>
            </a:r>
            <a:endParaRPr lang="en-PH" dirty="0"/>
          </a:p>
        </p:txBody>
      </p:sp>
      <p:sp>
        <p:nvSpPr>
          <p:cNvPr id="3" name="Title 2"/>
          <p:cNvSpPr>
            <a:spLocks noGrp="1"/>
          </p:cNvSpPr>
          <p:nvPr>
            <p:ph type="title"/>
          </p:nvPr>
        </p:nvSpPr>
        <p:spPr/>
        <p:txBody>
          <a:bodyPr/>
          <a:lstStyle/>
          <a:p>
            <a:endParaRPr lang="en-PH"/>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PH" dirty="0" smtClean="0"/>
              <a:t>To optimize a treatment program, many options are available to use </a:t>
            </a:r>
            <a:r>
              <a:rPr lang="en-PH" dirty="0" err="1" smtClean="0"/>
              <a:t>botulinum</a:t>
            </a:r>
            <a:r>
              <a:rPr lang="en-PH" dirty="0" smtClean="0"/>
              <a:t> toxin in combination therapy, including </a:t>
            </a:r>
            <a:r>
              <a:rPr lang="en-PH" dirty="0" err="1" smtClean="0"/>
              <a:t>injectable</a:t>
            </a:r>
            <a:r>
              <a:rPr lang="en-PH" dirty="0" smtClean="0"/>
              <a:t> fillers and </a:t>
            </a:r>
            <a:r>
              <a:rPr lang="en-PH" dirty="0" err="1" smtClean="0"/>
              <a:t>microimplants</a:t>
            </a:r>
            <a:r>
              <a:rPr lang="en-PH" dirty="0" smtClean="0"/>
              <a:t>.</a:t>
            </a:r>
            <a:endParaRPr lang="en-PH" dirty="0"/>
          </a:p>
        </p:txBody>
      </p:sp>
      <p:sp>
        <p:nvSpPr>
          <p:cNvPr id="3" name="Title 2"/>
          <p:cNvSpPr>
            <a:spLocks noGrp="1"/>
          </p:cNvSpPr>
          <p:nvPr>
            <p:ph type="title"/>
          </p:nvPr>
        </p:nvSpPr>
        <p:spPr/>
        <p:txBody>
          <a:bodyPr/>
          <a:lstStyle/>
          <a:p>
            <a:endParaRPr lang="en-PH"/>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10000"/>
          </a:bodyPr>
          <a:lstStyle/>
          <a:p>
            <a:r>
              <a:rPr lang="en-PH" dirty="0" err="1" smtClean="0"/>
              <a:t>Botulinum</a:t>
            </a:r>
            <a:r>
              <a:rPr lang="en-PH" dirty="0" smtClean="0"/>
              <a:t> injections are contraindicated in patients with a history of neurological disorders such as myasthenia gravis, amyotrophic lateral sclerosis, Eaton-Lambert syndrome, and </a:t>
            </a:r>
            <a:r>
              <a:rPr lang="en-PH" dirty="0" err="1" smtClean="0"/>
              <a:t>Myopathies</a:t>
            </a:r>
            <a:r>
              <a:rPr lang="en-PH" dirty="0" smtClean="0"/>
              <a:t>.</a:t>
            </a:r>
          </a:p>
          <a:p>
            <a:endParaRPr lang="en-PH" dirty="0" smtClean="0"/>
          </a:p>
          <a:p>
            <a:r>
              <a:rPr lang="en-PH" dirty="0" smtClean="0"/>
              <a:t>They are also contraindicated for individuals :</a:t>
            </a:r>
          </a:p>
          <a:p>
            <a:r>
              <a:rPr lang="en-PH" dirty="0" smtClean="0"/>
              <a:t> Pregnant or lactating women</a:t>
            </a:r>
          </a:p>
          <a:p>
            <a:r>
              <a:rPr lang="en-PH" dirty="0" smtClean="0"/>
              <a:t> Psychological or medical contraindications</a:t>
            </a:r>
          </a:p>
          <a:p>
            <a:r>
              <a:rPr lang="en-PH" dirty="0" smtClean="0"/>
              <a:t> Allergy to </a:t>
            </a:r>
            <a:r>
              <a:rPr lang="en-PH" dirty="0" err="1" smtClean="0"/>
              <a:t>aminoglycoside</a:t>
            </a:r>
            <a:r>
              <a:rPr lang="en-PH" dirty="0" smtClean="0"/>
              <a:t> antibiotics</a:t>
            </a:r>
          </a:p>
          <a:p>
            <a:r>
              <a:rPr lang="en-PH" dirty="0" smtClean="0"/>
              <a:t> Infection at the proposed injection sites</a:t>
            </a:r>
            <a:endParaRPr lang="en-PH" dirty="0"/>
          </a:p>
        </p:txBody>
      </p:sp>
      <p:sp>
        <p:nvSpPr>
          <p:cNvPr id="3" name="Title 2"/>
          <p:cNvSpPr>
            <a:spLocks noGrp="1"/>
          </p:cNvSpPr>
          <p:nvPr>
            <p:ph type="title"/>
          </p:nvPr>
        </p:nvSpPr>
        <p:spPr/>
        <p:txBody>
          <a:bodyPr>
            <a:normAutofit fontScale="90000"/>
          </a:bodyPr>
          <a:lstStyle/>
          <a:p>
            <a:r>
              <a:rPr lang="en-PH" dirty="0" smtClean="0"/>
              <a:t>Contraindications</a:t>
            </a:r>
            <a:br>
              <a:rPr lang="en-PH" dirty="0" smtClean="0"/>
            </a:br>
            <a:endParaRPr lang="en-PH"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PH" dirty="0" smtClean="0"/>
              <a:t>Patients may apply makeup.</a:t>
            </a:r>
          </a:p>
          <a:p>
            <a:endParaRPr lang="en-PH" dirty="0" smtClean="0"/>
          </a:p>
          <a:p>
            <a:r>
              <a:rPr lang="en-PH" dirty="0" smtClean="0"/>
              <a:t>Avoid physical activity or exercise for the remainder of the day.</a:t>
            </a:r>
          </a:p>
          <a:p>
            <a:endParaRPr lang="en-PH" dirty="0" smtClean="0"/>
          </a:p>
          <a:p>
            <a:r>
              <a:rPr lang="en-PH" dirty="0" smtClean="0"/>
              <a:t>Bruising- immediately apply cold compresses to the injected area.</a:t>
            </a:r>
          </a:p>
        </p:txBody>
      </p:sp>
      <p:sp>
        <p:nvSpPr>
          <p:cNvPr id="3" name="Title 2"/>
          <p:cNvSpPr>
            <a:spLocks noGrp="1"/>
          </p:cNvSpPr>
          <p:nvPr>
            <p:ph type="title"/>
          </p:nvPr>
        </p:nvSpPr>
        <p:spPr/>
        <p:txBody>
          <a:bodyPr/>
          <a:lstStyle/>
          <a:p>
            <a:r>
              <a:rPr lang="en-PH" dirty="0" err="1" smtClean="0"/>
              <a:t>Postinjection</a:t>
            </a:r>
            <a:r>
              <a:rPr lang="en-PH" dirty="0" smtClean="0"/>
              <a:t> Considerations</a:t>
            </a:r>
            <a:endParaRPr lang="en-PH"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10000"/>
          </a:bodyPr>
          <a:lstStyle/>
          <a:p>
            <a:r>
              <a:rPr lang="en-PH" dirty="0" smtClean="0"/>
              <a:t>It is important to note that the definition of a</a:t>
            </a:r>
          </a:p>
          <a:p>
            <a:pPr>
              <a:buNone/>
            </a:pPr>
            <a:r>
              <a:rPr lang="en-PH" dirty="0" smtClean="0"/>
              <a:t>	unit of activity varies among Botox, </a:t>
            </a:r>
            <a:r>
              <a:rPr lang="en-PH" dirty="0" err="1" smtClean="0"/>
              <a:t>Dysport</a:t>
            </a:r>
            <a:r>
              <a:rPr lang="en-PH" dirty="0" smtClean="0"/>
              <a:t>,</a:t>
            </a:r>
          </a:p>
          <a:p>
            <a:pPr>
              <a:buNone/>
            </a:pPr>
            <a:r>
              <a:rPr lang="en-PH" dirty="0" smtClean="0"/>
              <a:t>	and </a:t>
            </a:r>
            <a:r>
              <a:rPr lang="en-PH" dirty="0" err="1" smtClean="0"/>
              <a:t>Myobloc</a:t>
            </a:r>
            <a:r>
              <a:rPr lang="en-PH" dirty="0" smtClean="0"/>
              <a:t>. </a:t>
            </a:r>
          </a:p>
          <a:p>
            <a:pPr>
              <a:buNone/>
            </a:pPr>
            <a:endParaRPr lang="en-PH" dirty="0" smtClean="0"/>
          </a:p>
          <a:p>
            <a:r>
              <a:rPr lang="en-PH" dirty="0" smtClean="0"/>
              <a:t>In clinical use, Botox appears three to four times stronger (in mouse units) than </a:t>
            </a:r>
            <a:r>
              <a:rPr lang="en-PH" dirty="0" err="1" smtClean="0"/>
              <a:t>Dysport</a:t>
            </a:r>
            <a:r>
              <a:rPr lang="en-PH" dirty="0" smtClean="0"/>
              <a:t>, and the dose must be adjusted accordingly.</a:t>
            </a:r>
          </a:p>
          <a:p>
            <a:endParaRPr lang="en-PH" dirty="0" smtClean="0"/>
          </a:p>
          <a:p>
            <a:r>
              <a:rPr lang="en-PH" dirty="0" smtClean="0"/>
              <a:t>Determining an equivalent unit of </a:t>
            </a:r>
            <a:r>
              <a:rPr lang="en-PH" dirty="0" err="1" smtClean="0"/>
              <a:t>Myobloc</a:t>
            </a:r>
            <a:r>
              <a:rPr lang="en-PH" dirty="0" smtClean="0"/>
              <a:t> is more complicated due to differences in such details as the vehicle, dilution scheme, and laboratory protocols for various assays.</a:t>
            </a:r>
            <a:endParaRPr lang="en-PH" dirty="0"/>
          </a:p>
        </p:txBody>
      </p:sp>
      <p:sp>
        <p:nvSpPr>
          <p:cNvPr id="3" name="Title 2"/>
          <p:cNvSpPr>
            <a:spLocks noGrp="1"/>
          </p:cNvSpPr>
          <p:nvPr>
            <p:ph type="title"/>
          </p:nvPr>
        </p:nvSpPr>
        <p:spPr/>
        <p:txBody>
          <a:bodyPr>
            <a:normAutofit fontScale="90000"/>
          </a:bodyPr>
          <a:lstStyle/>
          <a:p>
            <a:r>
              <a:rPr lang="en-PH" dirty="0" smtClean="0"/>
              <a:t>Treatment and Clinical Management</a:t>
            </a:r>
            <a:endParaRPr lang="en-PH"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PH" b="1" dirty="0" smtClean="0"/>
              <a:t>Botox Cosmetic </a:t>
            </a:r>
            <a:r>
              <a:rPr lang="en-PH" dirty="0" smtClean="0"/>
              <a:t>is supplied in 100-U vials, must be kept between 2°C and 8°C until used.</a:t>
            </a:r>
          </a:p>
          <a:p>
            <a:r>
              <a:rPr lang="en-PH" dirty="0" smtClean="0"/>
              <a:t>Additionally, the sterile vacuum vial contains</a:t>
            </a:r>
          </a:p>
          <a:p>
            <a:pPr>
              <a:buNone/>
            </a:pPr>
            <a:r>
              <a:rPr lang="en-PH" dirty="0" smtClean="0"/>
              <a:t>	albumin and sodium chloride but does not contain a preservative. </a:t>
            </a:r>
          </a:p>
          <a:p>
            <a:r>
              <a:rPr lang="en-PH" dirty="0" smtClean="0"/>
              <a:t>The 100-U vial is reconstituted with 2.5 ml of normal saline (0.9% </a:t>
            </a:r>
            <a:r>
              <a:rPr lang="en-PH" dirty="0" err="1" smtClean="0"/>
              <a:t>NaCl</a:t>
            </a:r>
            <a:r>
              <a:rPr lang="en-PH" dirty="0" smtClean="0"/>
              <a:t>), resulting in a final concentration of </a:t>
            </a:r>
            <a:r>
              <a:rPr lang="en-PH" smtClean="0"/>
              <a:t>4 U/0.1cc </a:t>
            </a:r>
            <a:r>
              <a:rPr lang="en-PH" dirty="0" smtClean="0"/>
              <a:t>of Botox Cosmetic. </a:t>
            </a:r>
          </a:p>
        </p:txBody>
      </p:sp>
      <p:sp>
        <p:nvSpPr>
          <p:cNvPr id="3" name="Title 2"/>
          <p:cNvSpPr>
            <a:spLocks noGrp="1"/>
          </p:cNvSpPr>
          <p:nvPr>
            <p:ph type="title"/>
          </p:nvPr>
        </p:nvSpPr>
        <p:spPr/>
        <p:txBody>
          <a:bodyPr>
            <a:normAutofit fontScale="90000"/>
          </a:bodyPr>
          <a:lstStyle/>
          <a:p>
            <a:r>
              <a:rPr lang="en-PH" dirty="0" err="1" smtClean="0"/>
              <a:t>Botulinum</a:t>
            </a:r>
            <a:r>
              <a:rPr lang="en-PH" dirty="0" smtClean="0"/>
              <a:t> Toxin Type A</a:t>
            </a:r>
            <a:br>
              <a:rPr lang="en-PH" dirty="0" smtClean="0"/>
            </a:br>
            <a:endParaRPr lang="en-PH"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PH" dirty="0" smtClean="0"/>
              <a:t>Due to the absence of a preservative, Botox Cosmetic should be stored in a refrigerator and used within 4 h.</a:t>
            </a:r>
          </a:p>
          <a:p>
            <a:endParaRPr lang="en-PH" dirty="0" smtClean="0"/>
          </a:p>
          <a:p>
            <a:r>
              <a:rPr lang="en-PH" dirty="0" smtClean="0"/>
              <a:t>Small quantities are injected directly into the</a:t>
            </a:r>
          </a:p>
          <a:p>
            <a:pPr>
              <a:buNone/>
            </a:pPr>
            <a:r>
              <a:rPr lang="en-PH" dirty="0" smtClean="0"/>
              <a:t>	muscles to be treated using a 30- to 32-gauge needle and a calibrated syringe.</a:t>
            </a:r>
          </a:p>
          <a:p>
            <a:endParaRPr lang="en-PH" dirty="0"/>
          </a:p>
        </p:txBody>
      </p:sp>
      <p:sp>
        <p:nvSpPr>
          <p:cNvPr id="3" name="Title 2"/>
          <p:cNvSpPr>
            <a:spLocks noGrp="1"/>
          </p:cNvSpPr>
          <p:nvPr>
            <p:ph type="title"/>
          </p:nvPr>
        </p:nvSpPr>
        <p:spPr/>
        <p:txBody>
          <a:bodyPr/>
          <a:lstStyle/>
          <a:p>
            <a:endParaRPr lang="en-PH"/>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r>
              <a:rPr lang="en-PH" b="1" dirty="0" err="1" smtClean="0"/>
              <a:t>Dysport</a:t>
            </a:r>
            <a:endParaRPr lang="en-PH" b="1" dirty="0" smtClean="0"/>
          </a:p>
          <a:p>
            <a:r>
              <a:rPr lang="en-PH" dirty="0" smtClean="0"/>
              <a:t>Each 500 Unit vial of </a:t>
            </a:r>
            <a:r>
              <a:rPr lang="en-PH" dirty="0" err="1" smtClean="0"/>
              <a:t>Dysport</a:t>
            </a:r>
            <a:r>
              <a:rPr lang="en-PH" dirty="0" smtClean="0"/>
              <a:t> is to be reconstituted with 1 </a:t>
            </a:r>
            <a:r>
              <a:rPr lang="en-PH" dirty="0" err="1" smtClean="0"/>
              <a:t>mL</a:t>
            </a:r>
            <a:r>
              <a:rPr lang="en-PH" dirty="0" smtClean="0"/>
              <a:t> of 0.9% Sodium Chloride Injection USP (without preservative) to yield a solution of 500 Units per </a:t>
            </a:r>
            <a:r>
              <a:rPr lang="en-PH" dirty="0" err="1" smtClean="0"/>
              <a:t>mL.</a:t>
            </a:r>
            <a:r>
              <a:rPr lang="en-PH" dirty="0" smtClean="0"/>
              <a:t> </a:t>
            </a:r>
          </a:p>
          <a:p>
            <a:endParaRPr lang="en-PH" dirty="0" smtClean="0"/>
          </a:p>
          <a:p>
            <a:r>
              <a:rPr lang="en-PH" dirty="0" smtClean="0"/>
              <a:t>Each 300 Unit vial of </a:t>
            </a:r>
            <a:r>
              <a:rPr lang="en-PH" dirty="0" err="1" smtClean="0"/>
              <a:t>Dysport</a:t>
            </a:r>
            <a:r>
              <a:rPr lang="en-PH" dirty="0" smtClean="0"/>
              <a:t> is to be reconstituted with 0.6 </a:t>
            </a:r>
            <a:r>
              <a:rPr lang="en-PH" dirty="0" err="1" smtClean="0"/>
              <a:t>mL</a:t>
            </a:r>
            <a:r>
              <a:rPr lang="en-PH" dirty="0" smtClean="0"/>
              <a:t> of 0.9% Sodium Chloride Injection USP (without preservative) to yield a solution equivalent to 250 Units per 0.5 </a:t>
            </a:r>
            <a:r>
              <a:rPr lang="en-PH" dirty="0" err="1" smtClean="0"/>
              <a:t>mL.</a:t>
            </a:r>
            <a:endParaRPr lang="en-PH" dirty="0" smtClean="0"/>
          </a:p>
          <a:p>
            <a:endParaRPr lang="en-PH" dirty="0"/>
          </a:p>
        </p:txBody>
      </p:sp>
      <p:sp>
        <p:nvSpPr>
          <p:cNvPr id="3" name="Title 2"/>
          <p:cNvSpPr>
            <a:spLocks noGrp="1"/>
          </p:cNvSpPr>
          <p:nvPr>
            <p:ph type="title"/>
          </p:nvPr>
        </p:nvSpPr>
        <p:spPr/>
        <p:txBody>
          <a:bodyPr/>
          <a:lstStyle/>
          <a:p>
            <a:endParaRPr lang="en-PH"/>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PH" dirty="0" smtClean="0"/>
              <a:t>Using an appropriately sized sterile syringe, needle and aseptic technique, draw up 1.0 </a:t>
            </a:r>
            <a:r>
              <a:rPr lang="en-PH" dirty="0" err="1" smtClean="0"/>
              <a:t>mL</a:t>
            </a:r>
            <a:r>
              <a:rPr lang="en-PH" dirty="0" smtClean="0"/>
              <a:t> or 0.6 </a:t>
            </a:r>
            <a:r>
              <a:rPr lang="en-PH" dirty="0" err="1" smtClean="0"/>
              <a:t>mL</a:t>
            </a:r>
            <a:r>
              <a:rPr lang="en-PH" dirty="0" smtClean="0"/>
              <a:t> of sterile, 0.9% Sodium Chloride Injection USP (without preservative) for 500 and 300 Unit vials, respectively. Insert the needle into the </a:t>
            </a:r>
            <a:r>
              <a:rPr lang="en-PH" dirty="0" err="1" smtClean="0"/>
              <a:t>Dysport</a:t>
            </a:r>
            <a:r>
              <a:rPr lang="en-PH" dirty="0" smtClean="0"/>
              <a:t> vial. </a:t>
            </a:r>
          </a:p>
          <a:p>
            <a:endParaRPr lang="en-PH" dirty="0"/>
          </a:p>
        </p:txBody>
      </p:sp>
      <p:sp>
        <p:nvSpPr>
          <p:cNvPr id="3" name="Title 2"/>
          <p:cNvSpPr>
            <a:spLocks noGrp="1"/>
          </p:cNvSpPr>
          <p:nvPr>
            <p:ph type="title"/>
          </p:nvPr>
        </p:nvSpPr>
        <p:spPr/>
        <p:txBody>
          <a:bodyPr/>
          <a:lstStyle/>
          <a:p>
            <a:endParaRPr lang="en-PH"/>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PH" dirty="0" smtClean="0"/>
              <a:t>The partial vacuum will begin to pull the saline into the vial. Any remaining required saline should be expressed into the vial manually. Do not use the vial if no vacuum is observed. </a:t>
            </a:r>
          </a:p>
          <a:p>
            <a:endParaRPr lang="en-PH" dirty="0" smtClean="0"/>
          </a:p>
          <a:p>
            <a:r>
              <a:rPr lang="en-PH" dirty="0" smtClean="0"/>
              <a:t>Swirly gently to dissolve. </a:t>
            </a:r>
          </a:p>
          <a:p>
            <a:endParaRPr lang="en-PH" dirty="0"/>
          </a:p>
        </p:txBody>
      </p:sp>
      <p:sp>
        <p:nvSpPr>
          <p:cNvPr id="3" name="Title 2"/>
          <p:cNvSpPr>
            <a:spLocks noGrp="1"/>
          </p:cNvSpPr>
          <p:nvPr>
            <p:ph type="title"/>
          </p:nvPr>
        </p:nvSpPr>
        <p:spPr/>
        <p:txBody>
          <a:bodyPr/>
          <a:lstStyle/>
          <a:p>
            <a:endParaRPr lang="en-PH"/>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PH" dirty="0" err="1" smtClean="0"/>
              <a:t>Parenteral</a:t>
            </a:r>
            <a:r>
              <a:rPr lang="en-PH" dirty="0" smtClean="0"/>
              <a:t> drug products should be inspected visually for particulate matter and discoloration prior to administration. </a:t>
            </a:r>
          </a:p>
          <a:p>
            <a:endParaRPr lang="en-PH" dirty="0" smtClean="0"/>
          </a:p>
          <a:p>
            <a:r>
              <a:rPr lang="en-PH" dirty="0" smtClean="0"/>
              <a:t>Reconstituted </a:t>
            </a:r>
            <a:r>
              <a:rPr lang="en-PH" dirty="0" err="1" smtClean="0"/>
              <a:t>Dysport</a:t>
            </a:r>
            <a:r>
              <a:rPr lang="en-PH" dirty="0" smtClean="0"/>
              <a:t> should be a clear, </a:t>
            </a:r>
            <a:r>
              <a:rPr lang="en-PH" dirty="0" err="1" smtClean="0"/>
              <a:t>colorless</a:t>
            </a:r>
            <a:r>
              <a:rPr lang="en-PH" dirty="0" smtClean="0"/>
              <a:t> solution, free of particulate matter, otherwise it should not be injected.</a:t>
            </a:r>
          </a:p>
          <a:p>
            <a:endParaRPr lang="en-PH" dirty="0"/>
          </a:p>
        </p:txBody>
      </p:sp>
      <p:sp>
        <p:nvSpPr>
          <p:cNvPr id="3" name="Title 2"/>
          <p:cNvSpPr>
            <a:spLocks noGrp="1"/>
          </p:cNvSpPr>
          <p:nvPr>
            <p:ph type="title"/>
          </p:nvPr>
        </p:nvSpPr>
        <p:spPr/>
        <p:txBody>
          <a:bodyPr/>
          <a:lstStyle/>
          <a:p>
            <a:endParaRPr lang="en-PH"/>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PH" dirty="0" smtClean="0"/>
              <a:t>Expel any air bubbles in the syringe barrel. Remove the needle used to reconstitute the product and attach an appropriately sized new sterile needle.</a:t>
            </a:r>
          </a:p>
          <a:p>
            <a:r>
              <a:rPr lang="en-PH" dirty="0" smtClean="0"/>
              <a:t>Once reconstituted, </a:t>
            </a:r>
            <a:r>
              <a:rPr lang="en-PH" dirty="0" err="1" smtClean="0"/>
              <a:t>Dysport</a:t>
            </a:r>
            <a:r>
              <a:rPr lang="en-PH" dirty="0" smtClean="0"/>
              <a:t> should be stored in a refrigerator at 2–8°C (36–46°F) protected from light and used within four hours. Do not freeze reconstituted </a:t>
            </a:r>
            <a:r>
              <a:rPr lang="en-PH" dirty="0" err="1" smtClean="0"/>
              <a:t>Dysport</a:t>
            </a:r>
            <a:r>
              <a:rPr lang="en-PH" dirty="0" smtClean="0"/>
              <a:t>. Discard the vial and needle in accordance with local regulations.</a:t>
            </a:r>
          </a:p>
          <a:p>
            <a:endParaRPr lang="en-PH" dirty="0"/>
          </a:p>
        </p:txBody>
      </p:sp>
      <p:sp>
        <p:nvSpPr>
          <p:cNvPr id="3" name="Title 2"/>
          <p:cNvSpPr>
            <a:spLocks noGrp="1"/>
          </p:cNvSpPr>
          <p:nvPr>
            <p:ph type="title"/>
          </p:nvPr>
        </p:nvSpPr>
        <p:spPr/>
        <p:txBody>
          <a:bodyPr/>
          <a:lstStyle/>
          <a:p>
            <a:endParaRPr lang="en-PH"/>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PH" dirty="0" smtClean="0"/>
              <a:t>Treatment of dynamic expression lines in the upper third of the face (the </a:t>
            </a:r>
            <a:r>
              <a:rPr lang="en-PH" dirty="0" err="1" smtClean="0"/>
              <a:t>glabellar</a:t>
            </a:r>
            <a:r>
              <a:rPr lang="en-PH" dirty="0" smtClean="0"/>
              <a:t> brow furrow, horizontal </a:t>
            </a:r>
            <a:r>
              <a:rPr lang="en-PH" dirty="0" err="1" smtClean="0"/>
              <a:t>frontalis</a:t>
            </a:r>
            <a:r>
              <a:rPr lang="en-PH" dirty="0" smtClean="0"/>
              <a:t> forehead lines, </a:t>
            </a:r>
            <a:r>
              <a:rPr lang="en-PH" dirty="0" err="1" smtClean="0"/>
              <a:t>periocular</a:t>
            </a:r>
            <a:r>
              <a:rPr lang="en-PH" dirty="0" smtClean="0"/>
              <a:t> </a:t>
            </a:r>
            <a:r>
              <a:rPr lang="en-PH" dirty="0" err="1" smtClean="0"/>
              <a:t>rhytides</a:t>
            </a:r>
            <a:r>
              <a:rPr lang="en-PH" dirty="0" smtClean="0"/>
              <a:t> or crow's-feet) and for the treatment of </a:t>
            </a:r>
            <a:r>
              <a:rPr lang="en-PH" dirty="0" err="1" smtClean="0"/>
              <a:t>axillary</a:t>
            </a:r>
            <a:r>
              <a:rPr lang="en-PH" dirty="0" smtClean="0"/>
              <a:t> </a:t>
            </a:r>
            <a:r>
              <a:rPr lang="en-PH" dirty="0" err="1" smtClean="0"/>
              <a:t>hyperhidrosis</a:t>
            </a:r>
            <a:r>
              <a:rPr lang="en-PH" dirty="0" smtClean="0"/>
              <a:t>. </a:t>
            </a:r>
          </a:p>
          <a:p>
            <a:endParaRPr lang="en-PH" dirty="0"/>
          </a:p>
        </p:txBody>
      </p:sp>
      <p:sp>
        <p:nvSpPr>
          <p:cNvPr id="3" name="Title 2"/>
          <p:cNvSpPr>
            <a:spLocks noGrp="1"/>
          </p:cNvSpPr>
          <p:nvPr>
            <p:ph type="title"/>
          </p:nvPr>
        </p:nvSpPr>
        <p:spPr/>
        <p:txBody>
          <a:bodyPr/>
          <a:lstStyle/>
          <a:p>
            <a:r>
              <a:rPr lang="en-PH" dirty="0" smtClean="0"/>
              <a:t>Indication</a:t>
            </a:r>
            <a:endParaRPr lang="en-PH"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PH" dirty="0" smtClean="0"/>
              <a:t>Less common and therapeutically more challenging indications are </a:t>
            </a:r>
            <a:r>
              <a:rPr lang="en-PH" dirty="0" err="1" smtClean="0"/>
              <a:t>platysmal</a:t>
            </a:r>
            <a:r>
              <a:rPr lang="en-PH" dirty="0" smtClean="0"/>
              <a:t> banding in the neck, </a:t>
            </a:r>
            <a:r>
              <a:rPr lang="en-PH" dirty="0" err="1" smtClean="0"/>
              <a:t>perioral</a:t>
            </a:r>
            <a:r>
              <a:rPr lang="en-PH" dirty="0" smtClean="0"/>
              <a:t> </a:t>
            </a:r>
            <a:r>
              <a:rPr lang="en-PH" dirty="0" err="1" smtClean="0"/>
              <a:t>rhytides</a:t>
            </a:r>
            <a:r>
              <a:rPr lang="en-PH" dirty="0" smtClean="0"/>
              <a:t>, marionette lines at the corners of the mouth from the action of the depressor </a:t>
            </a:r>
            <a:r>
              <a:rPr lang="en-PH" dirty="0" err="1" smtClean="0"/>
              <a:t>anguli</a:t>
            </a:r>
            <a:r>
              <a:rPr lang="en-PH" dirty="0" smtClean="0"/>
              <a:t> </a:t>
            </a:r>
            <a:r>
              <a:rPr lang="en-PH" dirty="0" err="1" smtClean="0"/>
              <a:t>oris</a:t>
            </a:r>
            <a:r>
              <a:rPr lang="en-PH" dirty="0" smtClean="0"/>
              <a:t>, postsurgical </a:t>
            </a:r>
            <a:r>
              <a:rPr lang="en-PH" dirty="0" err="1" smtClean="0"/>
              <a:t>synkinesis</a:t>
            </a:r>
            <a:r>
              <a:rPr lang="en-PH" dirty="0" smtClean="0"/>
              <a:t> (nerve trauma) in the lower face, and </a:t>
            </a:r>
            <a:r>
              <a:rPr lang="en-PH" dirty="0" err="1" smtClean="0"/>
              <a:t>palmar</a:t>
            </a:r>
            <a:r>
              <a:rPr lang="en-PH" dirty="0" smtClean="0"/>
              <a:t>/plantar and forehead/scalp </a:t>
            </a:r>
            <a:r>
              <a:rPr lang="en-PH" dirty="0" err="1" smtClean="0"/>
              <a:t>hyperhidrosis</a:t>
            </a:r>
            <a:r>
              <a:rPr lang="en-PH" dirty="0" smtClean="0"/>
              <a:t>.</a:t>
            </a:r>
            <a:endParaRPr lang="en-PH" dirty="0"/>
          </a:p>
        </p:txBody>
      </p:sp>
      <p:sp>
        <p:nvSpPr>
          <p:cNvPr id="3" name="Title 2"/>
          <p:cNvSpPr>
            <a:spLocks noGrp="1"/>
          </p:cNvSpPr>
          <p:nvPr>
            <p:ph type="title"/>
          </p:nvPr>
        </p:nvSpPr>
        <p:spPr/>
        <p:txBody>
          <a:bodyPr/>
          <a:lstStyle/>
          <a:p>
            <a:endParaRPr lang="en-PH"/>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Grp="1" noChangeAspect="1" noChangeArrowheads="1"/>
          </p:cNvPicPr>
          <p:nvPr>
            <p:ph idx="1"/>
          </p:nvPr>
        </p:nvPicPr>
        <p:blipFill>
          <a:blip r:embed="rId2" cstate="print"/>
          <a:srcRect/>
          <a:stretch>
            <a:fillRect/>
          </a:stretch>
        </p:blipFill>
        <p:spPr bwMode="auto">
          <a:xfrm>
            <a:off x="2057400" y="609600"/>
            <a:ext cx="5397500" cy="53975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PH" dirty="0" smtClean="0"/>
              <a:t>Anatomic considerations: upper face</a:t>
            </a:r>
          </a:p>
          <a:p>
            <a:pPr>
              <a:buNone/>
            </a:pPr>
            <a:r>
              <a:rPr lang="en-PH" b="1" dirty="0" smtClean="0"/>
              <a:t>	Muscle 					Function</a:t>
            </a:r>
          </a:p>
          <a:p>
            <a:r>
              <a:rPr lang="en-PH" dirty="0" err="1" smtClean="0"/>
              <a:t>Frontalis</a:t>
            </a:r>
            <a:r>
              <a:rPr lang="en-PH" dirty="0" smtClean="0"/>
              <a:t> 		Raises the eyebrows and 				produces transverse 					wrinkles of the forehead</a:t>
            </a:r>
          </a:p>
          <a:p>
            <a:r>
              <a:rPr lang="en-PH" dirty="0" err="1" smtClean="0"/>
              <a:t>Corrugator</a:t>
            </a:r>
            <a:r>
              <a:rPr lang="en-PH" dirty="0" smtClean="0"/>
              <a:t> 		Brings the eyebrows 					toward each other</a:t>
            </a:r>
          </a:p>
          <a:p>
            <a:r>
              <a:rPr lang="en-PH" dirty="0" err="1" smtClean="0"/>
              <a:t>Procerus</a:t>
            </a:r>
            <a:r>
              <a:rPr lang="en-PH" dirty="0" smtClean="0"/>
              <a:t> 		Pulls the </a:t>
            </a:r>
            <a:r>
              <a:rPr lang="en-PH" dirty="0" err="1" smtClean="0"/>
              <a:t>glabellar</a:t>
            </a:r>
            <a:r>
              <a:rPr lang="en-PH" dirty="0" smtClean="0"/>
              <a:t> skin in 				an inferior direction and 				causes a transverse </a:t>
            </a:r>
            <a:r>
              <a:rPr lang="en-PH" dirty="0" err="1" smtClean="0"/>
              <a:t>rhytid</a:t>
            </a:r>
            <a:endParaRPr lang="en-PH" dirty="0" smtClean="0"/>
          </a:p>
        </p:txBody>
      </p:sp>
      <p:sp>
        <p:nvSpPr>
          <p:cNvPr id="3" name="Title 2"/>
          <p:cNvSpPr>
            <a:spLocks noGrp="1"/>
          </p:cNvSpPr>
          <p:nvPr>
            <p:ph type="title"/>
          </p:nvPr>
        </p:nvSpPr>
        <p:spPr/>
        <p:txBody>
          <a:bodyPr/>
          <a:lstStyle/>
          <a:p>
            <a:r>
              <a:rPr lang="en-PH" dirty="0" err="1" smtClean="0"/>
              <a:t>Glabellar</a:t>
            </a:r>
            <a:r>
              <a:rPr lang="en-PH" dirty="0" smtClean="0"/>
              <a:t> Brow Furrows</a:t>
            </a:r>
            <a:endParaRPr lang="en-PH" dirty="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PH" dirty="0" smtClean="0"/>
              <a:t>Depressor </a:t>
            </a:r>
            <a:r>
              <a:rPr lang="en-PH" dirty="0" err="1" smtClean="0"/>
              <a:t>supercilii</a:t>
            </a:r>
            <a:r>
              <a:rPr lang="en-PH" dirty="0" smtClean="0"/>
              <a:t> 	Depresses the 						eyebrow</a:t>
            </a:r>
          </a:p>
          <a:p>
            <a:r>
              <a:rPr lang="en-PH" dirty="0" smtClean="0"/>
              <a:t>Orbicularis </a:t>
            </a:r>
            <a:r>
              <a:rPr lang="en-PH" dirty="0" err="1" smtClean="0"/>
              <a:t>oculi</a:t>
            </a:r>
            <a:r>
              <a:rPr lang="en-PH" dirty="0" smtClean="0"/>
              <a:t> 		Functions as the 					sphincter of the eye</a:t>
            </a:r>
          </a:p>
          <a:p>
            <a:endParaRPr lang="en-PH" dirty="0"/>
          </a:p>
        </p:txBody>
      </p:sp>
      <p:sp>
        <p:nvSpPr>
          <p:cNvPr id="3" name="Title 2"/>
          <p:cNvSpPr>
            <a:spLocks noGrp="1"/>
          </p:cNvSpPr>
          <p:nvPr>
            <p:ph type="title"/>
          </p:nvPr>
        </p:nvSpPr>
        <p:spPr/>
        <p:txBody>
          <a:bodyPr/>
          <a:lstStyle/>
          <a:p>
            <a:endParaRPr lang="en-PH" dirty="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endParaRPr lang="en-PH"/>
          </a:p>
        </p:txBody>
      </p:sp>
      <p:pic>
        <p:nvPicPr>
          <p:cNvPr id="3074" name="Picture 2"/>
          <p:cNvPicPr>
            <a:picLocks noGrp="1" noChangeAspect="1" noChangeArrowheads="1"/>
          </p:cNvPicPr>
          <p:nvPr>
            <p:ph idx="1"/>
          </p:nvPr>
        </p:nvPicPr>
        <p:blipFill>
          <a:blip r:embed="rId2" cstate="print"/>
          <a:srcRect/>
          <a:stretch>
            <a:fillRect/>
          </a:stretch>
        </p:blipFill>
        <p:spPr bwMode="auto">
          <a:xfrm>
            <a:off x="2057400" y="1905000"/>
            <a:ext cx="5029200" cy="362005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PH" dirty="0" smtClean="0"/>
              <a:t>25 to 35 units of </a:t>
            </a:r>
            <a:r>
              <a:rPr lang="en-PH" i="1" dirty="0" smtClean="0"/>
              <a:t>Botox</a:t>
            </a:r>
            <a:r>
              <a:rPr lang="en-PH" dirty="0" smtClean="0"/>
              <a:t> may be placed in five separate injection points to treat the corrugators and </a:t>
            </a:r>
            <a:r>
              <a:rPr lang="en-PH" dirty="0" err="1" smtClean="0"/>
              <a:t>procerus</a:t>
            </a:r>
            <a:r>
              <a:rPr lang="en-PH" dirty="0" smtClean="0"/>
              <a:t> muscle in the average brow. </a:t>
            </a:r>
          </a:p>
          <a:p>
            <a:endParaRPr lang="en-PH" dirty="0" smtClean="0"/>
          </a:p>
          <a:p>
            <a:r>
              <a:rPr lang="en-PH" dirty="0" smtClean="0"/>
              <a:t>The dose of </a:t>
            </a:r>
            <a:r>
              <a:rPr lang="en-PH" i="1" dirty="0" err="1" smtClean="0"/>
              <a:t>Dysport</a:t>
            </a:r>
            <a:r>
              <a:rPr lang="en-PH" i="1" dirty="0" smtClean="0"/>
              <a:t> </a:t>
            </a:r>
            <a:r>
              <a:rPr lang="en-PH" dirty="0" smtClean="0"/>
              <a:t>is a total of 50 Units given intramuscularly in five equal aliquots of 10 Units each to achieve clinical effect.</a:t>
            </a:r>
          </a:p>
        </p:txBody>
      </p:sp>
      <p:sp>
        <p:nvSpPr>
          <p:cNvPr id="3" name="Title 2"/>
          <p:cNvSpPr>
            <a:spLocks noGrp="1"/>
          </p:cNvSpPr>
          <p:nvPr>
            <p:ph type="title"/>
          </p:nvPr>
        </p:nvSpPr>
        <p:spPr/>
        <p:txBody>
          <a:bodyPr/>
          <a:lstStyle/>
          <a:p>
            <a:endParaRPr lang="en-PH"/>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PH" dirty="0" smtClean="0"/>
              <a:t>Each 300 Unit vial of </a:t>
            </a:r>
            <a:r>
              <a:rPr lang="en-PH" i="1" dirty="0" err="1" smtClean="0"/>
              <a:t>Dysport</a:t>
            </a:r>
            <a:r>
              <a:rPr lang="en-PH" dirty="0" smtClean="0"/>
              <a:t> is to be reconstituted with 2.5 </a:t>
            </a:r>
            <a:r>
              <a:rPr lang="en-PH" dirty="0" err="1" smtClean="0"/>
              <a:t>mL</a:t>
            </a:r>
            <a:r>
              <a:rPr lang="en-PH" dirty="0" smtClean="0"/>
              <a:t> of 0.9% Sodium Chloride Injection USP (without preservative) prior to injection. </a:t>
            </a:r>
          </a:p>
          <a:p>
            <a:endParaRPr lang="en-PH" dirty="0" smtClean="0"/>
          </a:p>
          <a:p>
            <a:r>
              <a:rPr lang="en-PH" dirty="0" smtClean="0"/>
              <a:t>The concentration of the resulting solution will be 10 Units per 0.08 </a:t>
            </a:r>
            <a:r>
              <a:rPr lang="en-PH" dirty="0" err="1" smtClean="0"/>
              <a:t>mL</a:t>
            </a:r>
            <a:r>
              <a:rPr lang="en-PH" dirty="0" smtClean="0"/>
              <a:t> to be delivered in five equally divided aliquots of 0.08 </a:t>
            </a:r>
            <a:r>
              <a:rPr lang="en-PH" dirty="0" err="1" smtClean="0"/>
              <a:t>mL</a:t>
            </a:r>
            <a:r>
              <a:rPr lang="en-PH" dirty="0" smtClean="0"/>
              <a:t> each. </a:t>
            </a:r>
          </a:p>
        </p:txBody>
      </p:sp>
      <p:sp>
        <p:nvSpPr>
          <p:cNvPr id="3" name="Title 2"/>
          <p:cNvSpPr>
            <a:spLocks noGrp="1"/>
          </p:cNvSpPr>
          <p:nvPr>
            <p:ph type="title"/>
          </p:nvPr>
        </p:nvSpPr>
        <p:spPr/>
        <p:txBody>
          <a:bodyPr/>
          <a:lstStyle/>
          <a:p>
            <a:endParaRPr lang="en-PH"/>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PH" i="1" dirty="0" err="1" smtClean="0"/>
              <a:t>Dysport</a:t>
            </a:r>
            <a:r>
              <a:rPr lang="en-PH" dirty="0" smtClean="0"/>
              <a:t> may also be reconstituted with 1.5 </a:t>
            </a:r>
            <a:r>
              <a:rPr lang="en-PH" dirty="0" err="1" smtClean="0"/>
              <a:t>mL</a:t>
            </a:r>
            <a:r>
              <a:rPr lang="en-PH" dirty="0" smtClean="0"/>
              <a:t> of 0.9% Sodium Chloride Injection USP (without preservative) for a solution of 10 Units per 0.05 </a:t>
            </a:r>
            <a:r>
              <a:rPr lang="en-PH" dirty="0" err="1" smtClean="0"/>
              <a:t>mL</a:t>
            </a:r>
            <a:r>
              <a:rPr lang="en-PH" dirty="0" smtClean="0"/>
              <a:t> to be delivered in five equally divided aliquots of 0.05 </a:t>
            </a:r>
            <a:r>
              <a:rPr lang="en-PH" dirty="0" err="1" smtClean="0"/>
              <a:t>mL</a:t>
            </a:r>
            <a:r>
              <a:rPr lang="en-PH" dirty="0" smtClean="0"/>
              <a:t> each.</a:t>
            </a:r>
          </a:p>
          <a:p>
            <a:endParaRPr lang="en-PH" dirty="0"/>
          </a:p>
        </p:txBody>
      </p:sp>
      <p:sp>
        <p:nvSpPr>
          <p:cNvPr id="3" name="Title 2"/>
          <p:cNvSpPr>
            <a:spLocks noGrp="1"/>
          </p:cNvSpPr>
          <p:nvPr>
            <p:ph type="title"/>
          </p:nvPr>
        </p:nvSpPr>
        <p:spPr/>
        <p:txBody>
          <a:bodyPr/>
          <a:lstStyle/>
          <a:p>
            <a:endParaRPr lang="en-PH"/>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PH" dirty="0" smtClean="0"/>
              <a:t>A 30-gauge, 31-gauge, or even 32-gauge needle and a tuberculin or diabetic syringe are used to minimize the trauma of the intramuscular injections. </a:t>
            </a:r>
          </a:p>
          <a:p>
            <a:endParaRPr lang="en-PH" dirty="0"/>
          </a:p>
        </p:txBody>
      </p:sp>
      <p:sp>
        <p:nvSpPr>
          <p:cNvPr id="3" name="Title 2"/>
          <p:cNvSpPr>
            <a:spLocks noGrp="1"/>
          </p:cNvSpPr>
          <p:nvPr>
            <p:ph type="title"/>
          </p:nvPr>
        </p:nvSpPr>
        <p:spPr/>
        <p:txBody>
          <a:bodyPr/>
          <a:lstStyle/>
          <a:p>
            <a:endParaRPr lang="en-PH"/>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PH" dirty="0" smtClean="0"/>
          </a:p>
          <a:p>
            <a:r>
              <a:rPr lang="en-PH" dirty="0" smtClean="0"/>
              <a:t>The </a:t>
            </a:r>
            <a:r>
              <a:rPr lang="en-PH" dirty="0" err="1" smtClean="0"/>
              <a:t>corrugator</a:t>
            </a:r>
            <a:r>
              <a:rPr lang="en-PH" dirty="0" smtClean="0"/>
              <a:t> injections are placed just at or above the medial brow and in or just lateral to the mid-</a:t>
            </a:r>
            <a:r>
              <a:rPr lang="en-PH" dirty="0" err="1" smtClean="0"/>
              <a:t>pupillary</a:t>
            </a:r>
            <a:r>
              <a:rPr lang="en-PH" dirty="0" smtClean="0"/>
              <a:t> line, 1 cm above the bony orbital rim. </a:t>
            </a:r>
          </a:p>
          <a:p>
            <a:r>
              <a:rPr lang="en-PH" dirty="0" smtClean="0"/>
              <a:t>The fifth injection is placed in the </a:t>
            </a:r>
            <a:r>
              <a:rPr lang="en-PH" dirty="0" err="1" smtClean="0"/>
              <a:t>procerus</a:t>
            </a:r>
            <a:r>
              <a:rPr lang="en-PH" dirty="0" smtClean="0"/>
              <a:t> at the midline at a point just above the horizontal creases created in the </a:t>
            </a:r>
            <a:r>
              <a:rPr lang="en-PH" dirty="0" err="1" smtClean="0"/>
              <a:t>glabella</a:t>
            </a:r>
            <a:r>
              <a:rPr lang="en-PH" dirty="0" smtClean="0"/>
              <a:t> at the bridge of the nose.</a:t>
            </a:r>
          </a:p>
          <a:p>
            <a:endParaRPr lang="en-PH" dirty="0"/>
          </a:p>
        </p:txBody>
      </p:sp>
      <p:sp>
        <p:nvSpPr>
          <p:cNvPr id="3" name="Title 2"/>
          <p:cNvSpPr>
            <a:spLocks noGrp="1"/>
          </p:cNvSpPr>
          <p:nvPr>
            <p:ph type="title"/>
          </p:nvPr>
        </p:nvSpPr>
        <p:spPr/>
        <p:txBody>
          <a:bodyPr/>
          <a:lstStyle/>
          <a:p>
            <a:endParaRPr lang="en-PH"/>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Richard\Desktop\botox_injectionmuscles.jpg"/>
          <p:cNvPicPr>
            <a:picLocks noChangeAspect="1" noChangeArrowheads="1"/>
          </p:cNvPicPr>
          <p:nvPr/>
        </p:nvPicPr>
        <p:blipFill>
          <a:blip r:embed="rId2" cstate="print"/>
          <a:srcRect/>
          <a:stretch>
            <a:fillRect/>
          </a:stretch>
        </p:blipFill>
        <p:spPr bwMode="auto">
          <a:xfrm>
            <a:off x="2438400" y="762000"/>
            <a:ext cx="4038600" cy="5384800"/>
          </a:xfrm>
          <a:prstGeom prst="rect">
            <a:avLst/>
          </a:prstGeom>
          <a:noFill/>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PH" dirty="0" smtClean="0"/>
              <a:t>Patients are instructed to remain upright for 2 to 3 hours to limit the incidence of eyelid </a:t>
            </a:r>
            <a:r>
              <a:rPr lang="en-PH" dirty="0" err="1" smtClean="0"/>
              <a:t>ptosis</a:t>
            </a:r>
            <a:r>
              <a:rPr lang="en-PH" dirty="0" smtClean="0"/>
              <a:t>, which occurs with diffusion of the toxin down into the </a:t>
            </a:r>
            <a:r>
              <a:rPr lang="en-PH" dirty="0" err="1" smtClean="0"/>
              <a:t>levator</a:t>
            </a:r>
            <a:r>
              <a:rPr lang="en-PH" dirty="0" smtClean="0"/>
              <a:t> muscles of the lid.</a:t>
            </a:r>
          </a:p>
          <a:p>
            <a:r>
              <a:rPr lang="en-PH" dirty="0" smtClean="0"/>
              <a:t>Temporary stimulation of </a:t>
            </a:r>
            <a:r>
              <a:rPr lang="en-PH" dirty="0" err="1" smtClean="0"/>
              <a:t>Müller's</a:t>
            </a:r>
            <a:r>
              <a:rPr lang="en-PH" dirty="0" smtClean="0"/>
              <a:t> muscle in the lid can be achieved with 0.5 percent </a:t>
            </a:r>
            <a:r>
              <a:rPr lang="en-PH" dirty="0" err="1" smtClean="0"/>
              <a:t>apraclonidine</a:t>
            </a:r>
            <a:r>
              <a:rPr lang="en-PH" dirty="0" smtClean="0"/>
              <a:t> or 2.5 percent </a:t>
            </a:r>
            <a:r>
              <a:rPr lang="en-PH" dirty="0" err="1" smtClean="0"/>
              <a:t>phenylephrine</a:t>
            </a:r>
            <a:r>
              <a:rPr lang="en-PH" dirty="0" smtClean="0"/>
              <a:t> </a:t>
            </a:r>
            <a:r>
              <a:rPr lang="en-PH" dirty="0" err="1" smtClean="0"/>
              <a:t>eyedrops</a:t>
            </a:r>
            <a:r>
              <a:rPr lang="en-PH" dirty="0" smtClean="0"/>
              <a:t> every 4 hours for 2 to 3 weeks.</a:t>
            </a:r>
            <a:endParaRPr lang="en-PH" dirty="0"/>
          </a:p>
        </p:txBody>
      </p:sp>
      <p:sp>
        <p:nvSpPr>
          <p:cNvPr id="3" name="Title 2"/>
          <p:cNvSpPr>
            <a:spLocks noGrp="1"/>
          </p:cNvSpPr>
          <p:nvPr>
            <p:ph type="title"/>
          </p:nvPr>
        </p:nvSpPr>
        <p:spPr/>
        <p:txBody>
          <a:bodyPr/>
          <a:lstStyle/>
          <a:p>
            <a:endParaRPr lang="en-PH"/>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Users\Richard\Desktop\download.jpg"/>
          <p:cNvPicPr>
            <a:picLocks noChangeAspect="1" noChangeArrowheads="1"/>
          </p:cNvPicPr>
          <p:nvPr/>
        </p:nvPicPr>
        <p:blipFill>
          <a:blip r:embed="rId2" cstate="print"/>
          <a:srcRect/>
          <a:stretch>
            <a:fillRect/>
          </a:stretch>
        </p:blipFill>
        <p:spPr bwMode="auto">
          <a:xfrm>
            <a:off x="533400" y="1981200"/>
            <a:ext cx="3810000" cy="2849217"/>
          </a:xfrm>
          <a:prstGeom prst="rect">
            <a:avLst/>
          </a:prstGeom>
          <a:noFill/>
        </p:spPr>
      </p:pic>
      <p:pic>
        <p:nvPicPr>
          <p:cNvPr id="8195" name="Picture 3" descr="C:\Users\Richard\Desktop\download (1).jpg"/>
          <p:cNvPicPr>
            <a:picLocks noChangeAspect="1" noChangeArrowheads="1"/>
          </p:cNvPicPr>
          <p:nvPr/>
        </p:nvPicPr>
        <p:blipFill>
          <a:blip r:embed="rId3" cstate="print"/>
          <a:srcRect/>
          <a:stretch>
            <a:fillRect/>
          </a:stretch>
        </p:blipFill>
        <p:spPr bwMode="auto">
          <a:xfrm>
            <a:off x="4800600" y="1524000"/>
            <a:ext cx="3530600" cy="3530600"/>
          </a:xfrm>
          <a:prstGeom prst="rect">
            <a:avLst/>
          </a:prstGeom>
          <a:noFill/>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Users\Richard\Desktop\download (2).jpg"/>
          <p:cNvPicPr>
            <a:picLocks noChangeAspect="1" noChangeArrowheads="1"/>
          </p:cNvPicPr>
          <p:nvPr/>
        </p:nvPicPr>
        <p:blipFill>
          <a:blip r:embed="rId2" cstate="print"/>
          <a:srcRect/>
          <a:stretch>
            <a:fillRect/>
          </a:stretch>
        </p:blipFill>
        <p:spPr bwMode="auto">
          <a:xfrm>
            <a:off x="1219200" y="1143000"/>
            <a:ext cx="2133599" cy="4228963"/>
          </a:xfrm>
          <a:prstGeom prst="rect">
            <a:avLst/>
          </a:prstGeom>
          <a:noFill/>
        </p:spPr>
      </p:pic>
      <p:pic>
        <p:nvPicPr>
          <p:cNvPr id="9219" name="Picture 3" descr="C:\Users\Richard\Desktop\download (3).jpg"/>
          <p:cNvPicPr>
            <a:picLocks noChangeAspect="1" noChangeArrowheads="1"/>
          </p:cNvPicPr>
          <p:nvPr/>
        </p:nvPicPr>
        <p:blipFill>
          <a:blip r:embed="rId3" cstate="print"/>
          <a:srcRect/>
          <a:stretch>
            <a:fillRect/>
          </a:stretch>
        </p:blipFill>
        <p:spPr bwMode="auto">
          <a:xfrm>
            <a:off x="4572000" y="914400"/>
            <a:ext cx="2810883" cy="4600248"/>
          </a:xfrm>
          <a:prstGeom prst="rect">
            <a:avLst/>
          </a:prstGeom>
          <a:noFill/>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PH" dirty="0" smtClean="0"/>
              <a:t>Raise 2 to 3 mm of elevation of the lash margin until the distant diffusion effect of the </a:t>
            </a:r>
            <a:r>
              <a:rPr lang="en-PH" dirty="0" err="1" smtClean="0"/>
              <a:t>botulinum</a:t>
            </a:r>
            <a:r>
              <a:rPr lang="en-PH" dirty="0" smtClean="0"/>
              <a:t> toxin on the </a:t>
            </a:r>
            <a:r>
              <a:rPr lang="en-PH" dirty="0" err="1" smtClean="0"/>
              <a:t>levator</a:t>
            </a:r>
            <a:r>
              <a:rPr lang="en-PH" dirty="0" smtClean="0"/>
              <a:t> muscle disappears after 2 to 3 weeks.</a:t>
            </a:r>
            <a:endParaRPr lang="en-PH" dirty="0"/>
          </a:p>
        </p:txBody>
      </p:sp>
      <p:sp>
        <p:nvSpPr>
          <p:cNvPr id="3" name="Title 2"/>
          <p:cNvSpPr>
            <a:spLocks noGrp="1"/>
          </p:cNvSpPr>
          <p:nvPr>
            <p:ph type="title"/>
          </p:nvPr>
        </p:nvSpPr>
        <p:spPr/>
        <p:txBody>
          <a:bodyPr/>
          <a:lstStyle/>
          <a:p>
            <a:endParaRPr lang="en-PH"/>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PH" dirty="0" err="1" smtClean="0"/>
              <a:t>Frontalis</a:t>
            </a:r>
            <a:r>
              <a:rPr lang="en-PH" dirty="0" smtClean="0"/>
              <a:t> is treated at the horizontal equator of the forehead or above to avoid inactivation of the lower third of the </a:t>
            </a:r>
            <a:r>
              <a:rPr lang="en-PH" dirty="0" err="1" smtClean="0"/>
              <a:t>frontalis</a:t>
            </a:r>
            <a:r>
              <a:rPr lang="en-PH" dirty="0" smtClean="0"/>
              <a:t> muscle</a:t>
            </a:r>
          </a:p>
          <a:p>
            <a:r>
              <a:rPr lang="en-PH" dirty="0" smtClean="0"/>
              <a:t>responsible for suspension and movement of the eyebrows </a:t>
            </a:r>
          </a:p>
          <a:p>
            <a:endParaRPr lang="en-PH" dirty="0"/>
          </a:p>
        </p:txBody>
      </p:sp>
      <p:sp>
        <p:nvSpPr>
          <p:cNvPr id="3" name="Title 2"/>
          <p:cNvSpPr>
            <a:spLocks noGrp="1"/>
          </p:cNvSpPr>
          <p:nvPr>
            <p:ph type="title"/>
          </p:nvPr>
        </p:nvSpPr>
        <p:spPr/>
        <p:txBody>
          <a:bodyPr/>
          <a:lstStyle/>
          <a:p>
            <a:r>
              <a:rPr lang="en-PH" dirty="0" smtClean="0"/>
              <a:t>Horizontal Forehead Lines</a:t>
            </a:r>
            <a:endParaRPr lang="en-PH" dirty="0"/>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PH" dirty="0" smtClean="0"/>
              <a:t>12 to 20 units of </a:t>
            </a:r>
            <a:r>
              <a:rPr lang="en-PH" dirty="0" err="1" smtClean="0"/>
              <a:t>botulinum</a:t>
            </a:r>
            <a:r>
              <a:rPr lang="en-PH" dirty="0" smtClean="0"/>
              <a:t> toxin are placed in four or five divided doses equidistantly along the forehead equator.</a:t>
            </a:r>
          </a:p>
          <a:p>
            <a:endParaRPr lang="en-PH" dirty="0" smtClean="0"/>
          </a:p>
          <a:p>
            <a:r>
              <a:rPr lang="en-PH" dirty="0" smtClean="0"/>
              <a:t>Large doses or too low injection site produce brow </a:t>
            </a:r>
            <a:r>
              <a:rPr lang="en-PH" dirty="0" err="1" smtClean="0"/>
              <a:t>ptosis</a:t>
            </a:r>
            <a:r>
              <a:rPr lang="en-PH" dirty="0" smtClean="0"/>
              <a:t> and loss of brow arch.</a:t>
            </a:r>
          </a:p>
          <a:p>
            <a:r>
              <a:rPr lang="en-PH" dirty="0" smtClean="0"/>
              <a:t>No comparable adrenergic agent available to reverse brow </a:t>
            </a:r>
            <a:r>
              <a:rPr lang="en-PH" dirty="0" err="1" smtClean="0"/>
              <a:t>ptosis</a:t>
            </a:r>
            <a:r>
              <a:rPr lang="en-PH" dirty="0" smtClean="0"/>
              <a:t>.</a:t>
            </a:r>
            <a:endParaRPr lang="en-PH" dirty="0"/>
          </a:p>
        </p:txBody>
      </p:sp>
      <p:sp>
        <p:nvSpPr>
          <p:cNvPr id="3" name="Title 2"/>
          <p:cNvSpPr>
            <a:spLocks noGrp="1"/>
          </p:cNvSpPr>
          <p:nvPr>
            <p:ph type="title"/>
          </p:nvPr>
        </p:nvSpPr>
        <p:spPr/>
        <p:txBody>
          <a:bodyPr/>
          <a:lstStyle/>
          <a:p>
            <a:endParaRPr lang="en-PH"/>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Richard\Desktop\images (1).jpg"/>
          <p:cNvPicPr>
            <a:picLocks noChangeAspect="1" noChangeArrowheads="1"/>
          </p:cNvPicPr>
          <p:nvPr/>
        </p:nvPicPr>
        <p:blipFill>
          <a:blip r:embed="rId2" cstate="print"/>
          <a:srcRect/>
          <a:stretch>
            <a:fillRect/>
          </a:stretch>
        </p:blipFill>
        <p:spPr bwMode="auto">
          <a:xfrm>
            <a:off x="762000" y="838200"/>
            <a:ext cx="3298825" cy="4490067"/>
          </a:xfrm>
          <a:prstGeom prst="rect">
            <a:avLst/>
          </a:prstGeom>
          <a:noFill/>
        </p:spPr>
      </p:pic>
      <p:pic>
        <p:nvPicPr>
          <p:cNvPr id="5123" name="Picture 3" descr="C:\Users\Richard\Desktop\images (2).jpg"/>
          <p:cNvPicPr>
            <a:picLocks noChangeAspect="1" noChangeArrowheads="1"/>
          </p:cNvPicPr>
          <p:nvPr/>
        </p:nvPicPr>
        <p:blipFill>
          <a:blip r:embed="rId3" cstate="print"/>
          <a:srcRect/>
          <a:stretch>
            <a:fillRect/>
          </a:stretch>
        </p:blipFill>
        <p:spPr bwMode="auto">
          <a:xfrm>
            <a:off x="5105400" y="838200"/>
            <a:ext cx="3404593" cy="4424242"/>
          </a:xfrm>
          <a:prstGeom prst="rect">
            <a:avLst/>
          </a:prstGeom>
          <a:noFill/>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PH" dirty="0" err="1" smtClean="0"/>
              <a:t>Rhytides</a:t>
            </a:r>
            <a:r>
              <a:rPr lang="en-PH" dirty="0" smtClean="0"/>
              <a:t> at the corners of the eye respond </a:t>
            </a:r>
            <a:r>
              <a:rPr lang="en-PH" dirty="0" err="1" smtClean="0"/>
              <a:t>favorably</a:t>
            </a:r>
            <a:r>
              <a:rPr lang="en-PH" dirty="0" smtClean="0"/>
              <a:t> to injections of toxin.</a:t>
            </a:r>
          </a:p>
          <a:p>
            <a:endParaRPr lang="en-PH" dirty="0" smtClean="0"/>
          </a:p>
          <a:p>
            <a:r>
              <a:rPr lang="en-PH" dirty="0" smtClean="0"/>
              <a:t>Toxin is usually placed at one to three injection points approximately 1 cm lateral to the lateral canthus with 10 to 18 units.</a:t>
            </a:r>
          </a:p>
          <a:p>
            <a:endParaRPr lang="en-PH" dirty="0" smtClean="0"/>
          </a:p>
        </p:txBody>
      </p:sp>
      <p:sp>
        <p:nvSpPr>
          <p:cNvPr id="3" name="Title 2"/>
          <p:cNvSpPr>
            <a:spLocks noGrp="1"/>
          </p:cNvSpPr>
          <p:nvPr>
            <p:ph type="title"/>
          </p:nvPr>
        </p:nvSpPr>
        <p:spPr/>
        <p:txBody>
          <a:bodyPr/>
          <a:lstStyle/>
          <a:p>
            <a:r>
              <a:rPr lang="en-PH" dirty="0" smtClean="0"/>
              <a:t>Crow's-Feet</a:t>
            </a:r>
            <a:endParaRPr lang="en-PH" dirty="0"/>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PH" dirty="0" smtClean="0"/>
              <a:t>Placing toxin at or below the </a:t>
            </a:r>
            <a:r>
              <a:rPr lang="en-PH" dirty="0" err="1" smtClean="0"/>
              <a:t>malar</a:t>
            </a:r>
            <a:r>
              <a:rPr lang="en-PH" dirty="0" smtClean="0"/>
              <a:t> eminence “smile lines” in an attempt to weaken these lines may lead to paralysis of the </a:t>
            </a:r>
            <a:r>
              <a:rPr lang="en-PH" dirty="0" err="1" smtClean="0"/>
              <a:t>zygomaticus</a:t>
            </a:r>
            <a:r>
              <a:rPr lang="en-PH" dirty="0" smtClean="0"/>
              <a:t> muscles.</a:t>
            </a:r>
          </a:p>
          <a:p>
            <a:r>
              <a:rPr lang="en-PH" dirty="0" smtClean="0"/>
              <a:t>Drooping corner of the mouth that cannot spontaneously be raised acquiring a post-stroke appearance.</a:t>
            </a:r>
          </a:p>
          <a:p>
            <a:endParaRPr lang="en-PH" dirty="0"/>
          </a:p>
        </p:txBody>
      </p:sp>
      <p:sp>
        <p:nvSpPr>
          <p:cNvPr id="3" name="Title 2"/>
          <p:cNvSpPr>
            <a:spLocks noGrp="1"/>
          </p:cNvSpPr>
          <p:nvPr>
            <p:ph type="title"/>
          </p:nvPr>
        </p:nvSpPr>
        <p:spPr/>
        <p:txBody>
          <a:bodyPr/>
          <a:lstStyle/>
          <a:p>
            <a:endParaRPr lang="en-PH"/>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PH" dirty="0" smtClean="0"/>
              <a:t>The patient should have good lower eyelid tarsal tone to avoid the appearance of senile </a:t>
            </a:r>
            <a:r>
              <a:rPr lang="en-PH" dirty="0" err="1" smtClean="0"/>
              <a:t>ectropion</a:t>
            </a:r>
            <a:r>
              <a:rPr lang="en-PH" dirty="0" smtClean="0"/>
              <a:t> from too much laxity of the lower eyelid.</a:t>
            </a:r>
            <a:endParaRPr lang="en-PH" dirty="0"/>
          </a:p>
        </p:txBody>
      </p:sp>
      <p:sp>
        <p:nvSpPr>
          <p:cNvPr id="3" name="Title 2"/>
          <p:cNvSpPr>
            <a:spLocks noGrp="1"/>
          </p:cNvSpPr>
          <p:nvPr>
            <p:ph type="title"/>
          </p:nvPr>
        </p:nvSpPr>
        <p:spPr/>
        <p:txBody>
          <a:bodyPr/>
          <a:lstStyle/>
          <a:p>
            <a:endParaRPr lang="en-PH"/>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PH" dirty="0" smtClean="0"/>
              <a:t>Pre-treatment of the crow's-feet area is very useful as an adjunctive technique before laser resurfacing.</a:t>
            </a:r>
          </a:p>
          <a:p>
            <a:r>
              <a:rPr lang="en-PH" dirty="0" smtClean="0"/>
              <a:t>It prevents the problem of </a:t>
            </a:r>
            <a:r>
              <a:rPr lang="en-PH" dirty="0" err="1" smtClean="0"/>
              <a:t>rhytides</a:t>
            </a:r>
            <a:r>
              <a:rPr lang="en-PH" dirty="0" smtClean="0"/>
              <a:t> being readily re-formed by repeated squinting during the postoperative healing period.</a:t>
            </a:r>
            <a:endParaRPr lang="en-PH" dirty="0"/>
          </a:p>
        </p:txBody>
      </p:sp>
      <p:sp>
        <p:nvSpPr>
          <p:cNvPr id="3" name="Title 2"/>
          <p:cNvSpPr>
            <a:spLocks noGrp="1"/>
          </p:cNvSpPr>
          <p:nvPr>
            <p:ph type="title"/>
          </p:nvPr>
        </p:nvSpPr>
        <p:spPr/>
        <p:txBody>
          <a:bodyPr/>
          <a:lstStyle/>
          <a:p>
            <a:endParaRPr lang="en-PH"/>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Richard\Desktop\images (3).jpg"/>
          <p:cNvPicPr>
            <a:picLocks noChangeAspect="1" noChangeArrowheads="1"/>
          </p:cNvPicPr>
          <p:nvPr/>
        </p:nvPicPr>
        <p:blipFill>
          <a:blip r:embed="rId2" cstate="print"/>
          <a:srcRect/>
          <a:stretch>
            <a:fillRect/>
          </a:stretch>
        </p:blipFill>
        <p:spPr bwMode="auto">
          <a:xfrm>
            <a:off x="457200" y="1295400"/>
            <a:ext cx="4614577" cy="3662363"/>
          </a:xfrm>
          <a:prstGeom prst="rect">
            <a:avLst/>
          </a:prstGeom>
          <a:noFill/>
        </p:spPr>
      </p:pic>
      <p:pic>
        <p:nvPicPr>
          <p:cNvPr id="5" name="Picture 3" descr="C:\Users\Richard\Desktop\images (2).jpg"/>
          <p:cNvPicPr>
            <a:picLocks noChangeAspect="1" noChangeArrowheads="1"/>
          </p:cNvPicPr>
          <p:nvPr/>
        </p:nvPicPr>
        <p:blipFill>
          <a:blip r:embed="rId3" cstate="print"/>
          <a:srcRect/>
          <a:stretch>
            <a:fillRect/>
          </a:stretch>
        </p:blipFill>
        <p:spPr bwMode="auto">
          <a:xfrm>
            <a:off x="5105400" y="838200"/>
            <a:ext cx="3404593" cy="4424242"/>
          </a:xfrm>
          <a:prstGeom prst="rect">
            <a:avLst/>
          </a:prstGeom>
          <a:noFill/>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PH" dirty="0" smtClean="0"/>
              <a:t>A synergy exists between soft-tissue fillers and neurotoxins.</a:t>
            </a:r>
          </a:p>
          <a:p>
            <a:endParaRPr lang="en-PH" dirty="0" smtClean="0"/>
          </a:p>
          <a:p>
            <a:r>
              <a:rPr lang="en-PH" dirty="0" smtClean="0"/>
              <a:t>The ability to control both muscles of expression and their secondary lines and folds, and to repair age-related volume changes in subcutaneous tissue has revolutionized minimally invasive cosmetic techniques</a:t>
            </a:r>
            <a:endParaRPr lang="en-PH" dirty="0"/>
          </a:p>
        </p:txBody>
      </p:sp>
      <p:sp>
        <p:nvSpPr>
          <p:cNvPr id="3" name="Title 2"/>
          <p:cNvSpPr>
            <a:spLocks noGrp="1"/>
          </p:cNvSpPr>
          <p:nvPr>
            <p:ph type="title"/>
          </p:nvPr>
        </p:nvSpPr>
        <p:spPr/>
        <p:txBody>
          <a:bodyPr/>
          <a:lstStyle/>
          <a:p>
            <a:r>
              <a:rPr lang="en-PH" dirty="0" smtClean="0"/>
              <a:t>Combination Therapy</a:t>
            </a:r>
            <a:endParaRPr lang="en-PH" dirty="0"/>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PH" dirty="0" smtClean="0"/>
              <a:t>Toxin: upper third of the face (</a:t>
            </a:r>
            <a:r>
              <a:rPr lang="en-PH" dirty="0" err="1" smtClean="0"/>
              <a:t>glabellar</a:t>
            </a:r>
            <a:r>
              <a:rPr lang="en-PH" dirty="0" smtClean="0"/>
              <a:t> frown lines, horizontal forehead lines, and crow's-feet)</a:t>
            </a:r>
          </a:p>
          <a:p>
            <a:endParaRPr lang="en-PH" dirty="0" smtClean="0"/>
          </a:p>
          <a:p>
            <a:r>
              <a:rPr lang="en-PH" dirty="0" smtClean="0"/>
              <a:t>Filler: volume restoration of the lower and middle face (lip enhancement, filling of </a:t>
            </a:r>
            <a:r>
              <a:rPr lang="en-PH" dirty="0" err="1" smtClean="0"/>
              <a:t>nasolabial</a:t>
            </a:r>
            <a:r>
              <a:rPr lang="en-PH" dirty="0" smtClean="0"/>
              <a:t> fold and marionette lines, chin and cheek augmentation)</a:t>
            </a:r>
            <a:endParaRPr lang="en-PH" dirty="0"/>
          </a:p>
        </p:txBody>
      </p:sp>
      <p:sp>
        <p:nvSpPr>
          <p:cNvPr id="3" name="Title 2"/>
          <p:cNvSpPr>
            <a:spLocks noGrp="1"/>
          </p:cNvSpPr>
          <p:nvPr>
            <p:ph type="title"/>
          </p:nvPr>
        </p:nvSpPr>
        <p:spPr/>
        <p:txBody>
          <a:bodyPr/>
          <a:lstStyle/>
          <a:p>
            <a:endParaRPr lang="en-PH"/>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Users\Richard\Desktop\images (5).jpg"/>
          <p:cNvPicPr>
            <a:picLocks noChangeAspect="1" noChangeArrowheads="1"/>
          </p:cNvPicPr>
          <p:nvPr/>
        </p:nvPicPr>
        <p:blipFill>
          <a:blip r:embed="rId2" cstate="print"/>
          <a:srcRect/>
          <a:stretch>
            <a:fillRect/>
          </a:stretch>
        </p:blipFill>
        <p:spPr bwMode="auto">
          <a:xfrm>
            <a:off x="533400" y="171450"/>
            <a:ext cx="3124200" cy="2343150"/>
          </a:xfrm>
          <a:prstGeom prst="rect">
            <a:avLst/>
          </a:prstGeom>
          <a:noFill/>
        </p:spPr>
      </p:pic>
      <p:pic>
        <p:nvPicPr>
          <p:cNvPr id="14339" name="Picture 3" descr="C:\Users\Richard\Desktop\images (6).jpg"/>
          <p:cNvPicPr>
            <a:picLocks noChangeAspect="1" noChangeArrowheads="1"/>
          </p:cNvPicPr>
          <p:nvPr/>
        </p:nvPicPr>
        <p:blipFill>
          <a:blip r:embed="rId3" cstate="print"/>
          <a:srcRect/>
          <a:stretch>
            <a:fillRect/>
          </a:stretch>
        </p:blipFill>
        <p:spPr bwMode="auto">
          <a:xfrm>
            <a:off x="4495800" y="381000"/>
            <a:ext cx="2971800" cy="2225981"/>
          </a:xfrm>
          <a:prstGeom prst="rect">
            <a:avLst/>
          </a:prstGeom>
          <a:noFill/>
        </p:spPr>
      </p:pic>
      <p:pic>
        <p:nvPicPr>
          <p:cNvPr id="14340" name="Picture 4" descr="C:\Users\Richard\Desktop\images (7).jpg"/>
          <p:cNvPicPr>
            <a:picLocks noChangeAspect="1" noChangeArrowheads="1"/>
          </p:cNvPicPr>
          <p:nvPr/>
        </p:nvPicPr>
        <p:blipFill>
          <a:blip r:embed="rId4" cstate="print"/>
          <a:srcRect/>
          <a:stretch>
            <a:fillRect/>
          </a:stretch>
        </p:blipFill>
        <p:spPr bwMode="auto">
          <a:xfrm>
            <a:off x="1828800" y="3048000"/>
            <a:ext cx="4206531" cy="2057400"/>
          </a:xfrm>
          <a:prstGeom prst="rect">
            <a:avLst/>
          </a:prstGeom>
          <a:noFill/>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PH" dirty="0" err="1" smtClean="0"/>
              <a:t>Hyperhidrosis</a:t>
            </a:r>
            <a:endParaRPr lang="en-PH" dirty="0"/>
          </a:p>
        </p:txBody>
      </p:sp>
      <p:pic>
        <p:nvPicPr>
          <p:cNvPr id="15362" name="Picture 2" descr="C:\Users\Richard\Desktop\download (7).jpg"/>
          <p:cNvPicPr>
            <a:picLocks noChangeAspect="1" noChangeArrowheads="1"/>
          </p:cNvPicPr>
          <p:nvPr/>
        </p:nvPicPr>
        <p:blipFill>
          <a:blip r:embed="rId2" cstate="print"/>
          <a:srcRect/>
          <a:stretch>
            <a:fillRect/>
          </a:stretch>
        </p:blipFill>
        <p:spPr bwMode="auto">
          <a:xfrm>
            <a:off x="762000" y="1219200"/>
            <a:ext cx="3200400" cy="4809344"/>
          </a:xfrm>
          <a:prstGeom prst="rect">
            <a:avLst/>
          </a:prstGeom>
          <a:noFill/>
        </p:spPr>
      </p:pic>
      <p:pic>
        <p:nvPicPr>
          <p:cNvPr id="15363" name="Picture 3" descr="C:\Users\Richard\Desktop\download (8).jpg"/>
          <p:cNvPicPr>
            <a:picLocks noChangeAspect="1" noChangeArrowheads="1"/>
          </p:cNvPicPr>
          <p:nvPr/>
        </p:nvPicPr>
        <p:blipFill>
          <a:blip r:embed="rId3" cstate="print"/>
          <a:srcRect/>
          <a:stretch>
            <a:fillRect/>
          </a:stretch>
        </p:blipFill>
        <p:spPr bwMode="auto">
          <a:xfrm>
            <a:off x="4724400" y="1600200"/>
            <a:ext cx="3048000" cy="4267200"/>
          </a:xfrm>
          <a:prstGeom prst="rect">
            <a:avLst/>
          </a:prstGeom>
          <a:noFill/>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PH" dirty="0" smtClean="0"/>
              <a:t>Minor's starch-iodine test to map out the extent of surface area in the </a:t>
            </a:r>
            <a:r>
              <a:rPr lang="en-PH" dirty="0" err="1" smtClean="0"/>
              <a:t>axillary</a:t>
            </a:r>
            <a:r>
              <a:rPr lang="en-PH" dirty="0" smtClean="0"/>
              <a:t> vault that is affected</a:t>
            </a:r>
          </a:p>
          <a:p>
            <a:endParaRPr lang="en-PH" dirty="0" smtClean="0"/>
          </a:p>
          <a:p>
            <a:r>
              <a:rPr lang="en-PH" dirty="0" smtClean="0"/>
              <a:t>Doses of 2.5 to 4.0 units of </a:t>
            </a:r>
            <a:r>
              <a:rPr lang="en-PH" dirty="0" err="1" smtClean="0"/>
              <a:t>botulinum</a:t>
            </a:r>
            <a:r>
              <a:rPr lang="en-PH" dirty="0" smtClean="0"/>
              <a:t> toxin are placed every 1 to 2 cm as </a:t>
            </a:r>
            <a:r>
              <a:rPr lang="en-PH" dirty="0" err="1" smtClean="0"/>
              <a:t>intradermal</a:t>
            </a:r>
            <a:r>
              <a:rPr lang="en-PH" dirty="0" smtClean="0"/>
              <a:t> injections in </a:t>
            </a:r>
            <a:r>
              <a:rPr lang="en-PH" dirty="0" err="1" smtClean="0"/>
              <a:t>axillary</a:t>
            </a:r>
            <a:r>
              <a:rPr lang="en-PH" dirty="0" smtClean="0"/>
              <a:t> skin.</a:t>
            </a:r>
            <a:endParaRPr lang="en-PH" dirty="0"/>
          </a:p>
        </p:txBody>
      </p:sp>
      <p:sp>
        <p:nvSpPr>
          <p:cNvPr id="3" name="Title 2"/>
          <p:cNvSpPr>
            <a:spLocks noGrp="1"/>
          </p:cNvSpPr>
          <p:nvPr>
            <p:ph type="title"/>
          </p:nvPr>
        </p:nvSpPr>
        <p:spPr/>
        <p:txBody>
          <a:bodyPr>
            <a:normAutofit fontScale="90000"/>
          </a:bodyPr>
          <a:lstStyle/>
          <a:p>
            <a:r>
              <a:rPr lang="en-PH" dirty="0" err="1" smtClean="0"/>
              <a:t>Hyperhidrosis</a:t>
            </a:r>
            <a:r>
              <a:rPr lang="en-PH" dirty="0" smtClean="0"/>
              <a:t/>
            </a:r>
            <a:br>
              <a:rPr lang="en-PH" dirty="0" smtClean="0"/>
            </a:br>
            <a:endParaRPr lang="en-PH" dirty="0"/>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Users\Richard\Desktop\images (9).jpg"/>
          <p:cNvPicPr>
            <a:picLocks noChangeAspect="1" noChangeArrowheads="1"/>
          </p:cNvPicPr>
          <p:nvPr/>
        </p:nvPicPr>
        <p:blipFill>
          <a:blip r:embed="rId2" cstate="print"/>
          <a:srcRect/>
          <a:stretch>
            <a:fillRect/>
          </a:stretch>
        </p:blipFill>
        <p:spPr bwMode="auto">
          <a:xfrm>
            <a:off x="1828800" y="1066800"/>
            <a:ext cx="5715000" cy="3887040"/>
          </a:xfrm>
          <a:prstGeom prst="rect">
            <a:avLst/>
          </a:prstGeom>
          <a:noFill/>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PH" dirty="0" smtClean="0"/>
              <a:t>Reliable </a:t>
            </a:r>
            <a:r>
              <a:rPr lang="en-PH" dirty="0" err="1" smtClean="0"/>
              <a:t>anhidrosis</a:t>
            </a:r>
            <a:r>
              <a:rPr lang="en-PH" dirty="0" smtClean="0"/>
              <a:t> is produced within 72 hours and will last for 8 to 12 months with doses of 50 units per </a:t>
            </a:r>
            <a:r>
              <a:rPr lang="en-PH" dirty="0" err="1" smtClean="0"/>
              <a:t>axilla</a:t>
            </a:r>
            <a:r>
              <a:rPr lang="en-PH" dirty="0" smtClean="0"/>
              <a:t>.</a:t>
            </a:r>
          </a:p>
          <a:p>
            <a:endParaRPr lang="en-PH" dirty="0" smtClean="0"/>
          </a:p>
          <a:p>
            <a:r>
              <a:rPr lang="en-PH" dirty="0" smtClean="0"/>
              <a:t>The duration of effect appears to be dose related.</a:t>
            </a:r>
          </a:p>
          <a:p>
            <a:endParaRPr lang="en-PH" dirty="0" smtClean="0"/>
          </a:p>
          <a:p>
            <a:r>
              <a:rPr lang="en-PH" dirty="0" smtClean="0"/>
              <a:t>doses of up to 200 units (</a:t>
            </a:r>
            <a:r>
              <a:rPr lang="en-PH" dirty="0" err="1" smtClean="0"/>
              <a:t>Dysport</a:t>
            </a:r>
            <a:r>
              <a:rPr lang="en-PH" dirty="0" smtClean="0"/>
              <a:t>) per </a:t>
            </a:r>
            <a:r>
              <a:rPr lang="en-PH" dirty="0" err="1" smtClean="0"/>
              <a:t>axilla</a:t>
            </a:r>
            <a:r>
              <a:rPr lang="en-PH" dirty="0" smtClean="0"/>
              <a:t> have been reported to produce dryness for up to 29 months</a:t>
            </a:r>
            <a:endParaRPr lang="en-PH" dirty="0"/>
          </a:p>
        </p:txBody>
      </p:sp>
      <p:sp>
        <p:nvSpPr>
          <p:cNvPr id="3" name="Title 2"/>
          <p:cNvSpPr>
            <a:spLocks noGrp="1"/>
          </p:cNvSpPr>
          <p:nvPr>
            <p:ph type="title"/>
          </p:nvPr>
        </p:nvSpPr>
        <p:spPr/>
        <p:txBody>
          <a:bodyPr/>
          <a:lstStyle/>
          <a:p>
            <a:endParaRPr lang="en-PH"/>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Users\Richard\Desktop\images (11).jpg"/>
          <p:cNvPicPr>
            <a:picLocks noChangeAspect="1" noChangeArrowheads="1"/>
          </p:cNvPicPr>
          <p:nvPr/>
        </p:nvPicPr>
        <p:blipFill>
          <a:blip r:embed="rId2" cstate="print"/>
          <a:srcRect/>
          <a:stretch>
            <a:fillRect/>
          </a:stretch>
        </p:blipFill>
        <p:spPr bwMode="auto">
          <a:xfrm>
            <a:off x="2362200" y="990600"/>
            <a:ext cx="4825172" cy="4259880"/>
          </a:xfrm>
          <a:prstGeom prst="rect">
            <a:avLst/>
          </a:prstGeom>
          <a:noFill/>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Users\Richard\Desktop\images (10).jpg"/>
          <p:cNvPicPr>
            <a:picLocks noChangeAspect="1" noChangeArrowheads="1"/>
          </p:cNvPicPr>
          <p:nvPr/>
        </p:nvPicPr>
        <p:blipFill>
          <a:blip r:embed="rId2" cstate="print"/>
          <a:srcRect/>
          <a:stretch>
            <a:fillRect/>
          </a:stretch>
        </p:blipFill>
        <p:spPr bwMode="auto">
          <a:xfrm>
            <a:off x="1752600" y="990600"/>
            <a:ext cx="5700712" cy="4281351"/>
          </a:xfrm>
          <a:prstGeom prst="rect">
            <a:avLst/>
          </a:prstGeom>
          <a:noFill/>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Users\Richard\Desktop\download (9).jpg"/>
          <p:cNvPicPr>
            <a:picLocks noChangeAspect="1" noChangeArrowheads="1"/>
          </p:cNvPicPr>
          <p:nvPr/>
        </p:nvPicPr>
        <p:blipFill>
          <a:blip r:embed="rId2" cstate="print"/>
          <a:srcRect/>
          <a:stretch>
            <a:fillRect/>
          </a:stretch>
        </p:blipFill>
        <p:spPr bwMode="auto">
          <a:xfrm>
            <a:off x="2667000" y="457200"/>
            <a:ext cx="3810000" cy="5746230"/>
          </a:xfrm>
          <a:prstGeom prst="rect">
            <a:avLst/>
          </a:prstGeom>
          <a:noFill/>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PH" dirty="0" err="1" smtClean="0"/>
              <a:t>Palmar</a:t>
            </a:r>
            <a:r>
              <a:rPr lang="en-PH" dirty="0" smtClean="0"/>
              <a:t> </a:t>
            </a:r>
            <a:r>
              <a:rPr lang="en-PH" dirty="0" err="1" smtClean="0"/>
              <a:t>hyperhidrosis</a:t>
            </a:r>
            <a:r>
              <a:rPr lang="en-PH" dirty="0" smtClean="0"/>
              <a:t> is more challenging to treat.</a:t>
            </a:r>
          </a:p>
          <a:p>
            <a:endParaRPr lang="en-PH" dirty="0" smtClean="0"/>
          </a:p>
          <a:p>
            <a:r>
              <a:rPr lang="en-PH" dirty="0" smtClean="0"/>
              <a:t>1) the more limited diffusion of the toxin in </a:t>
            </a:r>
            <a:r>
              <a:rPr lang="en-PH" dirty="0" err="1" smtClean="0"/>
              <a:t>palmar</a:t>
            </a:r>
            <a:r>
              <a:rPr lang="en-PH" dirty="0" smtClean="0"/>
              <a:t> skin</a:t>
            </a:r>
          </a:p>
          <a:p>
            <a:r>
              <a:rPr lang="en-PH" dirty="0" smtClean="0"/>
              <a:t>(2) the pain on injection</a:t>
            </a:r>
          </a:p>
          <a:p>
            <a:r>
              <a:rPr lang="en-PH" dirty="0" smtClean="0"/>
              <a:t>(3) the generally predictable incidence of temporary weakness in the hand</a:t>
            </a:r>
            <a:endParaRPr lang="en-PH" dirty="0"/>
          </a:p>
        </p:txBody>
      </p:sp>
      <p:sp>
        <p:nvSpPr>
          <p:cNvPr id="3" name="Title 2"/>
          <p:cNvSpPr>
            <a:spLocks noGrp="1"/>
          </p:cNvSpPr>
          <p:nvPr>
            <p:ph type="title"/>
          </p:nvPr>
        </p:nvSpPr>
        <p:spPr/>
        <p:txBody>
          <a:bodyPr/>
          <a:lstStyle/>
          <a:p>
            <a:endParaRPr lang="en-PH"/>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PH" dirty="0" err="1" smtClean="0"/>
              <a:t>Anesthesia</a:t>
            </a:r>
            <a:r>
              <a:rPr lang="en-PH" dirty="0" smtClean="0"/>
              <a:t> is achieved with regional wrist blocks of the median, </a:t>
            </a:r>
            <a:r>
              <a:rPr lang="en-PH" dirty="0" err="1" smtClean="0"/>
              <a:t>ulnar</a:t>
            </a:r>
            <a:r>
              <a:rPr lang="en-PH" dirty="0" smtClean="0"/>
              <a:t>, and radial nerves using </a:t>
            </a:r>
            <a:r>
              <a:rPr lang="en-PH" dirty="0" err="1" smtClean="0"/>
              <a:t>lidocaine</a:t>
            </a:r>
            <a:r>
              <a:rPr lang="en-PH" dirty="0" smtClean="0"/>
              <a:t> 1 percent to 2 percent without epinephrine.</a:t>
            </a:r>
          </a:p>
          <a:p>
            <a:endParaRPr lang="en-PH" dirty="0" smtClean="0"/>
          </a:p>
          <a:p>
            <a:r>
              <a:rPr lang="en-PH" dirty="0" smtClean="0"/>
              <a:t>Approximately 100 to 150 units of </a:t>
            </a:r>
            <a:r>
              <a:rPr lang="en-PH" dirty="0" err="1" smtClean="0"/>
              <a:t>botulinum</a:t>
            </a:r>
            <a:r>
              <a:rPr lang="en-PH" dirty="0" smtClean="0"/>
              <a:t> toxin are needed to treat a single palm, divided into 50 to 60 </a:t>
            </a:r>
            <a:r>
              <a:rPr lang="en-PH" dirty="0" err="1" smtClean="0"/>
              <a:t>intradermal</a:t>
            </a:r>
            <a:r>
              <a:rPr lang="en-PH" dirty="0" smtClean="0"/>
              <a:t> injections of 2 to 3 units each.</a:t>
            </a:r>
            <a:endParaRPr lang="en-PH" dirty="0"/>
          </a:p>
        </p:txBody>
      </p:sp>
      <p:sp>
        <p:nvSpPr>
          <p:cNvPr id="3" name="Title 2"/>
          <p:cNvSpPr>
            <a:spLocks noGrp="1"/>
          </p:cNvSpPr>
          <p:nvPr>
            <p:ph type="title"/>
          </p:nvPr>
        </p:nvSpPr>
        <p:spPr/>
        <p:txBody>
          <a:bodyPr/>
          <a:lstStyle/>
          <a:p>
            <a:endParaRPr lang="en-PH"/>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Users\Richard\Desktop\images (12).jpg"/>
          <p:cNvPicPr>
            <a:picLocks noChangeAspect="1" noChangeArrowheads="1"/>
          </p:cNvPicPr>
          <p:nvPr/>
        </p:nvPicPr>
        <p:blipFill>
          <a:blip r:embed="rId2" cstate="print"/>
          <a:srcRect/>
          <a:stretch>
            <a:fillRect/>
          </a:stretch>
        </p:blipFill>
        <p:spPr bwMode="auto">
          <a:xfrm>
            <a:off x="2438400" y="381000"/>
            <a:ext cx="4267200" cy="5951620"/>
          </a:xfrm>
          <a:prstGeom prst="rect">
            <a:avLst/>
          </a:prstGeom>
          <a:noFill/>
        </p:spPr>
      </p:pic>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PH"/>
          </a:p>
        </p:txBody>
      </p:sp>
      <p:pic>
        <p:nvPicPr>
          <p:cNvPr id="21506" name="Picture 2" descr="C:\Users\Richard\Desktop\f4-u1.0-b1-4160-2239-2..50012-6..f008004.jpg"/>
          <p:cNvPicPr>
            <a:picLocks noChangeAspect="1" noChangeArrowheads="1"/>
          </p:cNvPicPr>
          <p:nvPr/>
        </p:nvPicPr>
        <p:blipFill>
          <a:blip r:embed="rId2" cstate="print"/>
          <a:srcRect/>
          <a:stretch>
            <a:fillRect/>
          </a:stretch>
        </p:blipFill>
        <p:spPr bwMode="auto">
          <a:xfrm>
            <a:off x="1752600" y="609600"/>
            <a:ext cx="5257800" cy="5469031"/>
          </a:xfrm>
          <a:prstGeom prst="rect">
            <a:avLst/>
          </a:prstGeom>
          <a:noFill/>
        </p:spPr>
      </p:pic>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endParaRPr lang="en-PH"/>
          </a:p>
        </p:txBody>
      </p:sp>
      <p:pic>
        <p:nvPicPr>
          <p:cNvPr id="4" name="Picture 4" descr="C:\Users\Richard\Desktop\nerve-2.jpg"/>
          <p:cNvPicPr>
            <a:picLocks noGrp="1" noChangeAspect="1" noChangeArrowheads="1"/>
          </p:cNvPicPr>
          <p:nvPr>
            <p:ph idx="1"/>
          </p:nvPr>
        </p:nvPicPr>
        <p:blipFill>
          <a:blip r:embed="rId2" cstate="print"/>
          <a:srcRect/>
          <a:stretch>
            <a:fillRect/>
          </a:stretch>
        </p:blipFill>
        <p:spPr bwMode="auto">
          <a:xfrm>
            <a:off x="4038600" y="2286000"/>
            <a:ext cx="4419600" cy="2293468"/>
          </a:xfrm>
          <a:prstGeom prst="rect">
            <a:avLst/>
          </a:prstGeom>
          <a:noFill/>
        </p:spPr>
      </p:pic>
      <p:pic>
        <p:nvPicPr>
          <p:cNvPr id="22530" name="Picture 2" descr="C:\Users\Richard\Desktop\image028.gif"/>
          <p:cNvPicPr>
            <a:picLocks noChangeAspect="1" noChangeArrowheads="1"/>
          </p:cNvPicPr>
          <p:nvPr/>
        </p:nvPicPr>
        <p:blipFill>
          <a:blip r:embed="rId3" cstate="print"/>
          <a:srcRect/>
          <a:stretch>
            <a:fillRect/>
          </a:stretch>
        </p:blipFill>
        <p:spPr bwMode="auto">
          <a:xfrm>
            <a:off x="533400" y="914400"/>
            <a:ext cx="2933700" cy="4505325"/>
          </a:xfrm>
          <a:prstGeom prst="rect">
            <a:avLst/>
          </a:prstGeom>
          <a:noFill/>
        </p:spPr>
      </p:pic>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C:\Users\Richard\Desktop\0MZRA.jpg"/>
          <p:cNvPicPr>
            <a:picLocks noGrp="1" noChangeAspect="1" noChangeArrowheads="1"/>
          </p:cNvPicPr>
          <p:nvPr>
            <p:ph idx="1"/>
          </p:nvPr>
        </p:nvPicPr>
        <p:blipFill>
          <a:blip r:embed="rId2" cstate="print"/>
          <a:srcRect/>
          <a:stretch>
            <a:fillRect/>
          </a:stretch>
        </p:blipFill>
        <p:spPr bwMode="auto">
          <a:xfrm>
            <a:off x="1447800" y="762000"/>
            <a:ext cx="6477000" cy="4891788"/>
          </a:xfrm>
          <a:prstGeom prst="rect">
            <a:avLst/>
          </a:prstGeom>
          <a:noFill/>
        </p:spPr>
      </p:pic>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PH" dirty="0" smtClean="0"/>
              <a:t>Onset of </a:t>
            </a:r>
            <a:r>
              <a:rPr lang="en-PH" dirty="0" err="1" smtClean="0"/>
              <a:t>anhidrosis</a:t>
            </a:r>
            <a:r>
              <a:rPr lang="en-PH" dirty="0" smtClean="0"/>
              <a:t> peaks in 5 to 7 days</a:t>
            </a:r>
          </a:p>
          <a:p>
            <a:endParaRPr lang="en-PH" dirty="0" smtClean="0"/>
          </a:p>
          <a:p>
            <a:r>
              <a:rPr lang="en-PH" dirty="0" smtClean="0"/>
              <a:t>minor weakness of the intrinsic muscles of the hand, which makes tasks requiring strength and stability (e.g., pushing a button through a buttonhole) subsides within 3 weeks.</a:t>
            </a:r>
            <a:endParaRPr lang="en-PH" dirty="0"/>
          </a:p>
        </p:txBody>
      </p:sp>
      <p:sp>
        <p:nvSpPr>
          <p:cNvPr id="3" name="Title 2"/>
          <p:cNvSpPr>
            <a:spLocks noGrp="1"/>
          </p:cNvSpPr>
          <p:nvPr>
            <p:ph type="title"/>
          </p:nvPr>
        </p:nvSpPr>
        <p:spPr/>
        <p:txBody>
          <a:bodyPr/>
          <a:lstStyle/>
          <a:p>
            <a:endParaRPr lang="en-PH"/>
          </a:p>
        </p:txBody>
      </p:sp>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PH" dirty="0" smtClean="0"/>
              <a:t>wider variation in response to </a:t>
            </a:r>
            <a:r>
              <a:rPr lang="en-PH" dirty="0" err="1" smtClean="0"/>
              <a:t>palmar</a:t>
            </a:r>
            <a:r>
              <a:rPr lang="en-PH" dirty="0" smtClean="0"/>
              <a:t> treatment </a:t>
            </a:r>
            <a:r>
              <a:rPr lang="en-PH" dirty="0" err="1" smtClean="0"/>
              <a:t>vs</a:t>
            </a:r>
            <a:r>
              <a:rPr lang="en-PH" dirty="0" smtClean="0"/>
              <a:t> </a:t>
            </a:r>
            <a:r>
              <a:rPr lang="en-PH" dirty="0" err="1" smtClean="0"/>
              <a:t>axillary</a:t>
            </a:r>
            <a:r>
              <a:rPr lang="en-PH" dirty="0" smtClean="0"/>
              <a:t> treatment, with </a:t>
            </a:r>
            <a:r>
              <a:rPr lang="en-PH" dirty="0" err="1" smtClean="0"/>
              <a:t>anhidrosis</a:t>
            </a:r>
            <a:r>
              <a:rPr lang="en-PH" dirty="0" smtClean="0"/>
              <a:t> lasting from 4 to 12 months.</a:t>
            </a:r>
          </a:p>
          <a:p>
            <a:endParaRPr lang="en-PH" dirty="0" smtClean="0"/>
          </a:p>
          <a:p>
            <a:r>
              <a:rPr lang="en-PH" dirty="0" smtClean="0"/>
              <a:t>Due to technical difficulties in achieving even dispersion of the toxin through the </a:t>
            </a:r>
            <a:r>
              <a:rPr lang="en-PH" dirty="0" err="1" smtClean="0"/>
              <a:t>palmar</a:t>
            </a:r>
            <a:r>
              <a:rPr lang="en-PH" dirty="0" smtClean="0"/>
              <a:t> skin.</a:t>
            </a:r>
            <a:endParaRPr lang="en-PH" dirty="0"/>
          </a:p>
        </p:txBody>
      </p:sp>
      <p:sp>
        <p:nvSpPr>
          <p:cNvPr id="3" name="Title 2"/>
          <p:cNvSpPr>
            <a:spLocks noGrp="1"/>
          </p:cNvSpPr>
          <p:nvPr>
            <p:ph type="title"/>
          </p:nvPr>
        </p:nvSpPr>
        <p:spPr/>
        <p:txBody>
          <a:bodyPr/>
          <a:lstStyle/>
          <a:p>
            <a:endParaRPr lang="en-PH"/>
          </a:p>
        </p:txBody>
      </p:sp>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52400" y="304800"/>
            <a:ext cx="8763000" cy="5702491"/>
          </a:xfrm>
        </p:spPr>
        <p:txBody>
          <a:bodyPr>
            <a:normAutofit fontScale="25000" lnSpcReduction="20000"/>
          </a:bodyPr>
          <a:lstStyle/>
          <a:p>
            <a:r>
              <a:rPr lang="en-PH" sz="9600" dirty="0" smtClean="0"/>
              <a:t>Treatments and injection sites</a:t>
            </a:r>
          </a:p>
          <a:p>
            <a:r>
              <a:rPr lang="en-PH" sz="5600" b="1" dirty="0" smtClean="0"/>
              <a:t>Region 	Type of correction 		Injection site 	Additional 								Information</a:t>
            </a:r>
          </a:p>
          <a:p>
            <a:pPr>
              <a:buNone/>
            </a:pPr>
            <a:r>
              <a:rPr lang="en-PH" sz="5600" dirty="0" smtClean="0"/>
              <a:t>Facial asymmetry 	</a:t>
            </a:r>
            <a:r>
              <a:rPr lang="en-PH" sz="5600" dirty="0" err="1" smtClean="0"/>
              <a:t>Hemiparesis</a:t>
            </a:r>
            <a:r>
              <a:rPr lang="en-PH" sz="5600" dirty="0" smtClean="0"/>
              <a:t>: 		</a:t>
            </a:r>
            <a:r>
              <a:rPr lang="en-PH" sz="5600" dirty="0" err="1" smtClean="0"/>
              <a:t>Contralateral</a:t>
            </a:r>
            <a:r>
              <a:rPr lang="en-PH" sz="5600" dirty="0" smtClean="0"/>
              <a:t> muscles</a:t>
            </a:r>
          </a:p>
          <a:p>
            <a:pPr>
              <a:buNone/>
            </a:pPr>
            <a:r>
              <a:rPr lang="en-PH" sz="5600" dirty="0" smtClean="0"/>
              <a:t>			naturally occurring or consequence</a:t>
            </a:r>
          </a:p>
          <a:p>
            <a:pPr>
              <a:buNone/>
            </a:pPr>
            <a:r>
              <a:rPr lang="en-PH" sz="5600" dirty="0" smtClean="0"/>
              <a:t>			of medical conditions such</a:t>
            </a:r>
          </a:p>
          <a:p>
            <a:pPr>
              <a:buNone/>
            </a:pPr>
            <a:r>
              <a:rPr lang="en-PH" sz="5600" dirty="0" smtClean="0"/>
              <a:t>			as Bell’s palsy</a:t>
            </a:r>
          </a:p>
          <a:p>
            <a:pPr>
              <a:buNone/>
            </a:pPr>
            <a:r>
              <a:rPr lang="en-PH" sz="5600" dirty="0" smtClean="0"/>
              <a:t>Upper face 	</a:t>
            </a:r>
            <a:r>
              <a:rPr lang="en-PH" sz="5600" dirty="0" err="1" smtClean="0"/>
              <a:t>Glabellar</a:t>
            </a:r>
            <a:r>
              <a:rPr lang="en-PH" sz="5600" dirty="0" smtClean="0"/>
              <a:t> creases 		</a:t>
            </a:r>
            <a:r>
              <a:rPr lang="en-PH" sz="5600" dirty="0" err="1" smtClean="0"/>
              <a:t>Corrugator</a:t>
            </a:r>
            <a:r>
              <a:rPr lang="en-PH" sz="5600" dirty="0" smtClean="0"/>
              <a:t>/</a:t>
            </a:r>
            <a:r>
              <a:rPr lang="en-PH" sz="5600" dirty="0" err="1" smtClean="0"/>
              <a:t>supercilli</a:t>
            </a:r>
            <a:r>
              <a:rPr lang="en-PH" sz="5600" dirty="0" smtClean="0"/>
              <a:t>/							Orbicularis </a:t>
            </a:r>
            <a:r>
              <a:rPr lang="en-PH" sz="5600" dirty="0" err="1" smtClean="0"/>
              <a:t>oculi</a:t>
            </a:r>
            <a:r>
              <a:rPr lang="en-PH" sz="5600" dirty="0" smtClean="0"/>
              <a:t>; </a:t>
            </a:r>
            <a:r>
              <a:rPr lang="en-PH" sz="5600" dirty="0" err="1" smtClean="0"/>
              <a:t>procerus</a:t>
            </a:r>
            <a:r>
              <a:rPr lang="en-PH" sz="5600" dirty="0" smtClean="0"/>
              <a:t>	</a:t>
            </a:r>
          </a:p>
          <a:p>
            <a:pPr>
              <a:buNone/>
            </a:pPr>
            <a:r>
              <a:rPr lang="en-PH" sz="5600" dirty="0" err="1" smtClean="0"/>
              <a:t>Pretreatment</a:t>
            </a:r>
            <a:r>
              <a:rPr lang="en-PH" sz="5600" dirty="0" smtClean="0"/>
              <a:t> snap </a:t>
            </a:r>
            <a:r>
              <a:rPr lang="en-PH" sz="5600" dirty="0" err="1" smtClean="0"/>
              <a:t>testand</a:t>
            </a:r>
            <a:r>
              <a:rPr lang="en-PH" sz="5600" dirty="0" smtClean="0"/>
              <a:t> </a:t>
            </a:r>
            <a:r>
              <a:rPr lang="en-PH" sz="5600" dirty="0" err="1" smtClean="0"/>
              <a:t>Schirmer</a:t>
            </a:r>
            <a:r>
              <a:rPr lang="en-PH" sz="5600" dirty="0" smtClean="0"/>
              <a:t> documented tear secretion</a:t>
            </a:r>
          </a:p>
          <a:p>
            <a:pPr>
              <a:buNone/>
            </a:pPr>
            <a:r>
              <a:rPr lang="en-PH" sz="5600" dirty="0" smtClean="0"/>
              <a:t>			</a:t>
            </a:r>
          </a:p>
          <a:p>
            <a:pPr>
              <a:buNone/>
            </a:pPr>
            <a:r>
              <a:rPr lang="en-PH" sz="5600" dirty="0" smtClean="0"/>
              <a:t>			Forehead lines 		</a:t>
            </a:r>
            <a:r>
              <a:rPr lang="en-PH" sz="5600" dirty="0" err="1" smtClean="0"/>
              <a:t>Frontalis</a:t>
            </a:r>
            <a:endParaRPr lang="en-PH" sz="5600" dirty="0" smtClean="0"/>
          </a:p>
          <a:p>
            <a:pPr>
              <a:buNone/>
            </a:pPr>
            <a:r>
              <a:rPr lang="en-PH" sz="5600" dirty="0" smtClean="0"/>
              <a:t>			Forehead and brow shaping 										</a:t>
            </a:r>
            <a:r>
              <a:rPr lang="en-PH" sz="5600" dirty="0" err="1" smtClean="0"/>
              <a:t>Frontalis</a:t>
            </a:r>
            <a:r>
              <a:rPr lang="en-PH" sz="5600" dirty="0" smtClean="0"/>
              <a:t>, depressor </a:t>
            </a:r>
            <a:r>
              <a:rPr lang="en-PH" sz="5600" dirty="0" err="1" smtClean="0"/>
              <a:t>supercilii</a:t>
            </a:r>
            <a:r>
              <a:rPr lang="en-PH" sz="5600" dirty="0" smtClean="0"/>
              <a:t>,</a:t>
            </a:r>
          </a:p>
          <a:p>
            <a:pPr>
              <a:buNone/>
            </a:pPr>
            <a:r>
              <a:rPr lang="en-PH" sz="5600" dirty="0" smtClean="0"/>
              <a:t>						lateral orbicularis </a:t>
            </a:r>
            <a:r>
              <a:rPr lang="en-PH" sz="5600" dirty="0" err="1" smtClean="0"/>
              <a:t>oculi</a:t>
            </a:r>
            <a:endParaRPr lang="en-PH" sz="5600" dirty="0" smtClean="0"/>
          </a:p>
          <a:p>
            <a:pPr>
              <a:buNone/>
            </a:pPr>
            <a:r>
              <a:rPr lang="en-PH" sz="5600" dirty="0" smtClean="0"/>
              <a:t>			</a:t>
            </a:r>
            <a:r>
              <a:rPr lang="en-PH" sz="5600" dirty="0" err="1" smtClean="0"/>
              <a:t>Periorbital</a:t>
            </a:r>
            <a:r>
              <a:rPr lang="en-PH" sz="5600" dirty="0" smtClean="0"/>
              <a:t> </a:t>
            </a:r>
            <a:r>
              <a:rPr lang="en-PH" sz="5600" dirty="0" err="1" smtClean="0"/>
              <a:t>rhytids</a:t>
            </a:r>
            <a:r>
              <a:rPr lang="en-PH" sz="5600" dirty="0" smtClean="0"/>
              <a:t> or crow’s feet 									Inferior </a:t>
            </a:r>
            <a:r>
              <a:rPr lang="en-PH" sz="5600" dirty="0" err="1" smtClean="0"/>
              <a:t>ciliary</a:t>
            </a:r>
            <a:r>
              <a:rPr lang="en-PH" sz="5600" dirty="0" smtClean="0"/>
              <a:t> margin of</a:t>
            </a:r>
          </a:p>
          <a:p>
            <a:pPr>
              <a:buNone/>
            </a:pPr>
            <a:r>
              <a:rPr lang="en-PH" sz="5600" dirty="0" smtClean="0"/>
              <a:t>						the orbicularis </a:t>
            </a:r>
            <a:r>
              <a:rPr lang="en-PH" sz="5600" dirty="0" err="1" smtClean="0"/>
              <a:t>oculi</a:t>
            </a:r>
            <a:endParaRPr lang="en-PH" sz="5600" dirty="0" smtClean="0"/>
          </a:p>
          <a:p>
            <a:pPr>
              <a:buNone/>
            </a:pPr>
            <a:r>
              <a:rPr lang="en-PH" sz="5600" dirty="0" smtClean="0"/>
              <a:t>			Eye shaping to increase the</a:t>
            </a:r>
          </a:p>
          <a:p>
            <a:pPr>
              <a:buNone/>
            </a:pPr>
            <a:r>
              <a:rPr lang="en-PH" sz="5600" dirty="0" smtClean="0"/>
              <a:t>			</a:t>
            </a:r>
            <a:r>
              <a:rPr lang="en-PH" sz="5600" dirty="0" err="1" smtClean="0"/>
              <a:t>palpebral</a:t>
            </a:r>
            <a:r>
              <a:rPr lang="en-PH" sz="5600" dirty="0" smtClean="0"/>
              <a:t> aperture</a:t>
            </a:r>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buNone/>
            </a:pPr>
            <a:endParaRPr lang="en-PH" dirty="0"/>
          </a:p>
        </p:txBody>
      </p:sp>
      <p:sp>
        <p:nvSpPr>
          <p:cNvPr id="3" name="Title 2"/>
          <p:cNvSpPr>
            <a:spLocks noGrp="1"/>
          </p:cNvSpPr>
          <p:nvPr>
            <p:ph type="title"/>
          </p:nvPr>
        </p:nvSpPr>
        <p:spPr/>
        <p:txBody>
          <a:bodyPr/>
          <a:lstStyle/>
          <a:p>
            <a:endParaRPr lang="en-PH"/>
          </a:p>
        </p:txBody>
      </p:sp>
      <p:sp>
        <p:nvSpPr>
          <p:cNvPr id="4" name="Rectangle 3"/>
          <p:cNvSpPr/>
          <p:nvPr/>
        </p:nvSpPr>
        <p:spPr>
          <a:xfrm>
            <a:off x="609600" y="2362200"/>
            <a:ext cx="7701146" cy="1754326"/>
          </a:xfrm>
          <a:prstGeom prst="rect">
            <a:avLst/>
          </a:prstGeom>
          <a:noFill/>
        </p:spPr>
        <p:txBody>
          <a:bodyPr wrap="none" lIns="91440" tIns="45720" rIns="91440" bIns="4572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en-US" sz="54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Thank you for you </a:t>
            </a:r>
          </a:p>
          <a:p>
            <a:pPr algn="ctr"/>
            <a:r>
              <a:rPr lang="en-US" sz="54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Attention</a:t>
            </a:r>
            <a:endParaRPr lang="en-US" sz="5400"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endParaRPr>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47500" lnSpcReduction="20000"/>
          </a:bodyPr>
          <a:lstStyle/>
          <a:p>
            <a:r>
              <a:rPr lang="en-PH" sz="2800" dirty="0" err="1" smtClean="0"/>
              <a:t>Midface</a:t>
            </a:r>
            <a:r>
              <a:rPr lang="en-PH" sz="2800" dirty="0" smtClean="0"/>
              <a:t> [32] </a:t>
            </a:r>
            <a:r>
              <a:rPr lang="en-PH" sz="2800" dirty="0" err="1" smtClean="0"/>
              <a:t>Nasalar</a:t>
            </a:r>
            <a:r>
              <a:rPr lang="en-PH" sz="2800" dirty="0" smtClean="0"/>
              <a:t> radix (bunny lines), </a:t>
            </a:r>
            <a:r>
              <a:rPr lang="en-PH" sz="2800" dirty="0" err="1" smtClean="0"/>
              <a:t>Levator</a:t>
            </a:r>
            <a:r>
              <a:rPr lang="en-PH" sz="2800" dirty="0" smtClean="0"/>
              <a:t> </a:t>
            </a:r>
            <a:r>
              <a:rPr lang="en-PH" sz="2800" dirty="0" err="1" smtClean="0"/>
              <a:t>alaeque</a:t>
            </a:r>
            <a:r>
              <a:rPr lang="en-PH" sz="2800" dirty="0" smtClean="0"/>
              <a:t> </a:t>
            </a:r>
            <a:r>
              <a:rPr lang="en-PH" sz="2800" dirty="0" err="1" smtClean="0"/>
              <a:t>nasi</a:t>
            </a:r>
            <a:r>
              <a:rPr lang="en-PH" sz="2800" dirty="0" smtClean="0"/>
              <a:t> Causes upper lip </a:t>
            </a:r>
            <a:r>
              <a:rPr lang="en-PH" sz="2800" dirty="0" err="1" smtClean="0"/>
              <a:t>ptosis</a:t>
            </a:r>
            <a:endParaRPr lang="en-PH" sz="2800" dirty="0" smtClean="0"/>
          </a:p>
          <a:p>
            <a:r>
              <a:rPr lang="pt-BR" sz="2800" dirty="0" smtClean="0"/>
              <a:t>nasolabial folds Levator labii superioris</a:t>
            </a:r>
          </a:p>
          <a:p>
            <a:r>
              <a:rPr lang="en-PH" sz="2800" dirty="0" smtClean="0"/>
              <a:t>Nasal flare</a:t>
            </a:r>
          </a:p>
          <a:p>
            <a:r>
              <a:rPr lang="en-PH" sz="2800" dirty="0" smtClean="0"/>
              <a:t>Gummy/canine smile</a:t>
            </a:r>
          </a:p>
          <a:p>
            <a:r>
              <a:rPr lang="en-PH" sz="2800" dirty="0" smtClean="0"/>
              <a:t>Lower face [32] Marionette lines or mouth Depressor </a:t>
            </a:r>
            <a:r>
              <a:rPr lang="en-PH" sz="2800" dirty="0" err="1" smtClean="0"/>
              <a:t>anguli</a:t>
            </a:r>
            <a:r>
              <a:rPr lang="en-PH" sz="2800" dirty="0" smtClean="0"/>
              <a:t> </a:t>
            </a:r>
            <a:r>
              <a:rPr lang="en-PH" sz="2800" dirty="0" err="1" smtClean="0"/>
              <a:t>oris</a:t>
            </a:r>
            <a:r>
              <a:rPr lang="en-PH" sz="2800" dirty="0" smtClean="0"/>
              <a:t> Potential side effect</a:t>
            </a:r>
          </a:p>
          <a:p>
            <a:r>
              <a:rPr lang="en-PH" sz="2800" dirty="0" smtClean="0"/>
              <a:t>frown includes asymmetric</a:t>
            </a:r>
          </a:p>
          <a:p>
            <a:r>
              <a:rPr lang="en-PH" sz="2800" dirty="0" smtClean="0"/>
              <a:t>relaxation of the oral</a:t>
            </a:r>
          </a:p>
          <a:p>
            <a:r>
              <a:rPr lang="en-PH" sz="2800" dirty="0" err="1" smtClean="0"/>
              <a:t>commissure</a:t>
            </a:r>
            <a:endParaRPr lang="en-PH" sz="2800" dirty="0" smtClean="0"/>
          </a:p>
          <a:p>
            <a:r>
              <a:rPr lang="en-PH" sz="2800" dirty="0" err="1" smtClean="0"/>
              <a:t>Perioral</a:t>
            </a:r>
            <a:r>
              <a:rPr lang="en-PH" sz="2800" dirty="0" smtClean="0"/>
              <a:t> </a:t>
            </a:r>
            <a:r>
              <a:rPr lang="en-PH" sz="2800" dirty="0" err="1" smtClean="0"/>
              <a:t>rhytids</a:t>
            </a:r>
            <a:r>
              <a:rPr lang="en-PH" sz="2800" dirty="0" smtClean="0"/>
              <a:t> and mouth Orbicularis </a:t>
            </a:r>
            <a:r>
              <a:rPr lang="en-PH" sz="2800" dirty="0" err="1" smtClean="0"/>
              <a:t>oris</a:t>
            </a:r>
            <a:endParaRPr lang="en-PH" sz="2800" dirty="0" smtClean="0"/>
          </a:p>
          <a:p>
            <a:r>
              <a:rPr lang="en-PH" sz="2800" dirty="0" smtClean="0"/>
              <a:t>shaping</a:t>
            </a:r>
          </a:p>
          <a:p>
            <a:r>
              <a:rPr lang="en-PH" sz="2800" dirty="0" err="1" smtClean="0"/>
              <a:t>Peau</a:t>
            </a:r>
            <a:r>
              <a:rPr lang="en-PH" sz="2800" dirty="0" smtClean="0"/>
              <a:t> </a:t>
            </a:r>
            <a:r>
              <a:rPr lang="en-PH" sz="2800" dirty="0" err="1" smtClean="0"/>
              <a:t>d’orange</a:t>
            </a:r>
            <a:r>
              <a:rPr lang="en-PH" sz="2800" dirty="0" smtClean="0"/>
              <a:t> (pebbly chin) Depressor </a:t>
            </a:r>
            <a:r>
              <a:rPr lang="en-PH" sz="2800" dirty="0" err="1" smtClean="0"/>
              <a:t>labii</a:t>
            </a:r>
            <a:r>
              <a:rPr lang="en-PH" sz="2800" dirty="0" smtClean="0"/>
              <a:t> </a:t>
            </a:r>
            <a:r>
              <a:rPr lang="en-PH" sz="2800" dirty="0" err="1" smtClean="0"/>
              <a:t>inferioris</a:t>
            </a:r>
            <a:endParaRPr lang="en-PH" sz="2800" dirty="0" smtClean="0"/>
          </a:p>
          <a:p>
            <a:r>
              <a:rPr lang="en-PH" sz="2800" dirty="0" err="1" smtClean="0"/>
              <a:t>Mentalis</a:t>
            </a:r>
            <a:r>
              <a:rPr lang="en-PH" sz="2800" dirty="0" smtClean="0"/>
              <a:t> muscle</a:t>
            </a:r>
          </a:p>
          <a:p>
            <a:r>
              <a:rPr lang="en-PH" sz="2800" dirty="0" smtClean="0"/>
              <a:t>Neck [32] Horizontal neck creases </a:t>
            </a:r>
            <a:r>
              <a:rPr lang="en-PH" sz="2800" dirty="0" err="1" smtClean="0"/>
              <a:t>Intradermal</a:t>
            </a:r>
            <a:r>
              <a:rPr lang="en-PH" sz="2800" dirty="0" smtClean="0"/>
              <a:t> along the Possibility of </a:t>
            </a:r>
            <a:r>
              <a:rPr lang="en-PH" sz="2800" dirty="0" err="1" smtClean="0"/>
              <a:t>dysphagia</a:t>
            </a:r>
            <a:endParaRPr lang="en-PH" sz="2800" dirty="0" smtClean="0"/>
          </a:p>
          <a:p>
            <a:r>
              <a:rPr lang="en-PH" sz="2800" dirty="0" smtClean="0"/>
              <a:t>transverse neckline</a:t>
            </a:r>
          </a:p>
          <a:p>
            <a:r>
              <a:rPr lang="en-PH" sz="2800" dirty="0" err="1" smtClean="0"/>
              <a:t>Platysmal</a:t>
            </a:r>
            <a:r>
              <a:rPr lang="en-PH" sz="2800" dirty="0" smtClean="0"/>
              <a:t> bands </a:t>
            </a:r>
            <a:r>
              <a:rPr lang="en-PH" sz="2800" dirty="0" err="1" smtClean="0"/>
              <a:t>Platysma</a:t>
            </a:r>
            <a:endParaRPr lang="en-PH" sz="2800" dirty="0" smtClean="0"/>
          </a:p>
          <a:p>
            <a:r>
              <a:rPr lang="en-PH" sz="2800" dirty="0" smtClean="0"/>
              <a:t>Below the neck Décolleté creases [33] Subcutaneous muscle</a:t>
            </a:r>
          </a:p>
          <a:p>
            <a:r>
              <a:rPr lang="en-PH" sz="2800" dirty="0" err="1" smtClean="0"/>
              <a:t>fibers</a:t>
            </a:r>
            <a:r>
              <a:rPr lang="en-PH" sz="2800" dirty="0" smtClean="0"/>
              <a:t> running over the</a:t>
            </a:r>
          </a:p>
          <a:p>
            <a:r>
              <a:rPr lang="en-PH" sz="2800" dirty="0" smtClean="0"/>
              <a:t>third </a:t>
            </a:r>
            <a:r>
              <a:rPr lang="en-PH" sz="2800" dirty="0" err="1" smtClean="0"/>
              <a:t>intercostal</a:t>
            </a:r>
            <a:r>
              <a:rPr lang="en-PH" sz="2800" dirty="0" smtClean="0"/>
              <a:t> spaces</a:t>
            </a:r>
          </a:p>
          <a:p>
            <a:r>
              <a:rPr lang="en-PH" sz="2800" dirty="0" smtClean="0"/>
              <a:t>and over the </a:t>
            </a:r>
            <a:r>
              <a:rPr lang="en-PH" sz="2800" dirty="0" err="1" smtClean="0"/>
              <a:t>presternal</a:t>
            </a:r>
            <a:endParaRPr lang="en-PH" sz="2800" dirty="0" smtClean="0"/>
          </a:p>
          <a:p>
            <a:r>
              <a:rPr lang="en-PH" sz="2800" dirty="0" smtClean="0"/>
              <a:t>area [33]</a:t>
            </a:r>
          </a:p>
          <a:p>
            <a:r>
              <a:rPr lang="en-PH" sz="2800" dirty="0" smtClean="0"/>
              <a:t>Breast lifts</a:t>
            </a:r>
          </a:p>
          <a:p>
            <a:endParaRPr lang="en-PH" dirty="0"/>
          </a:p>
        </p:txBody>
      </p:sp>
      <p:sp>
        <p:nvSpPr>
          <p:cNvPr id="3" name="Title 2"/>
          <p:cNvSpPr>
            <a:spLocks noGrp="1"/>
          </p:cNvSpPr>
          <p:nvPr>
            <p:ph type="title"/>
          </p:nvPr>
        </p:nvSpPr>
        <p:spPr/>
        <p:txBody>
          <a:bodyPr/>
          <a:lstStyle/>
          <a:p>
            <a:endParaRPr lang="en-PH"/>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PH"/>
          </a:p>
        </p:txBody>
      </p:sp>
      <p:sp>
        <p:nvSpPr>
          <p:cNvPr id="3" name="Title 2"/>
          <p:cNvSpPr>
            <a:spLocks noGrp="1"/>
          </p:cNvSpPr>
          <p:nvPr>
            <p:ph type="title"/>
          </p:nvPr>
        </p:nvSpPr>
        <p:spPr/>
        <p:txBody>
          <a:bodyPr/>
          <a:lstStyle/>
          <a:p>
            <a:endParaRPr lang="en-PH"/>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280</TotalTime>
  <Words>1730</Words>
  <Application>Microsoft Office PowerPoint</Application>
  <PresentationFormat>On-screen Show (4:3)</PresentationFormat>
  <Paragraphs>211</Paragraphs>
  <Slides>74</Slides>
  <Notes>0</Notes>
  <HiddenSlides>0</HiddenSlides>
  <MMClips>0</MMClips>
  <ScaleCrop>false</ScaleCrop>
  <HeadingPairs>
    <vt:vector size="4" baseType="variant">
      <vt:variant>
        <vt:lpstr>Theme</vt:lpstr>
      </vt:variant>
      <vt:variant>
        <vt:i4>1</vt:i4>
      </vt:variant>
      <vt:variant>
        <vt:lpstr>Slide Titles</vt:lpstr>
      </vt:variant>
      <vt:variant>
        <vt:i4>74</vt:i4>
      </vt:variant>
    </vt:vector>
  </HeadingPairs>
  <TitlesOfParts>
    <vt:vector size="75" baseType="lpstr">
      <vt:lpstr>Concourse</vt:lpstr>
      <vt:lpstr>BOTOX in Cosmetic Dermatology</vt:lpstr>
      <vt:lpstr>History of Treatment</vt:lpstr>
      <vt:lpstr>Slide 3</vt:lpstr>
      <vt:lpstr>PHARMACOLOGY</vt:lpstr>
      <vt:lpstr>Mechanism of Action</vt:lpstr>
      <vt:lpstr>Botulinum Toxin Type A</vt:lpstr>
      <vt:lpstr>Slide 7</vt:lpstr>
      <vt:lpstr>Slide 8</vt:lpstr>
      <vt:lpstr>Slide 9</vt:lpstr>
      <vt:lpstr>Slide 10</vt:lpstr>
      <vt:lpstr>Slide 11</vt:lpstr>
      <vt:lpstr>Botulinum Toxin Type B </vt:lpstr>
      <vt:lpstr>Slide 13</vt:lpstr>
      <vt:lpstr>Slide 14</vt:lpstr>
      <vt:lpstr>Pretreatment Considerations </vt:lpstr>
      <vt:lpstr>Managing Patient Expectations</vt:lpstr>
      <vt:lpstr>Slide 17</vt:lpstr>
      <vt:lpstr>Slide 18</vt:lpstr>
      <vt:lpstr>Contraindications </vt:lpstr>
      <vt:lpstr>Postinjection Considerations</vt:lpstr>
      <vt:lpstr>Treatment and Clinical Management</vt:lpstr>
      <vt:lpstr>Botulinum Toxin Type A </vt:lpstr>
      <vt:lpstr>Slide 23</vt:lpstr>
      <vt:lpstr>Slide 24</vt:lpstr>
      <vt:lpstr>Slide 25</vt:lpstr>
      <vt:lpstr>Slide 26</vt:lpstr>
      <vt:lpstr>Slide 27</vt:lpstr>
      <vt:lpstr>Slide 28</vt:lpstr>
      <vt:lpstr>Indication</vt:lpstr>
      <vt:lpstr>Slide 30</vt:lpstr>
      <vt:lpstr>Slide 31</vt:lpstr>
      <vt:lpstr>Glabellar Brow Furrows</vt:lpstr>
      <vt:lpstr>Slide 33</vt:lpstr>
      <vt:lpstr>Slide 34</vt:lpstr>
      <vt:lpstr>Slide 35</vt:lpstr>
      <vt:lpstr>Slide 36</vt:lpstr>
      <vt:lpstr>Slide 37</vt:lpstr>
      <vt:lpstr>Slide 38</vt:lpstr>
      <vt:lpstr>Slide 39</vt:lpstr>
      <vt:lpstr>Slide 40</vt:lpstr>
      <vt:lpstr>Slide 41</vt:lpstr>
      <vt:lpstr>Slide 42</vt:lpstr>
      <vt:lpstr>Slide 43</vt:lpstr>
      <vt:lpstr>Slide 44</vt:lpstr>
      <vt:lpstr>Horizontal Forehead Lines</vt:lpstr>
      <vt:lpstr>Slide 46</vt:lpstr>
      <vt:lpstr>Slide 47</vt:lpstr>
      <vt:lpstr>Crow's-Feet</vt:lpstr>
      <vt:lpstr>Slide 49</vt:lpstr>
      <vt:lpstr>Slide 50</vt:lpstr>
      <vt:lpstr>Slide 51</vt:lpstr>
      <vt:lpstr>Slide 52</vt:lpstr>
      <vt:lpstr>Combination Therapy</vt:lpstr>
      <vt:lpstr>Slide 54</vt:lpstr>
      <vt:lpstr>Slide 55</vt:lpstr>
      <vt:lpstr>Hyperhidrosis</vt:lpstr>
      <vt:lpstr>Hyperhidrosis </vt:lpstr>
      <vt:lpstr>Slide 58</vt:lpstr>
      <vt:lpstr>Slide 59</vt:lpstr>
      <vt:lpstr>Slide 60</vt:lpstr>
      <vt:lpstr>Slide 61</vt:lpstr>
      <vt:lpstr>Slide 62</vt:lpstr>
      <vt:lpstr>Slide 63</vt:lpstr>
      <vt:lpstr>Slide 64</vt:lpstr>
      <vt:lpstr>Slide 65</vt:lpstr>
      <vt:lpstr>Slide 66</vt:lpstr>
      <vt:lpstr>Slide 67</vt:lpstr>
      <vt:lpstr>Slide 68</vt:lpstr>
      <vt:lpstr>Slide 69</vt:lpstr>
      <vt:lpstr>Slide 70</vt:lpstr>
      <vt:lpstr>Slide 71</vt:lpstr>
      <vt:lpstr>Slide 72</vt:lpstr>
      <vt:lpstr>Slide 73</vt:lpstr>
      <vt:lpstr>Slide 74</vt:lpstr>
    </vt:vector>
  </TitlesOfParts>
  <Company>Hewlett-Packard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BOTOX</dc:title>
  <dc:creator>Richard</dc:creator>
  <cp:lastModifiedBy>ASUS</cp:lastModifiedBy>
  <cp:revision>29</cp:revision>
  <dcterms:created xsi:type="dcterms:W3CDTF">2013-03-13T02:26:37Z</dcterms:created>
  <dcterms:modified xsi:type="dcterms:W3CDTF">2013-06-01T14:48:33Z</dcterms:modified>
</cp:coreProperties>
</file>