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53"/>
  </p:notesMasterIdLst>
  <p:sldIdLst>
    <p:sldId id="256" r:id="rId5"/>
    <p:sldId id="266" r:id="rId6"/>
    <p:sldId id="440" r:id="rId7"/>
    <p:sldId id="437" r:id="rId8"/>
    <p:sldId id="290" r:id="rId9"/>
    <p:sldId id="429" r:id="rId10"/>
    <p:sldId id="439" r:id="rId11"/>
    <p:sldId id="441" r:id="rId12"/>
    <p:sldId id="442" r:id="rId13"/>
    <p:sldId id="443" r:id="rId14"/>
    <p:sldId id="444" r:id="rId15"/>
    <p:sldId id="445" r:id="rId16"/>
    <p:sldId id="446" r:id="rId17"/>
    <p:sldId id="447" r:id="rId18"/>
    <p:sldId id="448" r:id="rId19"/>
    <p:sldId id="449" r:id="rId20"/>
    <p:sldId id="450" r:id="rId21"/>
    <p:sldId id="451" r:id="rId22"/>
    <p:sldId id="452" r:id="rId23"/>
    <p:sldId id="453" r:id="rId24"/>
    <p:sldId id="454" r:id="rId25"/>
    <p:sldId id="455" r:id="rId26"/>
    <p:sldId id="456" r:id="rId27"/>
    <p:sldId id="457" r:id="rId28"/>
    <p:sldId id="458" r:id="rId29"/>
    <p:sldId id="459" r:id="rId30"/>
    <p:sldId id="460" r:id="rId31"/>
    <p:sldId id="461" r:id="rId32"/>
    <p:sldId id="462" r:id="rId33"/>
    <p:sldId id="463" r:id="rId34"/>
    <p:sldId id="464" r:id="rId35"/>
    <p:sldId id="465" r:id="rId36"/>
    <p:sldId id="466" r:id="rId37"/>
    <p:sldId id="467" r:id="rId38"/>
    <p:sldId id="468" r:id="rId39"/>
    <p:sldId id="469" r:id="rId40"/>
    <p:sldId id="470" r:id="rId41"/>
    <p:sldId id="471" r:id="rId42"/>
    <p:sldId id="472" r:id="rId43"/>
    <p:sldId id="473" r:id="rId44"/>
    <p:sldId id="474" r:id="rId45"/>
    <p:sldId id="475" r:id="rId46"/>
    <p:sldId id="476" r:id="rId47"/>
    <p:sldId id="477" r:id="rId48"/>
    <p:sldId id="478" r:id="rId49"/>
    <p:sldId id="479" r:id="rId50"/>
    <p:sldId id="480" r:id="rId51"/>
    <p:sldId id="43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_tD2b2StSE?feature=oembed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eVB4_Ld6Ao?feature=oembed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-2jFk4v9Vik?feature=oembed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2BQSJNlkcw?feature=oembed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nsJ69NF2NA?feature=oembed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r9I8WV6USY?feature=oembed" TargetMode="External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7jlVvH9fi4?feature=oembed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306163" y="3645304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>
                <a:solidFill>
                  <a:schemeClr val="bg1"/>
                </a:solidFill>
                <a:latin typeface="Futura PT Demi" panose="020B0702020204020303" pitchFamily="34" charset="0"/>
              </a:rPr>
              <a:t>Nonsurgical Skin Tightening</a:t>
            </a:r>
            <a:endParaRPr lang="en-CA" b="0" dirty="0">
              <a:solidFill>
                <a:schemeClr val="bg1"/>
              </a:solidFill>
              <a:latin typeface="Futura PT Demi" panose="020B0702020204020303" pitchFamily="34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3B69719-B635-BAC9-E15D-DA8DDF7BA1BE}"/>
              </a:ext>
            </a:extLst>
          </p:cNvPr>
          <p:cNvSpPr txBox="1"/>
          <p:nvPr/>
        </p:nvSpPr>
        <p:spPr>
          <a:xfrm>
            <a:off x="838200" y="1877635"/>
            <a:ext cx="1010458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• Nonsurgical skin tightening is a popular concept, with novel devices continually entering the market.</a:t>
            </a:r>
          </a:p>
          <a:p>
            <a:r>
              <a:rPr lang="en-US" dirty="0"/>
              <a:t>• The main types of nonsurgical skin-tightening technologies include radiofrequency, infrared light, ultrasound, micro-needling with radiofrequency, and subdermal minimally-invasive radiofrequency.</a:t>
            </a:r>
          </a:p>
          <a:p>
            <a:r>
              <a:rPr lang="en-US" dirty="0"/>
              <a:t>• All skin-tightening devices work by the introduction of energy to create heat within the skin or underlying structures. </a:t>
            </a:r>
          </a:p>
          <a:p>
            <a:r>
              <a:rPr lang="en-US" dirty="0"/>
              <a:t>• Patient selection is key for best results and overall patient satisfaction.</a:t>
            </a:r>
          </a:p>
          <a:p>
            <a:r>
              <a:rPr lang="en-US" dirty="0"/>
              <a:t>• Ideal candidates for non-ablative approaches include those patients concerned with risks and recovery of more invasive procedures</a:t>
            </a:r>
          </a:p>
          <a:p>
            <a:r>
              <a:rPr lang="en-US" dirty="0"/>
              <a:t>• Noninvasive and minimally invasive skin-tightening devices can improve both skin laxity and facial contours </a:t>
            </a:r>
            <a:r>
              <a:rPr lang="en-US" dirty="0">
                <a:highlight>
                  <a:srgbClr val="FFFF00"/>
                </a:highlight>
              </a:rPr>
              <a:t>with limitations </a:t>
            </a:r>
          </a:p>
          <a:p>
            <a:r>
              <a:rPr lang="en-US" dirty="0"/>
              <a:t>• Skin-tightening procedures can be performed along with fillers, neurotoxins, or other laser- or light-based devices to address multiple issues and achieve a more global improvement: synergy amongst these modalities leads to enhanced patient satisfaction.</a:t>
            </a:r>
          </a:p>
          <a:p>
            <a:r>
              <a:rPr lang="en-US" dirty="0"/>
              <a:t>• Very rarely patients may experience side effects related to overly-aggressive treatment, such as burns, indentations, scars, or changes in pigmentation.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84EDD3-A23B-7D05-0F0A-1EF66D6CC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Key Features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1741FC4-421A-21F4-8108-D4B64C8D0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9534" y="643466"/>
            <a:ext cx="745293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5C61911-61DE-854B-589C-490158914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637" y="685800"/>
            <a:ext cx="884872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B992C8B-519D-4A82-B3FE-AE7514D9B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674" y="1166812"/>
            <a:ext cx="8705850" cy="1847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205232-92CF-7E31-1D6B-ECA7F9A62E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112" y="3014662"/>
            <a:ext cx="8562975" cy="22383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FE32D2-3BF5-3EA2-BB7F-5A3A3CCAB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619125"/>
            <a:ext cx="7620000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9EC13-1F2E-6A65-ED9F-742A79101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Problems arise if too much heat is delivered, as collagen fibrils denature completely above a critical heat threshold, leading to cell death, and scar formation. </a:t>
            </a:r>
          </a:p>
          <a:p>
            <a:r>
              <a:rPr lang="en-US" dirty="0"/>
              <a:t>If too little heat is delivered, there can be an inadequate tissue response, </a:t>
            </a:r>
          </a:p>
          <a:p>
            <a:r>
              <a:rPr lang="en-US" dirty="0"/>
              <a:t>The optimal shrinkage temperature of collagen has been cited as 58°C–65°C, with initial onset of fibril shrinkage at 58°C</a:t>
            </a:r>
          </a:p>
          <a:p>
            <a:r>
              <a:rPr lang="en-US" dirty="0"/>
              <a:t>The main transition to denaturation occurring at approximately 65°C;</a:t>
            </a:r>
          </a:p>
          <a:p>
            <a:r>
              <a:rPr lang="en-US" dirty="0"/>
              <a:t>Contraction is, in actuality, determined by a combination of temperature and exposure time. </a:t>
            </a:r>
          </a:p>
          <a:p>
            <a:r>
              <a:rPr lang="en-US" dirty="0"/>
              <a:t>For every 5°C decrease in temperature, a tenfold increase in exposure time is required to achieve an equivalent amount of collagen contraction. </a:t>
            </a:r>
          </a:p>
          <a:p>
            <a:r>
              <a:rPr lang="en-US" dirty="0"/>
              <a:t>Studies demonstrate with exposure times in the millisecond domain, the shrinkage temperature is greater than 85°C, whereas for exposure times over several seconds, the shrinkage temperature is at the lower range of 60°C–65°C. </a:t>
            </a:r>
          </a:p>
          <a:p>
            <a:r>
              <a:rPr lang="en-US" dirty="0"/>
              <a:t>In conclusion, both temperature and exposure time must be considered.</a:t>
            </a:r>
          </a:p>
        </p:txBody>
      </p:sp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6F5580E-C3AF-A740-95E9-A68792F76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Radiofrequency Devices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2FAF90-FF5E-DB34-8F12-5A97620E0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Radiofrequency (RF) devices are indispensable for hemostasis, electrocoagulation, and </a:t>
            </a:r>
            <a:r>
              <a:rPr lang="en-US" dirty="0" err="1"/>
              <a:t>endovenous</a:t>
            </a:r>
            <a:r>
              <a:rPr lang="en-US" dirty="0"/>
              <a:t> closure in medical dermatology.</a:t>
            </a:r>
          </a:p>
          <a:p>
            <a:r>
              <a:rPr lang="en-US" dirty="0"/>
              <a:t> In the esthetic arena, the technology has been used for skin resurfacing and noninvasive tissue tightening.</a:t>
            </a:r>
          </a:p>
          <a:p>
            <a:r>
              <a:rPr lang="en-US" dirty="0"/>
              <a:t>Radiofrequency is energy in the electromagnetic spectrum, ranging from 300 MHz to 3 kHz. </a:t>
            </a:r>
          </a:p>
          <a:p>
            <a:r>
              <a:rPr lang="en-US" dirty="0"/>
              <a:t>Unlike most lasers, which target specific absorption bands of chromophores, heat is generated from the natural resistance of tissue to the movement of electrons within the radiofrequency field</a:t>
            </a:r>
          </a:p>
          <a:p>
            <a:r>
              <a:rPr lang="en-US" dirty="0"/>
              <a:t>This resistance, called impedance, generates heat relative to the amount of current and time by converting electrical current to thermal energy.</a:t>
            </a:r>
          </a:p>
          <a:p>
            <a:r>
              <a:rPr lang="en-US" dirty="0"/>
              <a:t>Consequently, energy is dispersed to three-dimensional tissue volumes at targeted and controlled depths.</a:t>
            </a:r>
          </a:p>
        </p:txBody>
      </p:sp>
    </p:spTree>
    <p:extLst>
      <p:ext uri="{BB962C8B-B14F-4D97-AF65-F5344CB8AC3E}">
        <p14:creationId xmlns:p14="http://schemas.microsoft.com/office/powerpoint/2010/main" val="1017397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1B82421-FA97-6B2F-3902-180C32857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2612" y="2008115"/>
            <a:ext cx="8486775" cy="1971675"/>
          </a:xfrm>
        </p:spPr>
      </p:pic>
    </p:spTree>
    <p:extLst>
      <p:ext uri="{BB962C8B-B14F-4D97-AF65-F5344CB8AC3E}">
        <p14:creationId xmlns:p14="http://schemas.microsoft.com/office/powerpoint/2010/main" val="3485189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0CB204B-AE7B-B36D-DCBF-55672A7D0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4900" y="848519"/>
            <a:ext cx="8515350" cy="2743200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2CA3E8-FEBF-0008-3A04-E0BA41D5CF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" y="3714750"/>
            <a:ext cx="849630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58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08B54B-8099-6D55-61E4-789B51B496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525904"/>
            <a:ext cx="10596033" cy="3920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87E4E4E-2D6A-DA31-1759-F8393D5FC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44180"/>
            <a:ext cx="9767358" cy="449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43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Thermage procedure">
            <a:hlinkClick r:id="" action="ppaction://media"/>
            <a:extLst>
              <a:ext uri="{FF2B5EF4-FFF2-40B4-BE49-F238E27FC236}">
                <a16:creationId xmlns:a16="http://schemas.microsoft.com/office/drawing/2014/main" id="{6529F452-47DC-B658-C365-2281C1347FD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84388" y="125333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47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515599-D5AC-A699-315F-BA528D714F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9551" y="643466"/>
            <a:ext cx="913289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83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8538FD6-F9D3-AC2E-6A66-3435E681BD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4632" y="643466"/>
            <a:ext cx="816273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48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6FAAFD-6938-CEEC-7B23-BC0442F7D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2020" y="1177925"/>
            <a:ext cx="7652659" cy="4351338"/>
          </a:xfrm>
        </p:spPr>
      </p:pic>
    </p:spTree>
    <p:extLst>
      <p:ext uri="{BB962C8B-B14F-4D97-AF65-F5344CB8AC3E}">
        <p14:creationId xmlns:p14="http://schemas.microsoft.com/office/powerpoint/2010/main" val="26812553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579062-80A5-D10E-4FC4-4E6106BED5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7020" y="643466"/>
            <a:ext cx="1003795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481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2FDAA0-78A9-6772-F158-D73A79D67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138237"/>
            <a:ext cx="10034058" cy="50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611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298FA5-C5AE-B3AB-C1F5-A7C8D6598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95449"/>
            <a:ext cx="9262533" cy="421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597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8678FA-591F-5B01-8DE3-EB550EA6F0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9206" y="1016888"/>
            <a:ext cx="9995469" cy="519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4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C9956E5-6EB8-3169-4E73-980571145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Fractional Minimally Invasive Bipolar Radiofrequency</a:t>
            </a:r>
          </a:p>
        </p:txBody>
      </p:sp>
      <p:pic>
        <p:nvPicPr>
          <p:cNvPr id="6" name="Online Media 5" title="Skin Tightening of the Face using Radio-Frequency (RF) Microneedling by Dr. Hooman Khorasani">
            <a:hlinkClick r:id="" action="ppaction://media"/>
            <a:extLst>
              <a:ext uri="{FF2B5EF4-FFF2-40B4-BE49-F238E27FC236}">
                <a16:creationId xmlns:a16="http://schemas.microsoft.com/office/drawing/2014/main" id="{E90773B4-371A-AD4D-C2C4-A1BA835FB09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618272" y="2717890"/>
            <a:ext cx="4321277" cy="2441522"/>
          </a:xfrm>
        </p:spPr>
      </p:pic>
    </p:spTree>
    <p:extLst>
      <p:ext uri="{BB962C8B-B14F-4D97-AF65-F5344CB8AC3E}">
        <p14:creationId xmlns:p14="http://schemas.microsoft.com/office/powerpoint/2010/main" val="374591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602CBCB-E6C2-407E-F8C6-3BE9DD1DE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215811"/>
            <a:ext cx="10905066" cy="242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56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4B2EFE-C56C-35D5-7E43-80F650B44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Subdermal Minimally Invasive Radiofrequency</a:t>
            </a:r>
          </a:p>
        </p:txBody>
      </p:sp>
      <p:pic>
        <p:nvPicPr>
          <p:cNvPr id="4" name="Online Media 3" title="Thermi: ThermiSmooth face">
            <a:hlinkClick r:id="" action="ppaction://media"/>
            <a:extLst>
              <a:ext uri="{FF2B5EF4-FFF2-40B4-BE49-F238E27FC236}">
                <a16:creationId xmlns:a16="http://schemas.microsoft.com/office/drawing/2014/main" id="{999D1DBA-2639-5DF9-7BA1-5873B50245C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33937" y="2595717"/>
            <a:ext cx="5508948" cy="3112556"/>
          </a:xfrm>
        </p:spPr>
      </p:pic>
    </p:spTree>
    <p:extLst>
      <p:ext uri="{BB962C8B-B14F-4D97-AF65-F5344CB8AC3E}">
        <p14:creationId xmlns:p14="http://schemas.microsoft.com/office/powerpoint/2010/main" val="11207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5FA4E7-D4F5-5CF0-E9F7-DB03FFC95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Electrical and Optical Energy</a:t>
            </a:r>
          </a:p>
        </p:txBody>
      </p:sp>
      <p:pic>
        <p:nvPicPr>
          <p:cNvPr id="4" name="Online Media 3" title="ReFirme Skin Tightening">
            <a:hlinkClick r:id="" action="ppaction://media"/>
            <a:extLst>
              <a:ext uri="{FF2B5EF4-FFF2-40B4-BE49-F238E27FC236}">
                <a16:creationId xmlns:a16="http://schemas.microsoft.com/office/drawing/2014/main" id="{C6A7F1CA-B354-E375-DE9F-AB1815F3E4B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97161" y="2539778"/>
            <a:ext cx="5019368" cy="2835943"/>
          </a:xfrm>
        </p:spPr>
      </p:pic>
    </p:spTree>
    <p:extLst>
      <p:ext uri="{BB962C8B-B14F-4D97-AF65-F5344CB8AC3E}">
        <p14:creationId xmlns:p14="http://schemas.microsoft.com/office/powerpoint/2010/main" val="34813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68BBFD4-A602-D595-2027-F03B542628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89374"/>
            <a:ext cx="10062633" cy="510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189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5CAC49-3C56-293B-5317-1841C9F07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84078"/>
            <a:ext cx="10905066" cy="288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36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FD5846D-13F6-0C25-A2DB-39B49DCE7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6" y="433951"/>
            <a:ext cx="10515600" cy="1325563"/>
          </a:xfrm>
        </p:spPr>
        <p:txBody>
          <a:bodyPr/>
          <a:lstStyle/>
          <a:p>
            <a:r>
              <a:rPr lang="en-US" dirty="0"/>
              <a:t>Vacuum-Assisted Bipolar Radiofrequency</a:t>
            </a:r>
          </a:p>
        </p:txBody>
      </p:sp>
      <p:pic>
        <p:nvPicPr>
          <p:cNvPr id="6" name="Online Media 5" title="MS-1391 Vacuum Suction Thigh/Leg Body Cellulite Removal Training">
            <a:hlinkClick r:id="" action="ppaction://media"/>
            <a:extLst>
              <a:ext uri="{FF2B5EF4-FFF2-40B4-BE49-F238E27FC236}">
                <a16:creationId xmlns:a16="http://schemas.microsoft.com/office/drawing/2014/main" id="{3EB1050A-B862-9AF4-1BFC-5479D9BCFA0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81922" y="2104103"/>
            <a:ext cx="5024775" cy="2838998"/>
          </a:xfrm>
        </p:spPr>
      </p:pic>
    </p:spTree>
    <p:extLst>
      <p:ext uri="{BB962C8B-B14F-4D97-AF65-F5344CB8AC3E}">
        <p14:creationId xmlns:p14="http://schemas.microsoft.com/office/powerpoint/2010/main" val="3519970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FD7232-4B35-3434-A837-7CBD336EF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84078"/>
            <a:ext cx="10905066" cy="288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25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F710A6A-B7B7-131E-F0A5-0C88B6F1B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Monopolar and Bipolar Radiofrequency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BC5E897-5148-B5DF-EBC8-E35D84A8C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3075" y="2358231"/>
            <a:ext cx="8705850" cy="3286125"/>
          </a:xfrm>
        </p:spPr>
      </p:pic>
    </p:spTree>
    <p:extLst>
      <p:ext uri="{BB962C8B-B14F-4D97-AF65-F5344CB8AC3E}">
        <p14:creationId xmlns:p14="http://schemas.microsoft.com/office/powerpoint/2010/main" val="22268641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A897DF-15D7-2233-918A-8F423C0C1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311543"/>
            <a:ext cx="10348383" cy="447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0035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2A80F3-63E2-028F-CD00-4ACBFDC1DD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875028"/>
            <a:ext cx="10905066" cy="310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006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C19BC8-66A7-59E5-1395-98B6CBEBF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79719"/>
            <a:ext cx="10905066" cy="38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7932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EC0E5F-487C-29ED-0968-1812EE587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011341"/>
            <a:ext cx="10905066" cy="283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8787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Cutera Titan Procedure">
            <a:hlinkClick r:id="" action="ppaction://media"/>
            <a:extLst>
              <a:ext uri="{FF2B5EF4-FFF2-40B4-BE49-F238E27FC236}">
                <a16:creationId xmlns:a16="http://schemas.microsoft.com/office/drawing/2014/main" id="{1A223F6A-63CE-1FC2-9A69-A7B48AF5B32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6BD961-0655-F3EC-DF16-76C7D158BF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562" y="681037"/>
            <a:ext cx="446722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81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A32D08-ED40-5640-98A7-3CA8A49F4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174917"/>
            <a:ext cx="10905066" cy="2508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439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6A53C8-2F3A-15FB-15A8-A2D41037A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915921"/>
            <a:ext cx="10905066" cy="302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775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7E9F12D-14D1-9F73-3A3B-49AB3E15F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711451"/>
            <a:ext cx="10905066" cy="343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282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E026C32-1170-7551-B595-FD79F449A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Ultrasound Devices</a:t>
            </a:r>
          </a:p>
        </p:txBody>
      </p:sp>
      <p:pic>
        <p:nvPicPr>
          <p:cNvPr id="6" name="Online Media 5" title="High-Intensity Focused Ultrasound (HIFU) Treatment - Bob's Story">
            <a:hlinkClick r:id="" action="ppaction://media"/>
            <a:extLst>
              <a:ext uri="{FF2B5EF4-FFF2-40B4-BE49-F238E27FC236}">
                <a16:creationId xmlns:a16="http://schemas.microsoft.com/office/drawing/2014/main" id="{E4949021-B989-CEB6-324A-51E2F404AFD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97812" y="2378946"/>
            <a:ext cx="4851568" cy="2741136"/>
          </a:xfrm>
        </p:spPr>
      </p:pic>
    </p:spTree>
    <p:extLst>
      <p:ext uri="{BB962C8B-B14F-4D97-AF65-F5344CB8AC3E}">
        <p14:creationId xmlns:p14="http://schemas.microsoft.com/office/powerpoint/2010/main" val="322967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058E09-666B-06AB-B445-898E0644A1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5852" y="894254"/>
            <a:ext cx="9416423" cy="53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363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7D1BD04-91BF-4363-740E-ACA645FE5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7651" y="643466"/>
            <a:ext cx="685669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442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4CCA3C-33E9-C36D-892F-E4478A1F3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95374"/>
            <a:ext cx="10119783" cy="505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1520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0772F5-AD9E-85C5-2A90-400D2AF6D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4666" y="643466"/>
            <a:ext cx="948266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4154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D62048C-F52E-637A-CFF1-072E503CF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4678" y="643466"/>
            <a:ext cx="940264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753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8C40249-DB70-1835-EBFB-55206371A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Tips for Maximizing Patent Satisfaction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CB929-71D6-E394-8E68-ED19B610F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Patient selection is of utmost importance </a:t>
            </a:r>
          </a:p>
          <a:p>
            <a:r>
              <a:rPr lang="en-US" dirty="0"/>
              <a:t>Results are slow gradual and occur over a period of 3–6 months. </a:t>
            </a:r>
          </a:p>
          <a:p>
            <a:r>
              <a:rPr lang="en-US" dirty="0"/>
              <a:t>Despite several clinical studies reporting significant improvement in the appearance of lax skin, most patients show only mild-to-moderate improvement.</a:t>
            </a:r>
          </a:p>
          <a:p>
            <a:r>
              <a:rPr lang="en-US" dirty="0"/>
              <a:t>Patients who are younger at the first sign of skin descent, with a lesser degree of skin laxity, may yield the most promising clinical outcomes</a:t>
            </a:r>
          </a:p>
          <a:p>
            <a:r>
              <a:rPr lang="en-US" dirty="0"/>
              <a:t> Very old adults, with severe sagging and wrinkles, are generally sub-optimal candidates for the degree of improvement expected with noninvasive tightening devices. </a:t>
            </a:r>
          </a:p>
          <a:p>
            <a:r>
              <a:rPr lang="en-US" dirty="0"/>
              <a:t>Interestingly, when these elderly patients, who are often not remotely surgical candidates, do choose to proceed with noninvasive skin-tightening procedures, they are often content with the mild improvements.</a:t>
            </a:r>
          </a:p>
          <a:p>
            <a:r>
              <a:rPr lang="en-US" dirty="0"/>
              <a:t> Many patients report that when skin-tightening procedures are performed at regular 1 to 2-year intervals, the progression of sagging and laxity appears to slow significantly over time.</a:t>
            </a:r>
          </a:p>
        </p:txBody>
      </p:sp>
    </p:spTree>
    <p:extLst>
      <p:ext uri="{BB962C8B-B14F-4D97-AF65-F5344CB8AC3E}">
        <p14:creationId xmlns:p14="http://schemas.microsoft.com/office/powerpoint/2010/main" val="6181591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8F12CE-5679-89EF-A772-E1D88C299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3355" y="750093"/>
            <a:ext cx="7991771" cy="5357813"/>
          </a:xfrm>
        </p:spPr>
      </p:pic>
    </p:spTree>
    <p:extLst>
      <p:ext uri="{BB962C8B-B14F-4D97-AF65-F5344CB8AC3E}">
        <p14:creationId xmlns:p14="http://schemas.microsoft.com/office/powerpoint/2010/main" val="3466474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A2C0434-6D07-16F1-7F34-3562261F84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11562"/>
            <a:ext cx="10905066" cy="403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90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7E0ED1-7AE9-A0BB-4F16-507804B63B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2600" y="2272506"/>
            <a:ext cx="8686800" cy="3457575"/>
          </a:xfrm>
        </p:spPr>
      </p:pic>
    </p:spTree>
    <p:extLst>
      <p:ext uri="{BB962C8B-B14F-4D97-AF65-F5344CB8AC3E}">
        <p14:creationId xmlns:p14="http://schemas.microsoft.com/office/powerpoint/2010/main" val="21058393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7035</TotalTime>
  <Words>677</Words>
  <Application>Microsoft Office PowerPoint</Application>
  <PresentationFormat>Widescreen</PresentationFormat>
  <Paragraphs>40</Paragraphs>
  <Slides>48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Futura PT Book</vt:lpstr>
      <vt:lpstr>Futura PT Demi</vt:lpstr>
      <vt:lpstr>Office Theme</vt:lpstr>
      <vt:lpstr>PowerPoint Presentation</vt:lpstr>
      <vt:lpstr>Summary and Key Features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Radiofrequency Devices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Fractional Minimally Invasive Bipolar Radiofrequency</vt:lpstr>
      <vt:lpstr>PowerPoint Presentation</vt:lpstr>
      <vt:lpstr>Subdermal Minimally Invasive Radiofrequency</vt:lpstr>
      <vt:lpstr>Combined Electrical and Optical Energy</vt:lpstr>
      <vt:lpstr>PowerPoint Presentation</vt:lpstr>
      <vt:lpstr>PowerPoint Presentation</vt:lpstr>
      <vt:lpstr>Vacuum-Assisted Bipolar Radiofrequency</vt:lpstr>
      <vt:lpstr>PowerPoint Presentation</vt:lpstr>
      <vt:lpstr>Hybrid Monopolar and Bipolar Radiofrequency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Ultrasound Devices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Tips for Maximizing Patent Satisfaction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2023-04-11T23:21:54Z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