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5" r:id="rId4"/>
  </p:sldMasterIdLst>
  <p:notesMasterIdLst>
    <p:notesMasterId r:id="rId15"/>
  </p:notesMasterIdLst>
  <p:handoutMasterIdLst>
    <p:handoutMasterId r:id="rId16"/>
  </p:handoutMasterIdLst>
  <p:sldIdLst>
    <p:sldId id="309" r:id="rId5"/>
    <p:sldId id="300" r:id="rId6"/>
    <p:sldId id="284" r:id="rId7"/>
    <p:sldId id="308" r:id="rId8"/>
    <p:sldId id="302" r:id="rId9"/>
    <p:sldId id="303" r:id="rId10"/>
    <p:sldId id="304" r:id="rId11"/>
    <p:sldId id="305" r:id="rId12"/>
    <p:sldId id="306" r:id="rId13"/>
    <p:sldId id="307" r:id="rId14"/>
  </p:sldIdLst>
  <p:sldSz cx="12192000" cy="6858000"/>
  <p:notesSz cx="7023100" cy="9309100"/>
  <p:custDataLst>
    <p:tags r:id="rId17"/>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30ADFBC-0282-4EE0-97FA-40BC7520527F}">
          <p14:sldIdLst>
            <p14:sldId id="309"/>
          </p14:sldIdLst>
        </p14:section>
        <p14:section name="Untitled Section" id="{BAB5FE1B-4910-480F-9285-3B3D14DFD513}">
          <p14:sldIdLst>
            <p14:sldId id="300"/>
            <p14:sldId id="284"/>
            <p14:sldId id="308"/>
            <p14:sldId id="302"/>
            <p14:sldId id="303"/>
            <p14:sldId id="304"/>
            <p14:sldId id="305"/>
            <p14:sldId id="306"/>
            <p14:sldId id="307"/>
          </p14:sldIdLst>
        </p14:section>
      </p14:sectionLst>
    </p:ext>
    <p:ext uri="{EFAFB233-063F-42B5-8137-9DF3F51BA10A}">
      <p15:sldGuideLst xmlns:p15="http://schemas.microsoft.com/office/powerpoint/2012/main">
        <p15:guide id="1" orient="horz" pos="2214" userDrawn="1">
          <p15:clr>
            <a:srgbClr val="A4A3A4"/>
          </p15:clr>
        </p15:guide>
        <p15:guide id="2" orient="horz" pos="2851" userDrawn="1">
          <p15:clr>
            <a:srgbClr val="A4A3A4"/>
          </p15:clr>
        </p15:guide>
        <p15:guide id="3" orient="horz" pos="3284" userDrawn="1">
          <p15:clr>
            <a:srgbClr val="A4A3A4"/>
          </p15:clr>
        </p15:guide>
        <p15:guide id="4" orient="horz" pos="2355" userDrawn="1">
          <p15:clr>
            <a:srgbClr val="A4A3A4"/>
          </p15:clr>
        </p15:guide>
        <p15:guide id="5" orient="horz" pos="1669" userDrawn="1">
          <p15:clr>
            <a:srgbClr val="A4A3A4"/>
          </p15:clr>
        </p15:guide>
        <p15:guide id="6" orient="horz" pos="360" userDrawn="1">
          <p15:clr>
            <a:srgbClr val="A4A3A4"/>
          </p15:clr>
        </p15:guide>
        <p15:guide id="7" orient="horz" pos="1349" userDrawn="1">
          <p15:clr>
            <a:srgbClr val="A4A3A4"/>
          </p15:clr>
        </p15:guide>
        <p15:guide id="8" orient="horz" pos="2149" userDrawn="1">
          <p15:clr>
            <a:srgbClr val="A4A3A4"/>
          </p15:clr>
        </p15:guide>
        <p15:guide id="9" orient="horz" pos="1198" userDrawn="1">
          <p15:clr>
            <a:srgbClr val="A4A3A4"/>
          </p15:clr>
        </p15:guide>
        <p15:guide id="10" orient="horz" pos="4319" userDrawn="1">
          <p15:clr>
            <a:srgbClr val="A4A3A4"/>
          </p15:clr>
        </p15:guide>
        <p15:guide id="11" pos="704" userDrawn="1">
          <p15:clr>
            <a:srgbClr val="A4A3A4"/>
          </p15:clr>
        </p15:guide>
        <p15:guide id="12" pos="7119" userDrawn="1">
          <p15:clr>
            <a:srgbClr val="A4A3A4"/>
          </p15:clr>
        </p15:guide>
        <p15:guide id="13" pos="3179" userDrawn="1">
          <p15:clr>
            <a:srgbClr val="A4A3A4"/>
          </p15:clr>
        </p15:guide>
        <p15:guide id="14" pos="1455" userDrawn="1">
          <p15:clr>
            <a:srgbClr val="A4A3A4"/>
          </p15:clr>
        </p15:guide>
        <p15:guide id="15" pos="219" userDrawn="1">
          <p15:clr>
            <a:srgbClr val="A4A3A4"/>
          </p15:clr>
        </p15:guide>
        <p15:guide id="16" pos="1233" userDrawn="1">
          <p15:clr>
            <a:srgbClr val="A4A3A4"/>
          </p15:clr>
        </p15:guide>
      </p15:sldGuideLst>
    </p:ext>
    <p:ext uri="{2D200454-40CA-4A62-9FC3-DE9A4176ACB9}">
      <p15:notesGuideLst xmlns:p15="http://schemas.microsoft.com/office/powerpoint/2012/main">
        <p15:guide id="1" orient="horz" pos="2932" userDrawn="1">
          <p15:clr>
            <a:srgbClr val="A4A3A4"/>
          </p15:clr>
        </p15:guide>
        <p15:guide id="2" pos="221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362C"/>
    <a:srgbClr val="005EB8"/>
    <a:srgbClr val="D73E17"/>
    <a:srgbClr val="D52B00"/>
    <a:srgbClr val="996633"/>
    <a:srgbClr val="44697D"/>
    <a:srgbClr val="D52B1E"/>
    <a:srgbClr val="E9994A"/>
    <a:srgbClr val="AA272F"/>
    <a:srgbClr val="00769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19" autoAdjust="0"/>
    <p:restoredTop sz="95511" autoAdjust="0"/>
  </p:normalViewPr>
  <p:slideViewPr>
    <p:cSldViewPr snapToGrid="0">
      <p:cViewPr varScale="1">
        <p:scale>
          <a:sx n="106" d="100"/>
          <a:sy n="106" d="100"/>
        </p:scale>
        <p:origin x="784" y="184"/>
      </p:cViewPr>
      <p:guideLst>
        <p:guide orient="horz" pos="2214"/>
        <p:guide orient="horz" pos="2851"/>
        <p:guide orient="horz" pos="3284"/>
        <p:guide orient="horz" pos="2355"/>
        <p:guide orient="horz" pos="1669"/>
        <p:guide orient="horz" pos="360"/>
        <p:guide orient="horz" pos="1349"/>
        <p:guide orient="horz" pos="2149"/>
        <p:guide orient="horz" pos="1198"/>
        <p:guide orient="horz" pos="4319"/>
        <p:guide pos="704"/>
        <p:guide pos="7119"/>
        <p:guide pos="3179"/>
        <p:guide pos="1455"/>
        <p:guide pos="219"/>
        <p:guide pos="1233"/>
      </p:guideLst>
    </p:cSldViewPr>
  </p:slideViewPr>
  <p:outlineViewPr>
    <p:cViewPr>
      <p:scale>
        <a:sx n="33" d="100"/>
        <a:sy n="33" d="100"/>
      </p:scale>
      <p:origin x="0" y="0"/>
    </p:cViewPr>
  </p:outlineViewPr>
  <p:notesTextViewPr>
    <p:cViewPr>
      <p:scale>
        <a:sx n="3" d="2"/>
        <a:sy n="3" d="2"/>
      </p:scale>
      <p:origin x="0" y="0"/>
    </p:cViewPr>
  </p:notesTextViewPr>
  <p:notesViewPr>
    <p:cSldViewPr>
      <p:cViewPr varScale="1">
        <p:scale>
          <a:sx n="80" d="100"/>
          <a:sy n="80" d="100"/>
        </p:scale>
        <p:origin x="-1974" y="-78"/>
      </p:cViewPr>
      <p:guideLst>
        <p:guide orient="horz" pos="2932"/>
        <p:guide pos="2212"/>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sz="quarter" idx="1"/>
          </p:nvPr>
        </p:nvSpPr>
        <p:spPr>
          <a:xfrm>
            <a:off x="3978132" y="0"/>
            <a:ext cx="3043343" cy="465455"/>
          </a:xfrm>
          <a:prstGeom prst="rect">
            <a:avLst/>
          </a:prstGeom>
        </p:spPr>
        <p:txBody>
          <a:bodyPr vert="horz" lIns="93324" tIns="46662" rIns="93324" bIns="46662" rtlCol="0"/>
          <a:lstStyle>
            <a:lvl1pPr algn="r">
              <a:defRPr sz="1200"/>
            </a:lvl1pPr>
          </a:lstStyle>
          <a:p>
            <a:fld id="{284C5895-FE39-4B89-91B9-3F88D0186E19}" type="datetimeFigureOut">
              <a:rPr lang="en-US" smtClean="0"/>
              <a:pPr/>
              <a:t>2/4/25</a:t>
            </a:fld>
            <a:endParaRPr lang="en-US"/>
          </a:p>
        </p:txBody>
      </p:sp>
      <p:sp>
        <p:nvSpPr>
          <p:cNvPr id="4" name="Footer Placeholder 3"/>
          <p:cNvSpPr>
            <a:spLocks noGrp="1"/>
          </p:cNvSpPr>
          <p:nvPr>
            <p:ph type="ftr" sz="quarter" idx="2"/>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a:p>
        </p:txBody>
      </p:sp>
      <p:sp>
        <p:nvSpPr>
          <p:cNvPr id="5" name="Slide Number Placeholder 4"/>
          <p:cNvSpPr>
            <a:spLocks noGrp="1"/>
          </p:cNvSpPr>
          <p:nvPr>
            <p:ph type="sldNum" sz="quarter" idx="3"/>
          </p:nvPr>
        </p:nvSpPr>
        <p:spPr>
          <a:xfrm>
            <a:off x="3978132" y="8842029"/>
            <a:ext cx="3043343" cy="465455"/>
          </a:xfrm>
          <a:prstGeom prst="rect">
            <a:avLst/>
          </a:prstGeom>
        </p:spPr>
        <p:txBody>
          <a:bodyPr vert="horz" lIns="93324" tIns="46662" rIns="93324" bIns="46662" rtlCol="0" anchor="b"/>
          <a:lstStyle>
            <a:lvl1pPr algn="r">
              <a:defRPr sz="1200"/>
            </a:lvl1pPr>
          </a:lstStyle>
          <a:p>
            <a:fld id="{CB4DC21B-881A-468B-B00C-159245F572A2}" type="slidenum">
              <a:rPr lang="en-US" smtClean="0"/>
              <a:pPr/>
              <a:t>‹#›</a:t>
            </a:fld>
            <a:endParaRPr lang="en-US"/>
          </a:p>
        </p:txBody>
      </p:sp>
    </p:spTree>
    <p:extLst>
      <p:ext uri="{BB962C8B-B14F-4D97-AF65-F5344CB8AC3E}">
        <p14:creationId xmlns:p14="http://schemas.microsoft.com/office/powerpoint/2010/main" val="41412106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idx="1"/>
          </p:nvPr>
        </p:nvSpPr>
        <p:spPr>
          <a:xfrm>
            <a:off x="3978132" y="0"/>
            <a:ext cx="3043343" cy="465455"/>
          </a:xfrm>
          <a:prstGeom prst="rect">
            <a:avLst/>
          </a:prstGeom>
        </p:spPr>
        <p:txBody>
          <a:bodyPr vert="horz" lIns="93324" tIns="46662" rIns="93324" bIns="46662" rtlCol="0"/>
          <a:lstStyle>
            <a:lvl1pPr algn="r">
              <a:defRPr sz="1200"/>
            </a:lvl1pPr>
          </a:lstStyle>
          <a:p>
            <a:fld id="{A6E1133A-33E6-41DE-9EDC-2B4E7ACFB7D2}" type="datetimeFigureOut">
              <a:rPr lang="en-US" smtClean="0"/>
              <a:pPr/>
              <a:t>2/4/25</a:t>
            </a:fld>
            <a:endParaRPr lang="en-US"/>
          </a:p>
        </p:txBody>
      </p:sp>
      <p:sp>
        <p:nvSpPr>
          <p:cNvPr id="4" name="Slide Image Placeholder 3"/>
          <p:cNvSpPr>
            <a:spLocks noGrp="1" noRot="1" noChangeAspect="1"/>
          </p:cNvSpPr>
          <p:nvPr>
            <p:ph type="sldImg" idx="2"/>
          </p:nvPr>
        </p:nvSpPr>
        <p:spPr>
          <a:xfrm>
            <a:off x="409575" y="698500"/>
            <a:ext cx="6203950" cy="3490913"/>
          </a:xfrm>
          <a:prstGeom prst="rect">
            <a:avLst/>
          </a:prstGeom>
          <a:noFill/>
          <a:ln w="12700">
            <a:solidFill>
              <a:prstClr val="black"/>
            </a:solidFill>
          </a:ln>
        </p:spPr>
        <p:txBody>
          <a:bodyPr vert="horz" lIns="93324" tIns="46662" rIns="93324" bIns="46662" rtlCol="0" anchor="ctr"/>
          <a:lstStyle/>
          <a:p>
            <a:endParaRPr lang="en-US"/>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324" tIns="46662" rIns="93324" bIns="46662"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a:p>
        </p:txBody>
      </p:sp>
      <p:sp>
        <p:nvSpPr>
          <p:cNvPr id="7" name="Slide Number Placeholder 6"/>
          <p:cNvSpPr>
            <a:spLocks noGrp="1"/>
          </p:cNvSpPr>
          <p:nvPr>
            <p:ph type="sldNum" sz="quarter" idx="5"/>
          </p:nvPr>
        </p:nvSpPr>
        <p:spPr>
          <a:xfrm>
            <a:off x="3978132" y="8842029"/>
            <a:ext cx="3043343" cy="465455"/>
          </a:xfrm>
          <a:prstGeom prst="rect">
            <a:avLst/>
          </a:prstGeom>
        </p:spPr>
        <p:txBody>
          <a:bodyPr vert="horz" lIns="93324" tIns="46662" rIns="93324" bIns="46662" rtlCol="0" anchor="b"/>
          <a:lstStyle>
            <a:lvl1pPr algn="r">
              <a:defRPr sz="1200"/>
            </a:lvl1pPr>
          </a:lstStyle>
          <a:p>
            <a:fld id="{3F1AA2EC-018E-495A-975D-CC074962699C}" type="slidenum">
              <a:rPr lang="en-US" smtClean="0"/>
              <a:pPr/>
              <a:t>‹#›</a:t>
            </a:fld>
            <a:endParaRPr lang="en-US"/>
          </a:p>
        </p:txBody>
      </p:sp>
    </p:spTree>
    <p:extLst>
      <p:ext uri="{BB962C8B-B14F-4D97-AF65-F5344CB8AC3E}">
        <p14:creationId xmlns:p14="http://schemas.microsoft.com/office/powerpoint/2010/main" val="37800260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8463" y="696913"/>
            <a:ext cx="6188075" cy="3481387"/>
          </a:xfrm>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1AA2EC-018E-495A-975D-CC074962699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939459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AF697-D943-A65A-B9B6-AE40CAD86FD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5F83511-9675-F606-7271-2538091C3F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67F0291-BF3C-DA64-B322-A3E0132D44AC}"/>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5" name="Footer Placeholder 4">
            <a:extLst>
              <a:ext uri="{FF2B5EF4-FFF2-40B4-BE49-F238E27FC236}">
                <a16:creationId xmlns:a16="http://schemas.microsoft.com/office/drawing/2014/main" id="{E3ACA000-A52B-312C-BF58-5F2CDCC16FC1}"/>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CFB5A41-C973-BE63-8D13-FFEB33926496}"/>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9140626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E20BD-F872-6A3E-79C2-15E797837CE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62A93A8-7A7A-2928-E16C-62FD63DF0AE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8A9E34-85E5-E1DC-D0A0-1A56408791C1}"/>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5" name="Footer Placeholder 4">
            <a:extLst>
              <a:ext uri="{FF2B5EF4-FFF2-40B4-BE49-F238E27FC236}">
                <a16:creationId xmlns:a16="http://schemas.microsoft.com/office/drawing/2014/main" id="{D0444805-A617-675B-C24F-94CF178FDAD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6A92FC0B-3BB6-2723-5559-1A8B9F4017CC}"/>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367985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6101A-6B2F-1A84-08ED-7F116F8D3D5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271C15E-CC98-11E7-D837-0EF6B423A5A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B3963E9-C920-2468-AC59-D513A490B579}"/>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5" name="Footer Placeholder 4">
            <a:extLst>
              <a:ext uri="{FF2B5EF4-FFF2-40B4-BE49-F238E27FC236}">
                <a16:creationId xmlns:a16="http://schemas.microsoft.com/office/drawing/2014/main" id="{063522C2-0688-B02F-2BFA-FE52BF4E2C7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4CEF158D-961B-8F8C-79C0-90DD18EE0C02}"/>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9202529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CFDEB7-407D-D07D-16DC-D5C9E16C232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0C9B787-46C0-D4AB-EE4A-D211B63DBB3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DE3DCF9-1BEF-D492-FA99-3FC0EF29F02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E72EFA8-E45F-F440-57D2-22E3FAF0907F}"/>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6" name="Footer Placeholder 5">
            <a:extLst>
              <a:ext uri="{FF2B5EF4-FFF2-40B4-BE49-F238E27FC236}">
                <a16:creationId xmlns:a16="http://schemas.microsoft.com/office/drawing/2014/main" id="{D68955B9-F844-937D-A57D-5EFDA6D1BF86}"/>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5EAE71EB-DD12-E857-A249-D06EABFA282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821983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239106-A620-584D-F783-F8BC7113F0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4E65CA-9D25-5F15-B4AF-D8DBE02AF2C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126C71-78F8-672A-D2E6-B4AF8833ADE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B1F3C3C-4985-A73A-D0B8-6C3AE49483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56449D5-2DC1-5D69-7E85-18E8DDC61D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E5AAB71-C275-37D9-C6F8-CF3B20E8A38D}"/>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8" name="Footer Placeholder 7">
            <a:extLst>
              <a:ext uri="{FF2B5EF4-FFF2-40B4-BE49-F238E27FC236}">
                <a16:creationId xmlns:a16="http://schemas.microsoft.com/office/drawing/2014/main" id="{2BF17E22-A1AA-6628-4673-32C641C084E4}"/>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B4F7C62-7D1F-6680-88D6-850DD9AA19AD}"/>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793543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A7B67-5D62-FE3B-6F9D-05AB23009CA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B8EA494-03D7-6439-9979-BC7DD662BE06}"/>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4" name="Footer Placeholder 3">
            <a:extLst>
              <a:ext uri="{FF2B5EF4-FFF2-40B4-BE49-F238E27FC236}">
                <a16:creationId xmlns:a16="http://schemas.microsoft.com/office/drawing/2014/main" id="{C9A01352-C772-AEF0-97DC-5E409AA7CF68}"/>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AAC3A855-73E4-2A27-2AE7-A8E16B52C7A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75344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51FA312-4F1D-15C9-3DD3-11EBE9C0EA2D}"/>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3" name="Footer Placeholder 2">
            <a:extLst>
              <a:ext uri="{FF2B5EF4-FFF2-40B4-BE49-F238E27FC236}">
                <a16:creationId xmlns:a16="http://schemas.microsoft.com/office/drawing/2014/main" id="{FA368FB3-2B67-E05E-6E21-6395DE521515}"/>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C3976CAE-237F-7B1B-9764-186E8070EFA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792425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BEE3F-7E9E-CABA-AD19-0C72BAF790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3ED03A9-0BD8-370D-1A63-A7804E91D15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0D0C310-6CB7-E7B7-12FB-9B0CE2C993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FA00598-2D24-EA4A-0B91-3B6D9F5D2A96}"/>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6" name="Footer Placeholder 5">
            <a:extLst>
              <a:ext uri="{FF2B5EF4-FFF2-40B4-BE49-F238E27FC236}">
                <a16:creationId xmlns:a16="http://schemas.microsoft.com/office/drawing/2014/main" id="{36B7FEA1-8188-601D-8D3D-971A0708EB80}"/>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3C5DEFD2-1B51-3A2C-1C7C-6D191838101C}"/>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677063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953C4-514A-4768-E051-12364789D87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1433124-2F5E-D02D-5646-319B007E1B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3B66C58-F3C9-47EA-ECD7-65E52B471B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EB2C116-35A2-EEE5-6BA1-ABE12716B43C}"/>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6" name="Footer Placeholder 5">
            <a:extLst>
              <a:ext uri="{FF2B5EF4-FFF2-40B4-BE49-F238E27FC236}">
                <a16:creationId xmlns:a16="http://schemas.microsoft.com/office/drawing/2014/main" id="{FDFFF87A-FE32-08D1-2220-C975BF306C46}"/>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EDCE497F-56B2-041F-F76C-7E0DE5056D9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04877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FC27B-C0A5-EB64-C10A-3C1404356BA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E5D320F-F2CB-14CE-8AB8-3C7B4416FC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FE31CE-98ED-C28C-ED82-ED55886C1246}"/>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5" name="Footer Placeholder 4">
            <a:extLst>
              <a:ext uri="{FF2B5EF4-FFF2-40B4-BE49-F238E27FC236}">
                <a16:creationId xmlns:a16="http://schemas.microsoft.com/office/drawing/2014/main" id="{F9B6FE74-72DA-B0FB-F51E-29B09CCBFF55}"/>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4566378B-5F29-A19C-A9DF-AEF45C21677F}"/>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0420475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3F67307-8A6A-FD08-41E0-97959FAC178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40882BE-9593-AAEA-DF24-9491B1666F6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B9FAB4B-6E86-4647-6E04-92AF736D9EFF}"/>
              </a:ext>
            </a:extLst>
          </p:cNvPr>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5" name="Footer Placeholder 4">
            <a:extLst>
              <a:ext uri="{FF2B5EF4-FFF2-40B4-BE49-F238E27FC236}">
                <a16:creationId xmlns:a16="http://schemas.microsoft.com/office/drawing/2014/main" id="{D932FB4E-4476-B469-D54F-C213E2D2C129}"/>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68AFFFC-9982-5D88-8D70-F5D9A6D204EF}"/>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514139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48E290-C792-449A-B6AE-59EB65226C5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7F28F3A-044C-C9EA-8E45-F0EE9B8A5F4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E9D939-DFCA-C61F-7CBE-2138236DF02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3C4745C-428B-4B0B-8F6A-602D577E8B0B}" type="datetimeFigureOut">
              <a:rPr lang="en-CA" smtClean="0"/>
              <a:pPr/>
              <a:t>2025-02-04</a:t>
            </a:fld>
            <a:endParaRPr lang="en-CA"/>
          </a:p>
        </p:txBody>
      </p:sp>
      <p:sp>
        <p:nvSpPr>
          <p:cNvPr id="5" name="Footer Placeholder 4">
            <a:extLst>
              <a:ext uri="{FF2B5EF4-FFF2-40B4-BE49-F238E27FC236}">
                <a16:creationId xmlns:a16="http://schemas.microsoft.com/office/drawing/2014/main" id="{A55E23CB-EACB-6B24-B1EE-13255CB6A8A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CA"/>
          </a:p>
        </p:txBody>
      </p:sp>
      <p:sp>
        <p:nvSpPr>
          <p:cNvPr id="6" name="Slide Number Placeholder 5">
            <a:extLst>
              <a:ext uri="{FF2B5EF4-FFF2-40B4-BE49-F238E27FC236}">
                <a16:creationId xmlns:a16="http://schemas.microsoft.com/office/drawing/2014/main" id="{BC552A6B-D153-1EFB-6990-1023419F8D3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1270703400"/>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2" Type="http://schemas.openxmlformats.org/officeDocument/2006/relationships/hyperlink" Target="http://dictionary.reference.com/browse/team"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2747450" y="2693036"/>
            <a:ext cx="10311898" cy="1112066"/>
          </a:xfrm>
        </p:spPr>
        <p:txBody>
          <a:bodyPr>
            <a:normAutofit fontScale="90000"/>
          </a:bodyPr>
          <a:lstStyle/>
          <a:p>
            <a:r>
              <a:rPr lang="en-US" sz="4800" b="1" dirty="0">
                <a:latin typeface="+mj-lt"/>
              </a:rPr>
              <a:t>MRAD 285: R</a:t>
            </a:r>
            <a:r>
              <a:rPr lang="en-US" sz="4800" b="1" dirty="0"/>
              <a:t>adiographic </a:t>
            </a:r>
            <a:br>
              <a:rPr lang="en-US" sz="4800" b="1" dirty="0"/>
            </a:br>
            <a:r>
              <a:rPr lang="en-US" sz="4800" b="1" dirty="0"/>
              <a:t>Applied Skills</a:t>
            </a:r>
            <a:endParaRPr lang="en-US" sz="4800" b="1" dirty="0">
              <a:latin typeface="+mj-lt"/>
            </a:endParaRPr>
          </a:p>
        </p:txBody>
      </p:sp>
      <p:sp>
        <p:nvSpPr>
          <p:cNvPr id="10" name="Text Placeholder 9"/>
          <p:cNvSpPr>
            <a:spLocks noGrp="1"/>
          </p:cNvSpPr>
          <p:nvPr>
            <p:ph type="subTitle" idx="1"/>
          </p:nvPr>
        </p:nvSpPr>
        <p:spPr>
          <a:xfrm>
            <a:off x="4662535" y="3737570"/>
            <a:ext cx="6783803" cy="725788"/>
          </a:xfrm>
        </p:spPr>
        <p:txBody>
          <a:bodyPr>
            <a:normAutofit fontScale="85000" lnSpcReduction="20000"/>
          </a:bodyPr>
          <a:lstStyle/>
          <a:p>
            <a:endParaRPr lang="en-US" sz="1800" dirty="0">
              <a:latin typeface="+mj-lt"/>
            </a:endParaRPr>
          </a:p>
          <a:p>
            <a:pPr algn="l"/>
            <a:r>
              <a:rPr lang="en-US" sz="3300" b="1" dirty="0">
                <a:latin typeface="+mj-lt"/>
              </a:rPr>
              <a:t> Collaboration and Teamwork in Healthcare</a:t>
            </a:r>
          </a:p>
        </p:txBody>
      </p:sp>
    </p:spTree>
    <p:extLst>
      <p:ext uri="{BB962C8B-B14F-4D97-AF65-F5344CB8AC3E}">
        <p14:creationId xmlns:p14="http://schemas.microsoft.com/office/powerpoint/2010/main" val="21777308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Outcome</a:t>
            </a:r>
          </a:p>
        </p:txBody>
      </p:sp>
      <p:sp>
        <p:nvSpPr>
          <p:cNvPr id="3" name="Content Placeholder 2"/>
          <p:cNvSpPr>
            <a:spLocks noGrp="1"/>
          </p:cNvSpPr>
          <p:nvPr>
            <p:ph idx="1"/>
          </p:nvPr>
        </p:nvSpPr>
        <p:spPr/>
        <p:txBody>
          <a:bodyPr/>
          <a:lstStyle/>
          <a:p>
            <a:r>
              <a:rPr lang="en-US" dirty="0"/>
              <a:t>Collaborate with health care professionals for optimizing patient care outcomes.</a:t>
            </a:r>
          </a:p>
        </p:txBody>
      </p:sp>
    </p:spTree>
    <p:extLst>
      <p:ext uri="{BB962C8B-B14F-4D97-AF65-F5344CB8AC3E}">
        <p14:creationId xmlns:p14="http://schemas.microsoft.com/office/powerpoint/2010/main" val="40760490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Objectives</a:t>
            </a:r>
          </a:p>
        </p:txBody>
      </p:sp>
      <p:sp>
        <p:nvSpPr>
          <p:cNvPr id="2" name="Content Placeholder 1"/>
          <p:cNvSpPr>
            <a:spLocks noGrp="1"/>
          </p:cNvSpPr>
          <p:nvPr>
            <p:ph idx="1"/>
          </p:nvPr>
        </p:nvSpPr>
        <p:spPr>
          <a:xfrm>
            <a:off x="838200" y="1499054"/>
            <a:ext cx="10515600" cy="4351338"/>
          </a:xfrm>
        </p:spPr>
        <p:txBody>
          <a:bodyPr>
            <a:normAutofit lnSpcReduction="10000"/>
          </a:bodyPr>
          <a:lstStyle/>
          <a:p>
            <a:pPr lvl="0"/>
            <a:r>
              <a:rPr lang="en-CA" dirty="0"/>
              <a:t>Describe key components of teamwork.</a:t>
            </a:r>
            <a:endParaRPr lang="en-US" dirty="0"/>
          </a:p>
          <a:p>
            <a:pPr lvl="0"/>
            <a:r>
              <a:rPr lang="en-CA" dirty="0"/>
              <a:t>Categorize the members of the extended healthcare team from the standpoint of a radiologic technologist.</a:t>
            </a:r>
            <a:endParaRPr lang="en-US" dirty="0"/>
          </a:p>
          <a:p>
            <a:pPr lvl="0"/>
            <a:r>
              <a:rPr lang="en-CA" dirty="0"/>
              <a:t>Discuss the importance of teamwork in radiography.</a:t>
            </a:r>
            <a:endParaRPr lang="en-US" dirty="0"/>
          </a:p>
          <a:p>
            <a:pPr lvl="0"/>
            <a:r>
              <a:rPr lang="en-CA" dirty="0"/>
              <a:t>Describe strategies for maximizing effective teamwork in radiography.</a:t>
            </a:r>
            <a:endParaRPr lang="en-US" dirty="0"/>
          </a:p>
          <a:p>
            <a:pPr lvl="0"/>
            <a:r>
              <a:rPr lang="en-CA" dirty="0"/>
              <a:t>Perform teamwork with medical imaging technologists for maximizing patient outcomes.</a:t>
            </a:r>
            <a:endParaRPr lang="en-US" dirty="0"/>
          </a:p>
          <a:p>
            <a:pPr lvl="0"/>
            <a:r>
              <a:rPr lang="en-CA" dirty="0"/>
              <a:t>Perform radiological cases with other healthcare professionals. </a:t>
            </a:r>
            <a:endParaRPr lang="en-US" dirty="0"/>
          </a:p>
          <a:p>
            <a:pPr lvl="0"/>
            <a:r>
              <a:rPr lang="en-CA" dirty="0"/>
              <a:t>Reflect on best practices in communication and teamwork.</a:t>
            </a:r>
            <a:endParaRPr lang="en-US" dirty="0"/>
          </a:p>
          <a:p>
            <a:endParaRPr lang="en-US" dirty="0"/>
          </a:p>
        </p:txBody>
      </p:sp>
    </p:spTree>
    <p:custDataLst>
      <p:tags r:id="rId1"/>
    </p:custDataLst>
    <p:extLst>
      <p:ext uri="{BB962C8B-B14F-4D97-AF65-F5344CB8AC3E}">
        <p14:creationId xmlns:p14="http://schemas.microsoft.com/office/powerpoint/2010/main" val="1582379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Teamwork</a:t>
            </a:r>
          </a:p>
        </p:txBody>
      </p:sp>
      <p:sp>
        <p:nvSpPr>
          <p:cNvPr id="3" name="Content Placeholder 2"/>
          <p:cNvSpPr>
            <a:spLocks noGrp="1"/>
          </p:cNvSpPr>
          <p:nvPr>
            <p:ph idx="1"/>
          </p:nvPr>
        </p:nvSpPr>
        <p:spPr>
          <a:xfrm>
            <a:off x="838200" y="1499054"/>
            <a:ext cx="10515600" cy="4351338"/>
          </a:xfrm>
        </p:spPr>
        <p:txBody>
          <a:bodyPr/>
          <a:lstStyle/>
          <a:p>
            <a:r>
              <a:rPr lang="en-US" sz="2400" dirty="0"/>
              <a:t>Defined as a cooperative or coordinated effort on the part of a group of persons acting together as a </a:t>
            </a:r>
            <a:r>
              <a:rPr lang="en-US" sz="2400" dirty="0">
                <a:hlinkClick r:id="rId2"/>
              </a:rPr>
              <a:t>team</a:t>
            </a:r>
            <a:r>
              <a:rPr lang="en-US" sz="2400" dirty="0"/>
              <a:t> or in the interests of a common cause.</a:t>
            </a:r>
          </a:p>
          <a:p>
            <a:r>
              <a:rPr lang="en-US" sz="2400" dirty="0"/>
              <a:t>Pressures/stresses in busy departments and situations can sometimes make this concept hard to apply.</a:t>
            </a:r>
          </a:p>
          <a:p>
            <a:r>
              <a:rPr lang="en-US" sz="2400" dirty="0"/>
              <a:t>Always help your coworkers.</a:t>
            </a:r>
          </a:p>
          <a:p>
            <a:r>
              <a:rPr lang="en-US" sz="2400" dirty="0"/>
              <a:t>Our goal as MRTs is to provide the best patient care possible; and it becomes easier to accomplish when we work cooperatively with others on the healthcare team.</a:t>
            </a:r>
          </a:p>
          <a:p>
            <a:endParaRPr lang="en-US" sz="2400" dirty="0"/>
          </a:p>
        </p:txBody>
      </p:sp>
    </p:spTree>
    <p:extLst>
      <p:ext uri="{BB962C8B-B14F-4D97-AF65-F5344CB8AC3E}">
        <p14:creationId xmlns:p14="http://schemas.microsoft.com/office/powerpoint/2010/main" val="36743829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is it Important?</a:t>
            </a:r>
          </a:p>
        </p:txBody>
      </p:sp>
      <p:sp>
        <p:nvSpPr>
          <p:cNvPr id="3" name="Content Placeholder 2"/>
          <p:cNvSpPr>
            <a:spLocks noGrp="1"/>
          </p:cNvSpPr>
          <p:nvPr>
            <p:ph idx="1"/>
          </p:nvPr>
        </p:nvSpPr>
        <p:spPr>
          <a:xfrm>
            <a:off x="838200" y="1592359"/>
            <a:ext cx="10515600" cy="4351338"/>
          </a:xfrm>
        </p:spPr>
        <p:txBody>
          <a:bodyPr/>
          <a:lstStyle/>
          <a:p>
            <a:r>
              <a:rPr lang="en-US" dirty="0"/>
              <a:t>Problem Solving: People to bounce ideas off, more heads are better then one</a:t>
            </a:r>
          </a:p>
          <a:p>
            <a:r>
              <a:rPr lang="en-US" dirty="0"/>
              <a:t>Patient Care Outcomes:  Procedures can be done faster, more ideas</a:t>
            </a:r>
          </a:p>
          <a:p>
            <a:r>
              <a:rPr lang="en-US" dirty="0"/>
              <a:t>Opportunities to Learn and Share</a:t>
            </a:r>
          </a:p>
          <a:p>
            <a:r>
              <a:rPr lang="en-US" dirty="0"/>
              <a:t>Balance workload</a:t>
            </a:r>
          </a:p>
          <a:p>
            <a:r>
              <a:rPr lang="en-US" dirty="0"/>
              <a:t>Best use of resources</a:t>
            </a:r>
          </a:p>
          <a:p>
            <a:endParaRPr lang="en-US" dirty="0"/>
          </a:p>
          <a:p>
            <a:endParaRPr lang="en-US" dirty="0"/>
          </a:p>
          <a:p>
            <a:endParaRPr lang="en-US" dirty="0"/>
          </a:p>
        </p:txBody>
      </p:sp>
    </p:spTree>
    <p:extLst>
      <p:ext uri="{BB962C8B-B14F-4D97-AF65-F5344CB8AC3E}">
        <p14:creationId xmlns:p14="http://schemas.microsoft.com/office/powerpoint/2010/main" val="14726373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Members of Diagnostic Imaging Team</a:t>
            </a:r>
          </a:p>
        </p:txBody>
      </p:sp>
      <p:sp>
        <p:nvSpPr>
          <p:cNvPr id="3" name="Content Placeholder 2"/>
          <p:cNvSpPr>
            <a:spLocks noGrp="1"/>
          </p:cNvSpPr>
          <p:nvPr>
            <p:ph idx="1"/>
          </p:nvPr>
        </p:nvSpPr>
        <p:spPr>
          <a:xfrm>
            <a:off x="931506" y="1536376"/>
            <a:ext cx="10515600" cy="4351338"/>
          </a:xfrm>
        </p:spPr>
        <p:txBody>
          <a:bodyPr>
            <a:normAutofit fontScale="85000" lnSpcReduction="20000"/>
          </a:bodyPr>
          <a:lstStyle/>
          <a:p>
            <a:r>
              <a:rPr lang="en-US" sz="2000" dirty="0"/>
              <a:t>Radiologists</a:t>
            </a:r>
          </a:p>
          <a:p>
            <a:r>
              <a:rPr lang="en-US" sz="2000" dirty="0"/>
              <a:t>CT Technologists</a:t>
            </a:r>
          </a:p>
          <a:p>
            <a:r>
              <a:rPr lang="en-US" sz="2000" dirty="0"/>
              <a:t>Nurses</a:t>
            </a:r>
          </a:p>
          <a:p>
            <a:r>
              <a:rPr lang="en-US" sz="2000" dirty="0"/>
              <a:t>Nuclear Medicine Technologists</a:t>
            </a:r>
          </a:p>
          <a:p>
            <a:r>
              <a:rPr lang="en-US" sz="2000" dirty="0"/>
              <a:t>Ultrasound technologists</a:t>
            </a:r>
          </a:p>
          <a:p>
            <a:r>
              <a:rPr lang="en-US" sz="2000" dirty="0"/>
              <a:t>Clerks/Administrative</a:t>
            </a:r>
          </a:p>
          <a:p>
            <a:r>
              <a:rPr lang="en-US" sz="2000" dirty="0"/>
              <a:t>Porters</a:t>
            </a:r>
          </a:p>
          <a:p>
            <a:r>
              <a:rPr lang="en-US" sz="2000" dirty="0"/>
              <a:t>Cleaning staff</a:t>
            </a:r>
          </a:p>
          <a:p>
            <a:r>
              <a:rPr lang="en-US" sz="2000" dirty="0"/>
              <a:t>MRI Technologists</a:t>
            </a:r>
          </a:p>
          <a:p>
            <a:r>
              <a:rPr lang="en-US" sz="2000" dirty="0"/>
              <a:t>Management</a:t>
            </a:r>
          </a:p>
          <a:p>
            <a:r>
              <a:rPr lang="en-US" sz="2000" dirty="0"/>
              <a:t>QA Technologists</a:t>
            </a:r>
          </a:p>
          <a:p>
            <a:r>
              <a:rPr lang="en-US" sz="2000" dirty="0"/>
              <a:t>Mammography Technologists</a:t>
            </a:r>
          </a:p>
          <a:p>
            <a:r>
              <a:rPr lang="en-US" sz="2000" dirty="0"/>
              <a:t>Bone Density Technologists</a:t>
            </a:r>
          </a:p>
          <a:p>
            <a:r>
              <a:rPr lang="en-US" sz="2000" dirty="0"/>
              <a:t>Other Physicians</a:t>
            </a:r>
          </a:p>
          <a:p>
            <a:endParaRPr lang="en-US" sz="2000" dirty="0"/>
          </a:p>
          <a:p>
            <a:endParaRPr lang="en-US" sz="2000" dirty="0"/>
          </a:p>
        </p:txBody>
      </p:sp>
    </p:spTree>
    <p:extLst>
      <p:ext uri="{BB962C8B-B14F-4D97-AF65-F5344CB8AC3E}">
        <p14:creationId xmlns:p14="http://schemas.microsoft.com/office/powerpoint/2010/main" val="42812735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Members of Extended Healthcare Team</a:t>
            </a:r>
          </a:p>
        </p:txBody>
      </p:sp>
      <p:sp>
        <p:nvSpPr>
          <p:cNvPr id="3" name="Content Placeholder 2"/>
          <p:cNvSpPr>
            <a:spLocks noGrp="1"/>
          </p:cNvSpPr>
          <p:nvPr>
            <p:ph idx="1"/>
          </p:nvPr>
        </p:nvSpPr>
        <p:spPr>
          <a:xfrm>
            <a:off x="838200" y="1536376"/>
            <a:ext cx="10515600" cy="4351338"/>
          </a:xfrm>
        </p:spPr>
        <p:txBody>
          <a:bodyPr/>
          <a:lstStyle/>
          <a:p>
            <a:r>
              <a:rPr lang="en-US" dirty="0"/>
              <a:t>Physicians</a:t>
            </a:r>
          </a:p>
          <a:p>
            <a:r>
              <a:rPr lang="en-US" dirty="0"/>
              <a:t>Nurses</a:t>
            </a:r>
          </a:p>
          <a:p>
            <a:r>
              <a:rPr lang="en-US" dirty="0"/>
              <a:t>Lab Technologists</a:t>
            </a:r>
          </a:p>
          <a:p>
            <a:r>
              <a:rPr lang="en-US" dirty="0"/>
              <a:t>ECG Technologist</a:t>
            </a:r>
          </a:p>
          <a:p>
            <a:r>
              <a:rPr lang="en-US" dirty="0"/>
              <a:t>Respiratory Therapists</a:t>
            </a:r>
          </a:p>
          <a:p>
            <a:r>
              <a:rPr lang="en-US" dirty="0"/>
              <a:t>Paramedics</a:t>
            </a:r>
          </a:p>
          <a:p>
            <a:r>
              <a:rPr lang="en-US" dirty="0"/>
              <a:t>Department Heads</a:t>
            </a:r>
          </a:p>
          <a:p>
            <a:endParaRPr lang="en-US" dirty="0"/>
          </a:p>
          <a:p>
            <a:endParaRPr lang="en-US" dirty="0"/>
          </a:p>
        </p:txBody>
      </p:sp>
    </p:spTree>
    <p:extLst>
      <p:ext uri="{BB962C8B-B14F-4D97-AF65-F5344CB8AC3E}">
        <p14:creationId xmlns:p14="http://schemas.microsoft.com/office/powerpoint/2010/main" val="36779003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How Do We Work Together?</a:t>
            </a:r>
            <a:endParaRPr lang="en-US" dirty="0"/>
          </a:p>
        </p:txBody>
      </p:sp>
      <p:sp>
        <p:nvSpPr>
          <p:cNvPr id="3" name="Content Placeholder 2"/>
          <p:cNvSpPr>
            <a:spLocks noGrp="1"/>
          </p:cNvSpPr>
          <p:nvPr>
            <p:ph idx="1"/>
          </p:nvPr>
        </p:nvSpPr>
        <p:spPr>
          <a:xfrm>
            <a:off x="838200" y="1573698"/>
            <a:ext cx="10515600" cy="4351338"/>
          </a:xfrm>
        </p:spPr>
        <p:txBody>
          <a:bodyPr/>
          <a:lstStyle/>
          <a:p>
            <a:r>
              <a:rPr lang="en-US" dirty="0"/>
              <a:t>Inter-professional Collaboration</a:t>
            </a:r>
          </a:p>
          <a:p>
            <a:r>
              <a:rPr lang="en-US" dirty="0"/>
              <a:t>Transfer of Care</a:t>
            </a:r>
          </a:p>
          <a:p>
            <a:pPr lvl="1"/>
            <a:r>
              <a:rPr lang="en-US" dirty="0"/>
              <a:t>Patient needs multiple tests done</a:t>
            </a:r>
          </a:p>
          <a:p>
            <a:pPr lvl="1"/>
            <a:r>
              <a:rPr lang="en-US" dirty="0"/>
              <a:t>Communication about patient status</a:t>
            </a:r>
          </a:p>
          <a:p>
            <a:pPr lvl="1"/>
            <a:r>
              <a:rPr lang="en-US" dirty="0"/>
              <a:t>Where 70% of mistakes occur</a:t>
            </a:r>
          </a:p>
          <a:p>
            <a:r>
              <a:rPr lang="en-US" dirty="0"/>
              <a:t>Emergency Situations</a:t>
            </a:r>
          </a:p>
          <a:p>
            <a:pPr lvl="1"/>
            <a:r>
              <a:rPr lang="en-US" dirty="0"/>
              <a:t>Everyone has a specialty/role</a:t>
            </a:r>
          </a:p>
          <a:p>
            <a:r>
              <a:rPr lang="en-US" dirty="0"/>
              <a:t>Collaboratively for Procedures</a:t>
            </a:r>
          </a:p>
          <a:p>
            <a:r>
              <a:rPr lang="en-US" dirty="0"/>
              <a:t>Physical movement of patients/Ergonomics</a:t>
            </a:r>
          </a:p>
          <a:p>
            <a:endParaRPr lang="en-US" dirty="0"/>
          </a:p>
          <a:p>
            <a:endParaRPr lang="en-US" dirty="0"/>
          </a:p>
          <a:p>
            <a:pPr lvl="1"/>
            <a:endParaRPr lang="en-US" dirty="0"/>
          </a:p>
          <a:p>
            <a:endParaRPr lang="en-US" dirty="0"/>
          </a:p>
          <a:p>
            <a:pPr lvl="1"/>
            <a:endParaRPr lang="en-US" dirty="0"/>
          </a:p>
          <a:p>
            <a:pPr lvl="1"/>
            <a:endParaRPr lang="en-US" dirty="0"/>
          </a:p>
        </p:txBody>
      </p:sp>
    </p:spTree>
    <p:extLst>
      <p:ext uri="{BB962C8B-B14F-4D97-AF65-F5344CB8AC3E}">
        <p14:creationId xmlns:p14="http://schemas.microsoft.com/office/powerpoint/2010/main" val="6354389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How Can you be a Good Team Member?</a:t>
            </a:r>
          </a:p>
        </p:txBody>
      </p:sp>
      <p:sp>
        <p:nvSpPr>
          <p:cNvPr id="3" name="Content Placeholder 2"/>
          <p:cNvSpPr>
            <a:spLocks noGrp="1"/>
          </p:cNvSpPr>
          <p:nvPr>
            <p:ph idx="1"/>
          </p:nvPr>
        </p:nvSpPr>
        <p:spPr>
          <a:xfrm>
            <a:off x="838200" y="1443070"/>
            <a:ext cx="10515600" cy="4351338"/>
          </a:xfrm>
        </p:spPr>
        <p:txBody>
          <a:bodyPr>
            <a:normAutofit lnSpcReduction="10000"/>
          </a:bodyPr>
          <a:lstStyle/>
          <a:p>
            <a:r>
              <a:rPr lang="en-US" sz="2400" dirty="0"/>
              <a:t>Contribute equally, share workload</a:t>
            </a:r>
          </a:p>
          <a:p>
            <a:r>
              <a:rPr lang="en-US" sz="2400" dirty="0"/>
              <a:t>Praise others on a job well done, Be supportive</a:t>
            </a:r>
          </a:p>
          <a:p>
            <a:r>
              <a:rPr lang="en-US" sz="2400" dirty="0"/>
              <a:t>Listen</a:t>
            </a:r>
          </a:p>
          <a:p>
            <a:r>
              <a:rPr lang="en-US" sz="2400" dirty="0"/>
              <a:t>Don’t gossip</a:t>
            </a:r>
          </a:p>
          <a:p>
            <a:r>
              <a:rPr lang="en-US" sz="2400" dirty="0"/>
              <a:t>Be positive</a:t>
            </a:r>
          </a:p>
          <a:p>
            <a:r>
              <a:rPr lang="en-US" sz="2400" dirty="0"/>
              <a:t>Deal with conflict as it arises</a:t>
            </a:r>
          </a:p>
          <a:p>
            <a:r>
              <a:rPr lang="en-US" sz="2400" dirty="0"/>
              <a:t>Understand there are lots of ways to achieve results</a:t>
            </a:r>
          </a:p>
          <a:p>
            <a:r>
              <a:rPr lang="en-US" sz="2400" dirty="0"/>
              <a:t>Be open to other ideas</a:t>
            </a:r>
          </a:p>
          <a:p>
            <a:r>
              <a:rPr lang="en-US" sz="2400" dirty="0"/>
              <a:t>Don’t be judgmental</a:t>
            </a:r>
          </a:p>
          <a:p>
            <a:r>
              <a:rPr lang="en-US" sz="2400" dirty="0"/>
              <a:t>Pay attention to details</a:t>
            </a:r>
          </a:p>
        </p:txBody>
      </p:sp>
    </p:spTree>
    <p:extLst>
      <p:ext uri="{BB962C8B-B14F-4D97-AF65-F5344CB8AC3E}">
        <p14:creationId xmlns:p14="http://schemas.microsoft.com/office/powerpoint/2010/main" val="29731297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Teamwork in Radiography</a:t>
            </a:r>
            <a:endParaRPr lang="en-US" dirty="0"/>
          </a:p>
        </p:txBody>
      </p:sp>
      <p:sp>
        <p:nvSpPr>
          <p:cNvPr id="3" name="Content Placeholder 2"/>
          <p:cNvSpPr>
            <a:spLocks noGrp="1"/>
          </p:cNvSpPr>
          <p:nvPr>
            <p:ph idx="1"/>
          </p:nvPr>
        </p:nvSpPr>
        <p:spPr>
          <a:xfrm>
            <a:off x="838200" y="1508384"/>
            <a:ext cx="10515600" cy="4351338"/>
          </a:xfrm>
        </p:spPr>
        <p:txBody>
          <a:bodyPr/>
          <a:lstStyle/>
          <a:p>
            <a:r>
              <a:rPr lang="en-US" dirty="0"/>
              <a:t>Communication is the most important!</a:t>
            </a:r>
          </a:p>
          <a:p>
            <a:pPr lvl="1"/>
            <a:r>
              <a:rPr lang="en-US" dirty="0"/>
              <a:t>Listening to what has occurred</a:t>
            </a:r>
          </a:p>
          <a:p>
            <a:pPr lvl="1"/>
            <a:r>
              <a:rPr lang="en-US" dirty="0"/>
              <a:t>Ask them what technique would they like, have you already double </a:t>
            </a:r>
            <a:r>
              <a:rPr lang="en-US" dirty="0" err="1"/>
              <a:t>ID’d</a:t>
            </a:r>
            <a:r>
              <a:rPr lang="en-US" dirty="0"/>
              <a:t> the patient, are we going to do these pictures standing, I’ve called the porter, Did you finish the paperwork If you don’t know don’t be afraid to ask</a:t>
            </a:r>
          </a:p>
          <a:p>
            <a:r>
              <a:rPr lang="en-US" dirty="0"/>
              <a:t>Anticipation</a:t>
            </a:r>
          </a:p>
          <a:p>
            <a:pPr lvl="1"/>
            <a:r>
              <a:rPr lang="en-US" dirty="0"/>
              <a:t>Is there something you can see they need?  They stand the patient up, what are you going to do next? Collimation, set the control panel.  Important to be watching all aspects of the situation, put lead on a patient</a:t>
            </a:r>
          </a:p>
          <a:p>
            <a:pPr lvl="1"/>
            <a:endParaRPr lang="en-US" dirty="0"/>
          </a:p>
          <a:p>
            <a:pPr lvl="1"/>
            <a:endParaRPr lang="en-US" dirty="0"/>
          </a:p>
        </p:txBody>
      </p:sp>
    </p:spTree>
    <p:extLst>
      <p:ext uri="{BB962C8B-B14F-4D97-AF65-F5344CB8AC3E}">
        <p14:creationId xmlns:p14="http://schemas.microsoft.com/office/powerpoint/2010/main" val="383844979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Date xmlns="d1eb5d66-d4e4-42da-91aa-35af032cfe67" xsi:nil="true"/>
    <TaxCatchAll xmlns="c80233df-ff72-4ed0-8be6-81c0672dcf15" xsi:nil="true"/>
    <lcf76f155ced4ddcb4097134ff3c332f xmlns="d1eb5d66-d4e4-42da-91aa-35af032cfe67">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459FD3E210D7746A66165842CA31B2D" ma:contentTypeVersion="22" ma:contentTypeDescription="Create a new document." ma:contentTypeScope="" ma:versionID="f0c79895f01c4eb44fa87db525b4eb5c">
  <xsd:schema xmlns:xsd="http://www.w3.org/2001/XMLSchema" xmlns:xs="http://www.w3.org/2001/XMLSchema" xmlns:p="http://schemas.microsoft.com/office/2006/metadata/properties" xmlns:ns2="c80233df-ff72-4ed0-8be6-81c0672dcf15" xmlns:ns3="d1eb5d66-d4e4-42da-91aa-35af032cfe67" targetNamespace="http://schemas.microsoft.com/office/2006/metadata/properties" ma:root="true" ma:fieldsID="ef7db3e78da19b9171db271d0ab114c6" ns2:_="" ns3:_="">
    <xsd:import namespace="c80233df-ff72-4ed0-8be6-81c0672dcf15"/>
    <xsd:import namespace="d1eb5d66-d4e4-42da-91aa-35af032cfe67"/>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Date"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80233df-ff72-4ed0-8be6-81c0672dcf15"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6" nillable="true" ma:displayName="Taxonomy Catch All Column" ma:hidden="true" ma:list="{d047eac0-0848-420b-888a-eb494acb1260}" ma:internalName="TaxCatchAll" ma:showField="CatchAllData" ma:web="c80233df-ff72-4ed0-8be6-81c0672dcf1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1eb5d66-d4e4-42da-91aa-35af032cfe67"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DateTaken" ma:index="20" nillable="true" ma:displayName="MediaServiceDateTaken" ma:hidden="true" ma:internalName="MediaServiceDateTaken" ma:readOnly="true">
      <xsd:simpleType>
        <xsd:restriction base="dms:Text"/>
      </xsd:simpleType>
    </xsd:element>
    <xsd:element name="Date" ma:index="21" nillable="true" ma:displayName="Date" ma:format="DateOnly" ma:internalName="Date">
      <xsd:simpleType>
        <xsd:restriction base="dms:DateTime"/>
      </xsd:simpleType>
    </xsd:element>
    <xsd:element name="MediaServiceLocation" ma:index="22" nillable="true" ma:displayName="Location" ma:internalName="MediaServiceLocation" ma:readOnly="true">
      <xsd:simpleType>
        <xsd:restriction base="dms:Text"/>
      </xsd:simpleType>
    </xsd:element>
    <xsd:element name="MediaLengthInSeconds" ma:index="23" nillable="true" ma:displayName="Length (seconds)"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91219db1-e75a-4e74-95c9-f29ca67e648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96AF69B-740A-4037-8F64-2FFDCE935FEA}">
  <ds:schemaRefs>
    <ds:schemaRef ds:uri="http://schemas.microsoft.com/office/2006/metadata/properties"/>
    <ds:schemaRef ds:uri="http://schemas.microsoft.com/office/infopath/2007/PartnerControls"/>
    <ds:schemaRef ds:uri="d1eb5d66-d4e4-42da-91aa-35af032cfe67"/>
    <ds:schemaRef ds:uri="c80233df-ff72-4ed0-8be6-81c0672dcf15"/>
  </ds:schemaRefs>
</ds:datastoreItem>
</file>

<file path=customXml/itemProps2.xml><?xml version="1.0" encoding="utf-8"?>
<ds:datastoreItem xmlns:ds="http://schemas.openxmlformats.org/officeDocument/2006/customXml" ds:itemID="{25E5FB1D-E5E2-4254-BD58-28A939B32F66}">
  <ds:schemaRefs>
    <ds:schemaRef ds:uri="http://schemas.microsoft.com/sharepoint/v3/contenttype/forms"/>
  </ds:schemaRefs>
</ds:datastoreItem>
</file>

<file path=customXml/itemProps3.xml><?xml version="1.0" encoding="utf-8"?>
<ds:datastoreItem xmlns:ds="http://schemas.openxmlformats.org/officeDocument/2006/customXml" ds:itemID="{CCFF1ADE-FD1A-4DEB-91A2-40DD2938CC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80233df-ff72-4ed0-8be6-81c0672dcf15"/>
    <ds:schemaRef ds:uri="d1eb5d66-d4e4-42da-91aa-35af032cfe6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3638</TotalTime>
  <Words>471</Words>
  <Application>Microsoft Macintosh PowerPoint</Application>
  <PresentationFormat>Widescreen</PresentationFormat>
  <Paragraphs>80</Paragraphs>
  <Slides>10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Aptos</vt:lpstr>
      <vt:lpstr>Aptos Display</vt:lpstr>
      <vt:lpstr>Arial</vt:lpstr>
      <vt:lpstr>Calibri</vt:lpstr>
      <vt:lpstr>Office Theme</vt:lpstr>
      <vt:lpstr>MRAD 285: Radiographic  Applied Skills</vt:lpstr>
      <vt:lpstr>Learning Outcome</vt:lpstr>
      <vt:lpstr>Objectives</vt:lpstr>
      <vt:lpstr>Teamwork</vt:lpstr>
      <vt:lpstr>Why is it Important?</vt:lpstr>
      <vt:lpstr>Members of Diagnostic Imaging Team</vt:lpstr>
      <vt:lpstr>Members of Extended Healthcare Team</vt:lpstr>
      <vt:lpstr>How Do We Work Together?</vt:lpstr>
      <vt:lpstr>How Can you be a Good Team Member?</vt:lpstr>
      <vt:lpstr>Teamwork in Radiography</vt:lpstr>
    </vt:vector>
  </TitlesOfParts>
  <Company>SAIT Polytechnic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SAIT Template 2015</dc:title>
  <dc:creator>lbucsis</dc:creator>
  <cp:lastModifiedBy>Azeezah Jafry</cp:lastModifiedBy>
  <cp:revision>309</cp:revision>
  <cp:lastPrinted>2024-03-15T16:56:42Z</cp:lastPrinted>
  <dcterms:created xsi:type="dcterms:W3CDTF">2009-04-06T17:04:40Z</dcterms:created>
  <dcterms:modified xsi:type="dcterms:W3CDTF">2025-02-04T21:32:32Z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0x0101007459FD3E210D7746A66165842CA31B2D</vt:lpwstr>
  </property>
</Properties>
</file>