
<file path=[Content_Types].xml><?xml version="1.0" encoding="utf-8"?>
<Types xmlns="http://schemas.openxmlformats.org/package/2006/content-types">
  <Default Extension="m4a" ContentType="audio/unknown"/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52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52.xml" ContentType="application/vnd.openxmlformats-officedocument.presentationml.slide+xml"/>
  <Override PartName="/ppt/slides/slide50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37.xml" ContentType="application/vnd.openxmlformats-officedocument.presentationml.slide+xml"/>
  <Override PartName="/ppt/slides/slide34.xml" ContentType="application/vnd.openxmlformats-officedocument.presentationml.slide+xml"/>
  <Override PartName="/ppt/notesSlides/notesSlide12.xml" ContentType="application/vnd.openxmlformats-officedocument.presentationml.notesSlide+xml"/>
  <Override PartName="/ppt/notesSlides/notesSlide15.xml" ContentType="application/vnd.openxmlformats-officedocument.presentationml.notes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48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41.xml" ContentType="application/vnd.openxmlformats-officedocument.presentationml.notesSlide+xml"/>
  <Override PartName="/ppt/slides/slide26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7.xml" ContentType="application/vnd.openxmlformats-officedocument.presentationml.slide+xml"/>
  <Override PartName="/ppt/slides/slide42.xml" ContentType="application/vnd.openxmlformats-officedocument.presentationml.slide+xml"/>
  <Override PartName="/ppt/slides/slide14.xml" ContentType="application/vnd.openxmlformats-officedocument.presentationml.slide+xml"/>
  <Override PartName="/ppt/slides/slide40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notesSlides/notesSlide20.xml" ContentType="application/vnd.openxmlformats-officedocument.presentationml.notesSlide+xml"/>
  <Override PartName="/ppt/slideLayouts/slideLayout42.xml" ContentType="application/vnd.openxmlformats-officedocument.presentationml.slideLayout+xml"/>
  <Override PartName="/ppt/notesSlides/notesSlide34.xml" ContentType="application/vnd.openxmlformats-officedocument.presentationml.notesSlide+xml"/>
  <Override PartName="/ppt/slideLayouts/slideLayout38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Slides/notesSlide27.xml" ContentType="application/vnd.openxmlformats-officedocument.presentationml.notesSlide+xml"/>
  <Override PartName="/ppt/slideLayouts/slideLayout3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27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36.xml" ContentType="application/vnd.openxmlformats-officedocument.presentationml.slideLayout+xml"/>
  <Override PartName="/ppt/notesSlides/notesSlide51.xml" ContentType="application/vnd.openxmlformats-officedocument.presentationml.notesSlide+xml"/>
  <Override PartName="/ppt/slideLayouts/slideLayout26.xml" ContentType="application/vnd.openxmlformats-officedocument.presentationml.slideLayout+xml"/>
  <Override PartName="/ppt/notesSlides/notesSlide11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28.xml" ContentType="application/vnd.openxmlformats-officedocument.presentationml.notesSlide+xml"/>
  <Override PartName="/ppt/slideLayouts/slideLayout25.xml" ContentType="application/vnd.openxmlformats-officedocument.presentationml.slideLayout+xml"/>
  <Override PartName="/ppt/slides/slide51.xml" ContentType="application/vnd.openxmlformats-officedocument.presentationml.slide+xml"/>
  <Override PartName="/ppt/slides/slide36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9.xml" ContentType="application/vnd.openxmlformats-officedocument.presentationml.notesSlide+xml"/>
  <Override PartName="/ppt/slideLayouts/slideLayout41.xml" ContentType="application/vnd.openxmlformats-officedocument.presentationml.slideLayout+xml"/>
  <Override PartName="/ppt/slides/slide43.xml" ContentType="application/vnd.openxmlformats-officedocument.presentationml.slide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2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35.xml" ContentType="application/vnd.openxmlformats-officedocument.presentationml.slide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39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notesSlides/notesSlide47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4.xml" ContentType="application/vnd.openxmlformats-officedocument.theme+xml"/>
  <Override PartName="/ppt/slides/slide47.xml" ContentType="application/vnd.openxmlformats-officedocument.presentationml.slide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5.xml" ContentType="application/vnd.openxmlformats-officedocument.presentationml.slideLayout+xml"/>
  <Override PartName="/ppt/notesSlides/notesSlide23.xml" ContentType="application/vnd.openxmlformats-officedocument.presentationml.notesSlide+xml"/>
  <Override PartName="/ppt/theme/theme2.xml" ContentType="application/vnd.openxmlformats-officedocument.theme+xml"/>
  <Override PartName="/ppt/notesSlides/notesSlide43.xml" ContentType="application/vnd.openxmlformats-officedocument.presentationml.notesSlide+xml"/>
  <Override PartName="/ppt/notesMasters/notesMaster1.xml" ContentType="application/vnd.openxmlformats-officedocument.presentationml.notesMaster+xml"/>
  <Override PartName="/ppt/slideLayouts/slideLayout39.xml" ContentType="application/vnd.openxmlformats-officedocument.presentationml.slideLayout+xml"/>
  <Override PartName="/ppt/slides/slide44.xml" ContentType="application/vnd.openxmlformats-officedocument.presentationml.slide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8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s/slide27.xml" ContentType="application/vnd.openxmlformats-officedocument.presentationml.slide+xml"/>
  <Override PartName="/ppt/slides/slide48.xml" ContentType="application/vnd.openxmlformats-officedocument.presentationml.slide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24.xml" ContentType="application/vnd.openxmlformats-officedocument.presentationml.slideLayout+xml"/>
  <Override PartName="/ppt/slideLayouts/slideLayout4.xml" ContentType="application/vnd.openxmlformats-officedocument.presentationml.slideLayout+xml"/>
  <Override PartName="/customXml/itemProps3.xml" ContentType="application/vnd.openxmlformats-officedocument.customXmlProperties+xml"/>
  <Override PartName="/ppt/slideLayouts/slideLayout34.xml" ContentType="application/vnd.openxmlformats-officedocument.presentationml.slideLayout+xml"/>
  <Override PartName="/ppt/slides/slide16.xml" ContentType="application/vnd.openxmlformats-officedocument.presentationml.slide+xml"/>
  <Override PartName="/ppt/slides/slide41.xml" ContentType="application/vnd.openxmlformats-officedocument.presentationml.slide+xml"/>
  <Override PartName="/ppt/slideLayouts/slideLayout2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8.xml" ContentType="application/vnd.openxmlformats-officedocument.presentationml.slide+xml"/>
  <Override PartName="/ppt/theme/theme1.xml" ContentType="application/vnd.openxmlformats-officedocument.theme+xml"/>
  <Override PartName="/customXml/itemProps2.xml" ContentType="application/vnd.openxmlformats-officedocument.customXmlProperties+xml"/>
  <Override PartName="/ppt/slideLayouts/slideLayout35.xml" ContentType="application/vnd.openxmlformats-officedocument.presentationml.slideLayout+xml"/>
  <Override PartName="/ppt/slides/slide39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s/slide49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38.xml" ContentType="application/vnd.openxmlformats-officedocument.presentationml.slide+xml"/>
  <Override PartName="/ppt/notesSlides/notesSlide24.xml" ContentType="application/vnd.openxmlformats-officedocument.presentationml.notesSlide+xml"/>
  <Override PartName="/ppt/slideMasters/slideMaster3.xml" ContentType="application/vnd.openxmlformats-officedocument.presentationml.slideMaster+xml"/>
  <Override PartName="/ppt/notesSlides/notesSlide29.xml" ContentType="application/vnd.openxmlformats-officedocument.presentationml.notesSlide+xml"/>
  <Override PartName="/ppt/slideLayouts/slideLayout3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0.xml" ContentType="application/vnd.openxmlformats-officedocument.presentationml.slideLayout+xml"/>
  <Override PartName="/customXml/itemProps1.xml" ContentType="application/vnd.openxmlformats-officedocument.customXml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55" r:id="rId2"/>
    <p:sldMasterId id="2147483681" r:id="rId3"/>
  </p:sldMasterIdLst>
  <p:notesMasterIdLst>
    <p:notesMasterId r:id="rId60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</p:sldIdLst>
  <p:sldSz cx="12192000" cy="6858000"/>
  <p:notesSz cx="6858000" cy="91440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83" d="100"/>
          <a:sy n="83" d="100"/>
        </p:scale>
        <p:origin x="552" y="77"/>
      </p:cViewPr>
      <p:guideLst>
        <p:guide pos="3840"/>
        <p:guide pos="2160" orient="horz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theme" Target="theme/theme1.xml"/><Relationship Id="rId5" Type="http://schemas.openxmlformats.org/officeDocument/2006/relationships/theme" Target="theme/theme2.xml"/><Relationship Id="rId6" Type="http://schemas.openxmlformats.org/officeDocument/2006/relationships/theme" Target="theme/theme3.xml"/><Relationship Id="rId7" Type="http://schemas.openxmlformats.org/officeDocument/2006/relationships/theme" Target="theme/theme4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Relationship Id="rId60" Type="http://schemas.openxmlformats.org/officeDocument/2006/relationships/notesMaster" Target="notesMasters/notesMaster1.xml"/><Relationship Id="rId61" Type="http://schemas.openxmlformats.org/officeDocument/2006/relationships/presProps" Target="presProps.xml" /><Relationship Id="rId62" Type="http://schemas.openxmlformats.org/officeDocument/2006/relationships/tableStyles" Target="tableStyles.xml" /><Relationship Id="rId63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FACC9D5-460B-4AD5-AE6A-1077B100D357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BA5FDE1-E88A-402E-B96A-6CED48692EC2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 ?>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 ?>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 ?>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 ?>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 ?>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 ?>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 ?>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 ?>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 ?>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 ?>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 ?>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 ?>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 ?>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 ?>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 ?>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 ?>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 ?>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 ?>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 ?>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 ?>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 ?>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 ?>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 ?>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 ?>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 ?>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 ?>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 ?>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 ?>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>
                <a:solidFill>
                  <a:prstClr val="black"/>
                </a:solidFill>
              </a:r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D5491C3-E955-6F4A-63F0-43C8B5E191BF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57F13A2-2FF5-4DC8-8A15-AD8A91B8AC2E}" type="slidenum">
              <a:rPr lang="en-US"/>
              <a:t>3</a:t>
            </a:fld>
            <a:endParaRPr lang="en-US"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008BDA1-7091-9142-9A68-C43ECA642760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endParaRPr lang="en-US"/>
          </a:p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57F13A2-2FF5-4DC8-8A15-AD8A91B8AC2E}" type="slidenum">
              <a:rPr lang="en-US"/>
              <a:t>5</a:t>
            </a:fld>
            <a:endParaRPr lang="en-US"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9B33E19-7F49-850F-728B-A876B6912B91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C7BF108-5ED8-817B-04D8-E894A9F683EC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77DC5EA-F1BC-06A7-3DD5-ABD518E555A2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A1A7945-9DFF-6C2C-CDD8-33BE2E8128C9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B16FB4C-4731-46E8-C3D7-5FE741BE2454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80FEC53-B173-BE8B-8E6B-4F60E75BB837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EB1FA16-8850-A690-3DFC-DA4AEE22D0C0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7FAD5E6-75AF-5D04-9CEA-B7255A53D55B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C22B151-1739-AAA6-D28A-3A23A6B10988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1FF1A4D-68F0-B780-F69C-3A055A2CFF19}" type="slidenum">
              <a:rPr/>
              <a:t/>
            </a:fld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4341292-F76C-7A57-D1FD-FEC6F63D2366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ECFF0A6-C024-20DC-9C9E-D16A0208B0B5}" type="slidenum">
              <a:rPr/>
              <a:t/>
            </a:fld>
            <a:endParaRPr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CDA13B1-10F6-C5C7-AA16-444530E0AE80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0A16140-3074-78DF-C0B6-EE8F3145A9E1}" type="slidenum">
              <a:rPr/>
              <a:t/>
            </a:fld>
            <a:endParaRPr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CB8180E-4527-9D90-FA66-E0A543EC0D13}" type="slidenum">
              <a:rPr/>
              <a:t/>
            </a:fld>
            <a:endParaRPr/>
          </a:p>
        </p:txBody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Notice the occiput-forms</a:t>
            </a:r>
            <a:r>
              <a:rPr lang="en-US"/>
              <a:t> the posterior wall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57F13A2-2FF5-4DC8-8A15-AD8A91B8AC2E}" type="slidenum">
              <a:rPr lang="en-US"/>
              <a:t>21</a:t>
            </a:fld>
            <a:endParaRPr lang="en-US"/>
          </a:p>
        </p:txBody>
      </p:sp>
    </p:spTree>
  </p:cSld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4295602-F9A8-46AD-A817-52D6A598EE79}" type="slidenum">
              <a:rPr/>
              <a:t/>
            </a:fld>
            <a:endParaRPr/>
          </a:p>
        </p:txBody>
      </p:sp>
    </p:spTree>
  </p:cSld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2CA14D5-048E-4227-6CF6-DED6192DFAD3}" type="slidenum">
              <a:rPr/>
              <a:t/>
            </a:fld>
            <a:endParaRPr/>
          </a:p>
        </p:txBody>
      </p:sp>
    </p:spTree>
  </p:cSld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53ABD78-8369-EBAD-80DF-522A02042E5B}" type="slidenum">
              <a:rPr/>
              <a:t/>
            </a:fld>
            <a:endParaRPr/>
          </a:p>
        </p:txBody>
      </p:sp>
    </p:spTree>
  </p:cSld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3986797-AAE9-7DD0-698E-1383646C3E28}" type="slidenum">
              <a:rPr/>
              <a:t/>
            </a:fld>
            <a:endParaRPr/>
          </a:p>
        </p:txBody>
      </p:sp>
    </p:spTree>
  </p:cSld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27E4ED5-282F-87BA-2E89-C5CCC224B0C6}" type="slidenum">
              <a:rPr/>
              <a:t/>
            </a:fld>
            <a:endParaRPr/>
          </a:p>
        </p:txBody>
      </p:sp>
    </p:spTree>
  </p:cSld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5D622B2-FCFB-75ED-9A93-979EC567BC29}" type="slidenum">
              <a:rPr/>
              <a:t/>
            </a:fld>
            <a:endParaRPr/>
          </a:p>
        </p:txBody>
      </p:sp>
    </p:spTree>
  </p:cSld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44FE901-24A7-7BC8-5AA8-935EFE8C7E54}" type="slidenum">
              <a:rPr/>
              <a:t/>
            </a:fld>
            <a:endParaRPr/>
          </a:p>
        </p:txBody>
      </p:sp>
    </p:spTree>
  </p:cSld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6A75044-03AB-C329-8BBE-9F90802D6CC2}" type="slidenum">
              <a:rPr/>
              <a:t/>
            </a:fld>
            <a:endParaRPr/>
          </a:p>
        </p:txBody>
      </p:sp>
    </p:spTree>
  </p:cSld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5BB04AA-7986-93BB-68F2-E98BDDF34EBE}" type="slidenum">
              <a:rPr/>
              <a:t/>
            </a:fld>
            <a:endParaRPr/>
          </a:p>
        </p:txBody>
      </p:sp>
    </p:spTree>
  </p:cSld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85725EE-890E-FA20-8EFD-34B49E9B7AB3}" type="slidenum">
              <a:rPr/>
              <a:t/>
            </a:fld>
            <a:endParaRPr/>
          </a:p>
        </p:txBody>
      </p:sp>
    </p:spTree>
  </p:cSld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ChangeAspect="1" noGrp="1" noRo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ln/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 bwMode="auto">
          <a:prstGeom prst="rect">
            <a:avLst/>
          </a:prstGeom>
          <a:noFill/>
          <a:ln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fld id="{C92FD0A6-6910-4ABA-B496-9407262E02D2}" type="slidenum">
              <a:rPr lang="en-US" sz="1200">
                <a:solidFill>
                  <a:srgbClr val="000000"/>
                </a:solidFill>
                <a:latin typeface="Arial"/>
              </a:rPr>
              <a:t>32</a:t>
            </a:fld>
            <a:endParaRPr lang="en-US" sz="1200">
              <a:solidFill>
                <a:srgbClr val="000000"/>
              </a:solidFill>
              <a:latin typeface="Arial"/>
            </a:endParaRPr>
          </a:p>
        </p:txBody>
      </p:sp>
    </p:spTree>
  </p:cSld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AF391FB-C04A-D1E4-09F7-39035D0A73E5}" type="slidenum">
              <a:rPr/>
              <a:t/>
            </a:fld>
            <a:endParaRPr/>
          </a:p>
        </p:txBody>
      </p:sp>
    </p:spTree>
  </p:cSld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E8FC051-C5AD-9AAF-D822-5C51008FF8F0}" type="slidenum">
              <a:rPr/>
              <a:t/>
            </a:fld>
            <a:endParaRPr/>
          </a:p>
        </p:txBody>
      </p:sp>
    </p:spTree>
  </p:cSld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B5AC294-FC6C-BA35-6B5C-035FF22D917D}" type="slidenum">
              <a:rPr/>
              <a:t/>
            </a:fld>
            <a:endParaRPr/>
          </a:p>
        </p:txBody>
      </p:sp>
    </p:spTree>
  </p:cSld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833553A-C09C-043E-BE64-919F1087895A}" type="slidenum">
              <a:rPr/>
              <a:t/>
            </a:fld>
            <a:endParaRPr/>
          </a:p>
        </p:txBody>
      </p:sp>
    </p:spTree>
  </p:cSld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64A2069-BBE1-6649-DCC3-4FDF77FBED2F}" type="slidenum">
              <a:rPr/>
              <a:t/>
            </a:fld>
            <a:endParaRPr/>
          </a:p>
        </p:txBody>
      </p:sp>
    </p:spTree>
  </p:cSld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57F58C5-7034-65E7-E011-0E7D2128D29F}" type="slidenum">
              <a:rPr/>
              <a:t/>
            </a:fld>
            <a:endParaRPr/>
          </a:p>
        </p:txBody>
      </p:sp>
    </p:spTree>
  </p:cSld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9F95C9B-965F-545F-A200-8B3234D2F766}" type="slidenum">
              <a:rPr/>
              <a:t/>
            </a:fld>
            <a:endParaRPr/>
          </a:p>
        </p:txBody>
      </p:sp>
    </p:spTree>
  </p:cSld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94B2541-94EC-7B80-71BD-D523436E4CEC}" type="slidenum">
              <a:rPr/>
              <a:t/>
            </a:fld>
            <a:endParaRPr/>
          </a:p>
        </p:txBody>
      </p:sp>
    </p:spTree>
  </p:cSld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F18A31C-638E-F09C-67B0-1CF91C16E79D}" type="slidenum">
              <a:rPr/>
              <a:t/>
            </a:fld>
            <a:endParaRPr/>
          </a:p>
        </p:txBody>
      </p:sp>
    </p:spTree>
  </p:cSld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24B631C-36C7-0224-68C8-F3DB86832D3D}" type="slidenum">
              <a:rPr/>
              <a:t/>
            </a:fld>
            <a:endParaRPr/>
          </a:p>
        </p:txBody>
      </p:sp>
    </p:spTree>
  </p:cSld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42645F3-C798-C7BF-94C4-9ACDD2B57D9C}" type="slidenum">
              <a:rPr/>
              <a:t/>
            </a:fld>
            <a:endParaRPr/>
          </a:p>
        </p:txBody>
      </p:sp>
    </p:spTree>
  </p:cSld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0310850-C6E7-CE2E-22C4-21D2A0680E6A}" type="slidenum">
              <a:rPr/>
              <a:t/>
            </a:fld>
            <a:endParaRPr/>
          </a:p>
        </p:txBody>
      </p:sp>
    </p:spTree>
  </p:cSld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47D559A-706B-3D47-7081-FEB461E03233}" type="slidenum">
              <a:rPr/>
              <a:t/>
            </a:fld>
            <a:endParaRPr/>
          </a:p>
        </p:txBody>
      </p:sp>
    </p:spTree>
  </p:cSld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352E33F-AACD-07DE-A2B1-7A31248A11A3}" type="slidenum">
              <a:rPr/>
              <a:t/>
            </a:fld>
            <a:endParaRPr/>
          </a:p>
        </p:txBody>
      </p:sp>
    </p:spTree>
  </p:cSld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Each end of a 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57F13A2-2FF5-4DC8-8A15-AD8A91B8AC2E}" type="slidenum">
              <a:rPr lang="en-US"/>
              <a:t>47</a:t>
            </a:fld>
            <a:endParaRPr lang="en-US"/>
          </a:p>
        </p:txBody>
      </p:sp>
    </p:spTree>
  </p:cSld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Adult</a:t>
            </a:r>
            <a:r>
              <a:rPr lang="en-US"/>
              <a:t> Skull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57F13A2-2FF5-4DC8-8A15-AD8A91B8AC2E}" type="slidenum">
              <a:rPr lang="en-US"/>
              <a:t>48</a:t>
            </a:fld>
            <a:endParaRPr lang="en-US"/>
          </a:p>
        </p:txBody>
      </p:sp>
    </p:spTree>
  </p:cSld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F85C3EA-2630-077A-0D5E-1DC685E5940F}" type="slidenum">
              <a:rPr/>
              <a:t/>
            </a:fld>
            <a:endParaRPr/>
          </a:p>
        </p:txBody>
      </p:sp>
    </p:spTree>
  </p:cSld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lang="en-US"/>
              <a:t> Anterior fontanel larger and doesn’t completely close until 18 months of age</a:t>
            </a:r>
            <a:endParaRPr/>
          </a:p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lang="en-US"/>
              <a:t> Sphenoid fontanel</a:t>
            </a:r>
            <a:r>
              <a:rPr lang="en-US"/>
              <a:t> becomes the pterion</a:t>
            </a:r>
            <a:endParaRPr/>
          </a:p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lang="en-US"/>
              <a:t> Mastoid fontanel becomes the asterion</a:t>
            </a:r>
            <a:endParaRPr lang="en-US"/>
          </a:p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57F13A2-2FF5-4DC8-8A15-AD8A91B8AC2E}" type="slidenum">
              <a:rPr lang="en-US"/>
              <a:t>50</a:t>
            </a:fld>
            <a:endParaRPr lang="en-US"/>
          </a:p>
        </p:txBody>
      </p:sp>
    </p:spTree>
  </p:cSld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95C254C-D803-C0F1-F732-5298E1F06963}" type="slidenum">
              <a:rPr/>
              <a:t/>
            </a:fld>
            <a:endParaRPr/>
          </a:p>
        </p:txBody>
      </p:sp>
    </p:spTree>
  </p:cSld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ED75D0A-D229-6BB4-216B-F0222B4CD8EC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pn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pn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 noGrp="1"/>
          </p:cNvSpPr>
          <p:nvPr>
            <p:ph type="ctrTitle" sz="quarter"/>
          </p:nvPr>
        </p:nvSpPr>
        <p:spPr bwMode="auto">
          <a:xfrm>
            <a:off x="914400" y="1143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en-GB"/>
              <a:t>Click to edit Master title style</a:t>
            </a:r>
            <a:endParaRPr/>
          </a:p>
        </p:txBody>
      </p:sp>
      <p:sp>
        <p:nvSpPr>
          <p:cNvPr id="20483" name="Rectangle 3"/>
          <p:cNvSpPr>
            <a:spLocks noChangeArrowheads="1" noGrp="1"/>
          </p:cNvSpPr>
          <p:nvPr>
            <p:ph type="subTitle" sz="quarter" idx="1"/>
          </p:nvPr>
        </p:nvSpPr>
        <p:spPr bwMode="auto">
          <a:xfrm>
            <a:off x="1828800" y="2819400"/>
            <a:ext cx="8534400" cy="1752599"/>
          </a:xfrm>
        </p:spPr>
        <p:txBody>
          <a:bodyPr lIns="92075" tIns="46038" rIns="92075" bIns="46038"/>
          <a:lstStyle>
            <a:lvl1pPr marL="0" indent="0" algn="ctr">
              <a:buFont typeface="Wingdings 2"/>
              <a:buNone/>
              <a:defRPr/>
            </a:lvl1pPr>
          </a:lstStyle>
          <a:p>
            <a:pPr lvl="0">
              <a:defRPr/>
            </a:pPr>
            <a:r>
              <a:rPr lang="en-GB"/>
              <a:t>Click to edit Master subtitle style</a:t>
            </a:r>
            <a:endParaRPr/>
          </a:p>
        </p:txBody>
      </p:sp>
      <p:sp>
        <p:nvSpPr>
          <p:cNvPr id="4" name="Rectangle 6"/>
          <p:cNvSpPr>
            <a:spLocks noChangeArrowheads="1" noGrp="1"/>
          </p:cNvSpPr>
          <p:nvPr>
            <p:ph type="ftr" sz="quarter" idx="10"/>
          </p:nvPr>
        </p:nvSpPr>
        <p:spPr bwMode="auto"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0E0C0D25-94E0-4A33-AE75-92F04EE4028A}" type="slidenum">
              <a:rPr lang="en-US">
                <a:solidFill>
                  <a:srgbClr val="000000"/>
                </a:solidFill>
              </a:r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4" name="Rectangle 6"/>
          <p:cNvSpPr>
            <a:spLocks noChangeArrowheads="1" noGrp="1"/>
          </p:cNvSpPr>
          <p:nvPr>
            <p:ph type="ftr" sz="quarter" idx="10"/>
          </p:nvPr>
        </p:nvSpPr>
        <p:spPr bwMode="auto"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EF1208E2-B2BB-4464-9AE9-FAF19163F91F}" type="slidenum">
              <a:rPr lang="en-US">
                <a:solidFill>
                  <a:srgbClr val="000000"/>
                </a:solidFill>
              </a:r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9144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976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5" name="Rectangle 6"/>
          <p:cNvSpPr>
            <a:spLocks noChangeArrowheads="1" noGrp="1"/>
          </p:cNvSpPr>
          <p:nvPr>
            <p:ph type="ftr" sz="quarter" idx="10"/>
          </p:nvPr>
        </p:nvSpPr>
        <p:spPr bwMode="auto"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  <a:endParaRPr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3C8471E0-B8E2-44BE-BA1B-1B0622C7D1B2}" type="slidenum">
              <a:rPr lang="en-US">
                <a:solidFill>
                  <a:srgbClr val="000000"/>
                </a:solidFill>
              </a:r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63084" y="2906713"/>
            <a:ext cx="10363200" cy="1500187"/>
          </a:xfrm>
        </p:spPr>
        <p:txBody>
          <a:bodyPr anchor="ctr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>
                <a:solidFill>
                  <a:srgbClr val="000000"/>
                </a:solidFill>
              </a:rPr>
              <a:t> </a:t>
            </a:r>
            <a:fld id="{7D61C87E-DDD9-467F-BF23-F6E7614943E6}" type="slidenum">
              <a:rPr lang="en-GB">
                <a:solidFill>
                  <a:srgbClr val="000000"/>
                </a:solidFill>
              </a:r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93368" y="1641475"/>
            <a:ext cx="50842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93368" y="2362199"/>
            <a:ext cx="5084233" cy="3733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 bwMode="auto">
          <a:xfrm>
            <a:off x="914400" y="228600"/>
            <a:ext cx="10363200" cy="1219200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/>
          </p:nvPr>
        </p:nvSpPr>
        <p:spPr bwMode="auto">
          <a:xfrm>
            <a:off x="914400" y="1641475"/>
            <a:ext cx="50842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15" name="Content Placeholder 5"/>
          <p:cNvSpPr>
            <a:spLocks noGrp="1"/>
          </p:cNvSpPr>
          <p:nvPr>
            <p:ph sz="quarter" idx="13"/>
          </p:nvPr>
        </p:nvSpPr>
        <p:spPr bwMode="auto">
          <a:xfrm>
            <a:off x="914400" y="2362199"/>
            <a:ext cx="5084233" cy="3733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7" name="Rectangle 6"/>
          <p:cNvSpPr>
            <a:spLocks noChangeArrowheads="1" noGrp="1"/>
          </p:cNvSpPr>
          <p:nvPr>
            <p:ph type="ftr" sz="quarter" idx="14"/>
          </p:nvPr>
        </p:nvSpPr>
        <p:spPr bwMode="auto"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  <a:endParaRPr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5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6DA8907D-9FC9-4F35-9551-5800760B6F8D}" type="slidenum">
              <a:rPr lang="en-US">
                <a:solidFill>
                  <a:srgbClr val="000000"/>
                </a:solidFill>
              </a:r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2389717" y="1641476"/>
            <a:ext cx="7315200" cy="3051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5" name="Rectangle 6"/>
          <p:cNvSpPr>
            <a:spLocks noChangeArrowheads="1" noGrp="1"/>
          </p:cNvSpPr>
          <p:nvPr>
            <p:ph type="ftr" sz="quarter" idx="10"/>
          </p:nvPr>
        </p:nvSpPr>
        <p:spPr bwMode="auto"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  <a:endParaRPr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C55EFD10-821B-4EAC-B3CC-369594973D00}" type="slidenum">
              <a:rPr lang="en-US">
                <a:solidFill>
                  <a:srgbClr val="000000"/>
                </a:solidFill>
              </a:r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 College</a:t>
            </a: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FD02B85-FAC2-4255-991D-9929D6D49091}" type="datetimeFigureOut">
              <a:rPr lang="en-US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DA7903-4A25-4407-96BC-14E190360157}" type="slidenum">
              <a:rPr lang="en-US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C8471E0-B8E2-44BE-BA1B-1B0622C7D1B2}" type="slidenum">
              <a:rPr lang="en-US">
                <a:solidFill>
                  <a:srgbClr val="000000"/>
                </a:solidFill>
              </a:r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FD02B85-FAC2-4255-991D-9929D6D49091}" type="datetimeFigureOut">
              <a:rPr lang="en-US"/>
              <a:t>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DA7903-4A25-4407-96BC-14E190360157}" type="slidenum">
              <a:rPr lang="en-US"/>
              <a:t>‹#›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6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34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6" y="4401028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514350">
              <a:spcBef>
                <a:spcPts val="0"/>
              </a:spcBef>
              <a:defRPr lang="en-US" sz="8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2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4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17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70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192881" indent="-192881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385762" indent="-192881">
              <a:buFont typeface="Arial"/>
              <a:buChar char="◦"/>
              <a:defRPr sz="1350"/>
            </a:lvl2pPr>
            <a:lvl3pPr marL="514350" indent="-128587">
              <a:buFont typeface="Wingdings"/>
              <a:buChar char="§"/>
              <a:defRPr sz="1150"/>
            </a:lvl3pPr>
            <a:lvl4pPr marL="642938" indent="-128587">
              <a:defRPr sz="1000"/>
            </a:lvl4pPr>
            <a:lvl5pPr marL="771525" indent="-128587">
              <a:defRPr sz="9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70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192881" indent="-192881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385762" indent="-192881">
              <a:buFont typeface="+mj-lt"/>
              <a:buAutoNum type="alphaLcParenR"/>
              <a:defRPr sz="1350"/>
            </a:lvl2pPr>
            <a:lvl3pPr marL="514350" indent="-128587">
              <a:buFont typeface="+mj-lt"/>
              <a:buAutoNum type="romanLcPeriod"/>
              <a:defRPr sz="1150"/>
            </a:lvl3pPr>
            <a:lvl4pPr marL="642938" indent="-128587">
              <a:defRPr sz="1000"/>
            </a:lvl4pPr>
            <a:lvl5pPr marL="771525" indent="-128587">
              <a:defRPr sz="9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8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17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17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3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514350">
              <a:spcBef>
                <a:spcPts val="0"/>
              </a:spcBef>
              <a:defRPr lang="en-US" sz="55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8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17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70" y="1248513"/>
            <a:ext cx="10454217" cy="2517157"/>
          </a:xfrm>
          <a:prstGeom prst="rect">
            <a:avLst/>
          </a:prstGeom>
        </p:spPr>
        <p:txBody>
          <a:bodyPr vert="horz"/>
          <a:lstStyle>
            <a:lvl1pPr marL="192881" indent="-192881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385762" indent="-192881">
              <a:buFont typeface="Arial"/>
              <a:buChar char="◦"/>
              <a:defRPr sz="1350"/>
            </a:lvl2pPr>
            <a:lvl3pPr marL="514350" indent="-128587">
              <a:buFont typeface="Wingdings"/>
              <a:buChar char="§"/>
              <a:defRPr sz="1150"/>
            </a:lvl3pPr>
            <a:lvl4pPr marL="642938" indent="-128587">
              <a:defRPr sz="1000"/>
            </a:lvl4pPr>
            <a:lvl5pPr marL="771525" indent="-128587">
              <a:defRPr sz="9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3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514350">
              <a:spcBef>
                <a:spcPts val="0"/>
              </a:spcBef>
              <a:defRPr lang="en-US" sz="55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17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1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385762" indent="-192881">
              <a:defRPr/>
            </a:lvl2pPr>
            <a:lvl3pPr marL="514350" indent="-128587">
              <a:buFont typeface="Wingdings"/>
              <a:buChar char="§"/>
              <a:defRPr sz="1150"/>
            </a:lvl3pPr>
            <a:lvl4pPr marL="642938" indent="-128587">
              <a:defRPr sz="1000"/>
            </a:lvl4pPr>
            <a:lvl5pPr marL="771525" indent="-128587">
              <a:defRPr sz="9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70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192881" indent="-192881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385762" indent="-192881">
              <a:buFont typeface="Arial"/>
              <a:buChar char="◦"/>
              <a:defRPr sz="1350"/>
            </a:lvl2pPr>
            <a:lvl3pPr marL="514350" indent="-128587">
              <a:buFont typeface="Wingdings"/>
              <a:buChar char="§"/>
              <a:defRPr sz="1150"/>
            </a:lvl3pPr>
            <a:lvl4pPr marL="642938" indent="-128587">
              <a:defRPr sz="1000"/>
            </a:lvl4pPr>
            <a:lvl5pPr marL="771525" indent="-128587">
              <a:defRPr sz="9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1350"/>
              <a:t>Second level</a:t>
            </a:r>
            <a:endParaRPr/>
          </a:p>
          <a:p>
            <a:pPr lvl="2">
              <a:defRPr/>
            </a:pPr>
            <a:r>
              <a:rPr lang="en-US" sz="115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514350">
              <a:spcBef>
                <a:spcPts val="0"/>
              </a:spcBef>
              <a:defRPr lang="en-US" sz="55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400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17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20"/>
            <a:ext cx="5055000" cy="5085781"/>
          </a:xfrm>
          <a:prstGeom prst="rect">
            <a:avLst/>
          </a:prstGeom>
        </p:spPr>
        <p:txBody>
          <a:bodyPr/>
          <a:lstStyle>
            <a:lvl1pPr marL="192881" indent="-192881">
              <a:buFont typeface="Arial"/>
              <a:buChar char="•"/>
              <a:defRPr sz="1600">
                <a:solidFill>
                  <a:schemeClr val="tx2"/>
                </a:solidFill>
              </a:defRPr>
            </a:lvl1pPr>
            <a:lvl2pPr marL="385762" indent="-192881">
              <a:buFont typeface="Arial"/>
              <a:buChar char="◦"/>
              <a:defRPr sz="1350" b="0"/>
            </a:lvl2pPr>
            <a:lvl3pPr marL="514350" indent="-128587">
              <a:buFont typeface="Wingdings"/>
              <a:buChar char="§"/>
              <a:defRPr sz="1150" b="0"/>
            </a:lvl3pPr>
            <a:lvl4pPr marL="642938" indent="-128587">
              <a:defRPr sz="1000" b="0"/>
            </a:lvl4pPr>
            <a:lvl5pPr marL="771525" indent="-128587">
              <a:defRPr sz="900" b="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71" y="1239720"/>
            <a:ext cx="5108655" cy="5085781"/>
          </a:xfrm>
          <a:prstGeom prst="rect">
            <a:avLst/>
          </a:prstGeom>
        </p:spPr>
        <p:txBody>
          <a:bodyPr vert="horz"/>
          <a:lstStyle>
            <a:lvl1pPr marL="192881" indent="-192881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385762" indent="-192881">
              <a:buFont typeface="Arial"/>
              <a:buChar char="◦"/>
              <a:defRPr sz="1350"/>
            </a:lvl2pPr>
            <a:lvl3pPr marL="514350" indent="-128587">
              <a:buFont typeface="Wingdings"/>
              <a:buChar char="§"/>
              <a:defRPr sz="1150"/>
            </a:lvl3pPr>
            <a:lvl4pPr marL="642938" indent="-128587">
              <a:defRPr sz="1000"/>
            </a:lvl4pPr>
            <a:lvl5pPr marL="771525" indent="-128587">
              <a:defRPr sz="9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1350"/>
              <a:t>Second level</a:t>
            </a:r>
            <a:endParaRPr/>
          </a:p>
          <a:p>
            <a:pPr lvl="2">
              <a:defRPr/>
            </a:pPr>
            <a:r>
              <a:rPr lang="en-US" sz="115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Layout" Target="../slideLayouts/slideLayout8.xml"/><Relationship Id="rId3" Type="http://schemas.openxmlformats.org/officeDocument/2006/relationships/slideLayout" Target="../slideLayouts/slideLayout9.xml"/><Relationship Id="rId4" Type="http://schemas.openxmlformats.org/officeDocument/2006/relationships/slideLayout" Target="../slideLayouts/slideLayout10.xml"/><Relationship Id="rId5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3.xml"/><Relationship Id="rId8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24.xml"/><Relationship Id="rId19" Type="http://schemas.openxmlformats.org/officeDocument/2006/relationships/slideLayout" Target="../slideLayouts/slideLayout25.xml"/><Relationship Id="rId20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7.xml"/><Relationship Id="rId22" Type="http://schemas.openxmlformats.org/officeDocument/2006/relationships/slideLayout" Target="../slideLayouts/slideLayout28.xml"/><Relationship Id="rId23" Type="http://schemas.openxmlformats.org/officeDocument/2006/relationships/slideLayout" Target="../slideLayouts/slideLayout29.xml"/><Relationship Id="rId24" Type="http://schemas.openxmlformats.org/officeDocument/2006/relationships/slideLayout" Target="../slideLayouts/slideLayout30.xml"/><Relationship Id="rId25" Type="http://schemas.openxmlformats.org/officeDocument/2006/relationships/slideLayout" Target="../slideLayouts/slideLayout31.xml"/><Relationship Id="rId26" Type="http://schemas.openxmlformats.org/officeDocument/2006/relationships/theme" Target="../theme/theme2.xml"/><Relationship Id="rId27" Type="http://schemas.openxmlformats.org/officeDocument/2006/relationships/image" Target="../media/image1.jpg"/></Relationships>
</file>

<file path=ppt/slideMasters/_rels/slideMaster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3.xml"/><Relationship Id="rId3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36.xml"/><Relationship Id="rId6" Type="http://schemas.openxmlformats.org/officeDocument/2006/relationships/slideLayout" Target="../slideLayouts/slideLayout37.xml"/><Relationship Id="rId7" Type="http://schemas.openxmlformats.org/officeDocument/2006/relationships/slideLayout" Target="../slideLayouts/slideLayout38.xml"/><Relationship Id="rId8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2.xml"/><Relationship Id="rId1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 noGrp="1"/>
          </p:cNvSpPr>
          <p:nvPr>
            <p:ph type="title"/>
          </p:nvPr>
        </p:nvSpPr>
        <p:spPr bwMode="auto">
          <a:xfrm>
            <a:off x="914400" y="228600"/>
            <a:ext cx="10363200" cy="1219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2075" tIns="46038" rIns="92075" bIns="46038" numCol="1" anchor="ctr" anchorCtr="0" compatLnSpc="1">
            <a:prstTxWarp prst="textNoShape"/>
          </a:bodyPr>
          <a:lstStyle/>
          <a:p>
            <a:pPr lvl="0">
              <a:defRPr/>
            </a:pPr>
            <a:r>
              <a:rPr lang="en-GB"/>
              <a:t>Click to edit Master title style</a:t>
            </a:r>
            <a:endParaRPr/>
          </a:p>
        </p:txBody>
      </p:sp>
      <p:sp>
        <p:nvSpPr>
          <p:cNvPr id="1027" name="Rectangle 3"/>
          <p:cNvSpPr>
            <a:spLocks noChangeArrowheads="1" noGrp="1"/>
          </p:cNvSpPr>
          <p:nvPr>
            <p:ph type="body" idx="1"/>
          </p:nvPr>
        </p:nvSpPr>
        <p:spPr bwMode="auto">
          <a:xfrm>
            <a:off x="914400" y="1641475"/>
            <a:ext cx="10363200" cy="44545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 lvl="0">
              <a:defRPr/>
            </a:pPr>
            <a:r>
              <a:rPr lang="en-GB"/>
              <a:t>Click to edit Master text styles</a:t>
            </a:r>
            <a:endParaRPr/>
          </a:p>
          <a:p>
            <a:pPr lvl="1">
              <a:defRPr/>
            </a:pPr>
            <a:r>
              <a:rPr lang="en-GB"/>
              <a:t>Second level</a:t>
            </a:r>
            <a:endParaRPr/>
          </a:p>
          <a:p>
            <a:pPr lvl="2">
              <a:defRPr/>
            </a:pPr>
            <a:r>
              <a:rPr lang="en-GB"/>
              <a:t>Third level</a:t>
            </a:r>
            <a:endParaRPr/>
          </a:p>
          <a:p>
            <a:pPr lvl="3">
              <a:defRPr/>
            </a:pPr>
            <a:r>
              <a:rPr lang="en-GB"/>
              <a:t>Fourth level</a:t>
            </a:r>
            <a:endParaRPr/>
          </a:p>
          <a:p>
            <a:pPr lvl="4">
              <a:defRPr/>
            </a:pPr>
            <a:r>
              <a:rPr lang="en-GB"/>
              <a:t>Fifth level</a:t>
            </a:r>
            <a:endParaRPr/>
          </a:p>
        </p:txBody>
      </p:sp>
      <p:sp>
        <p:nvSpPr>
          <p:cNvPr id="19462" name="Rectangle 6"/>
          <p:cNvSpPr>
            <a:spLocks noChangeArrowheads="1" noGrp="1"/>
          </p:cNvSpPr>
          <p:nvPr>
            <p:ph type="ftr" sz="quarter" idx="3"/>
          </p:nvPr>
        </p:nvSpPr>
        <p:spPr bwMode="auto">
          <a:xfrm>
            <a:off x="1727199" y="6540500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/>
          </a:bodyPr>
          <a:lstStyle>
            <a:lvl1pPr algn="ctr">
              <a:defRPr lang="en-US" sz="1000" b="0">
                <a:solidFill>
                  <a:schemeClr val="bg2"/>
                </a:solidFill>
                <a:latin typeface="Arial"/>
                <a:cs typeface="Arial"/>
              </a:defRPr>
            </a:lvl1pPr>
          </a:lstStyle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 bwMode="auto">
          <a:xfrm>
            <a:off x="11379200" y="6492876"/>
            <a:ext cx="609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1" compatLnSpc="1">
            <a:prstTxWarp prst="textNoShape"/>
          </a:bodyPr>
          <a:lstStyle>
            <a:lvl1pPr algn="r">
              <a:defRPr sz="1000">
                <a:solidFill>
                  <a:schemeClr val="bg2"/>
                </a:solidFill>
                <a:latin typeface="Arial"/>
                <a:cs typeface="Arial"/>
              </a:defRPr>
            </a:lvl1pPr>
          </a:lstStyle>
          <a:p>
            <a:pPr>
              <a:spcBef>
                <a:spcPts val="0"/>
              </a:spcBef>
              <a:spcAft>
                <a:spcPts val="0"/>
              </a:spcAft>
              <a:defRPr/>
            </a:pPr>
            <a:fld id="{0CF4FE6E-42DA-4517-85CE-F8B5F2277566}" type="slidenum">
              <a:rPr lang="en-US">
                <a:solidFill>
                  <a:srgbClr val="000000"/>
                </a:solidFill>
              </a:r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dt="0" ftr="1" hdr="0" sldNum="1"/>
  <p:txStyles>
    <p:titleStyle>
      <a:lvl1pPr algn="ctr">
        <a:spcBef>
          <a:spcPts val="0"/>
        </a:spcBef>
        <a:spcAft>
          <a:spcPts val="0"/>
        </a:spcAft>
        <a:defRPr sz="3600">
          <a:solidFill>
            <a:schemeClr val="bg2"/>
          </a:solidFill>
          <a:latin typeface="Arial"/>
          <a:ea typeface="+mj-ea"/>
          <a:cs typeface="Arial"/>
        </a:defRPr>
      </a:lvl1pPr>
      <a:lvl2pPr algn="ctr">
        <a:spcBef>
          <a:spcPts val="0"/>
        </a:spcBef>
        <a:spcAft>
          <a:spcPts val="0"/>
        </a:spcAft>
        <a:defRPr sz="3600">
          <a:solidFill>
            <a:schemeClr val="bg2"/>
          </a:solidFill>
          <a:latin typeface="Arial"/>
          <a:cs typeface="Arial"/>
        </a:defRPr>
      </a:lvl2pPr>
      <a:lvl3pPr algn="ctr">
        <a:spcBef>
          <a:spcPts val="0"/>
        </a:spcBef>
        <a:spcAft>
          <a:spcPts val="0"/>
        </a:spcAft>
        <a:defRPr sz="3600">
          <a:solidFill>
            <a:schemeClr val="bg2"/>
          </a:solidFill>
          <a:latin typeface="Arial"/>
          <a:cs typeface="Arial"/>
        </a:defRPr>
      </a:lvl3pPr>
      <a:lvl4pPr algn="ctr">
        <a:spcBef>
          <a:spcPts val="0"/>
        </a:spcBef>
        <a:spcAft>
          <a:spcPts val="0"/>
        </a:spcAft>
        <a:defRPr sz="3600">
          <a:solidFill>
            <a:schemeClr val="bg2"/>
          </a:solidFill>
          <a:latin typeface="Arial"/>
          <a:cs typeface="Arial"/>
        </a:defRPr>
      </a:lvl4pPr>
      <a:lvl5pPr algn="ctr">
        <a:spcBef>
          <a:spcPts val="0"/>
        </a:spcBef>
        <a:spcAft>
          <a:spcPts val="0"/>
        </a:spcAft>
        <a:defRPr sz="3600">
          <a:solidFill>
            <a:schemeClr val="bg2"/>
          </a:solidFill>
          <a:latin typeface="Arial"/>
          <a:cs typeface="Arial"/>
        </a:defRPr>
      </a:lvl5pPr>
      <a:lvl6pPr marL="457200" algn="ctr">
        <a:spcBef>
          <a:spcPts val="0"/>
        </a:spcBef>
        <a:spcAft>
          <a:spcPts val="0"/>
        </a:spcAft>
        <a:defRPr sz="4000">
          <a:solidFill>
            <a:schemeClr val="tx2"/>
          </a:solidFill>
          <a:latin typeface="Arial"/>
        </a:defRPr>
      </a:lvl6pPr>
      <a:lvl7pPr marL="914400" algn="ctr">
        <a:spcBef>
          <a:spcPts val="0"/>
        </a:spcBef>
        <a:spcAft>
          <a:spcPts val="0"/>
        </a:spcAft>
        <a:defRPr sz="4000">
          <a:solidFill>
            <a:schemeClr val="tx2"/>
          </a:solidFill>
          <a:latin typeface="Arial"/>
        </a:defRPr>
      </a:lvl7pPr>
      <a:lvl8pPr marL="1371600" algn="ctr">
        <a:spcBef>
          <a:spcPts val="0"/>
        </a:spcBef>
        <a:spcAft>
          <a:spcPts val="0"/>
        </a:spcAft>
        <a:defRPr sz="4000">
          <a:solidFill>
            <a:schemeClr val="tx2"/>
          </a:solidFill>
          <a:latin typeface="Arial"/>
        </a:defRPr>
      </a:lvl8pPr>
      <a:lvl9pPr marL="1828800" algn="ctr">
        <a:spcBef>
          <a:spcPts val="0"/>
        </a:spcBef>
        <a:spcAft>
          <a:spcPts val="0"/>
        </a:spcAft>
        <a:defRPr sz="4000">
          <a:solidFill>
            <a:schemeClr val="tx2"/>
          </a:solidFill>
          <a:latin typeface="Arial"/>
        </a:defRPr>
      </a:lvl9pPr>
    </p:titleStyle>
    <p:bodyStyle>
      <a:lvl1pPr marL="342900" indent="-342900" algn="l">
        <a:spcBef>
          <a:spcPts val="0"/>
        </a:spcBef>
        <a:spcAft>
          <a:spcPts val="0"/>
        </a:spcAft>
        <a:buSzPct val="60000"/>
        <a:buFont typeface="Wingdings 2"/>
        <a:buChar char=""/>
        <a:defRPr sz="2800">
          <a:solidFill>
            <a:schemeClr val="bg2"/>
          </a:solidFill>
          <a:latin typeface="Arial"/>
          <a:ea typeface="+mn-ea"/>
          <a:cs typeface="Arial"/>
        </a:defRPr>
      </a:lvl1pPr>
      <a:lvl2pPr marL="742950" indent="-285750" algn="l">
        <a:spcBef>
          <a:spcPts val="0"/>
        </a:spcBef>
        <a:spcAft>
          <a:spcPts val="0"/>
        </a:spcAft>
        <a:buSzPct val="80000"/>
        <a:buFont typeface="Wingdings"/>
        <a:buChar char="Ø"/>
        <a:defRPr sz="2400">
          <a:solidFill>
            <a:schemeClr val="bg2"/>
          </a:solidFill>
          <a:latin typeface="Arial"/>
          <a:cs typeface="Arial"/>
        </a:defRPr>
      </a:lvl2pPr>
      <a:lvl3pPr marL="1143000" indent="-228600" algn="l">
        <a:spcBef>
          <a:spcPts val="0"/>
        </a:spcBef>
        <a:spcAft>
          <a:spcPts val="0"/>
        </a:spcAft>
        <a:buSzPct val="115000"/>
        <a:buFont typeface="Arial"/>
        <a:buChar char="•"/>
        <a:defRPr sz="2000">
          <a:solidFill>
            <a:schemeClr val="bg2"/>
          </a:solidFill>
          <a:latin typeface="Arial"/>
          <a:cs typeface="Arial"/>
        </a:defRPr>
      </a:lvl3pPr>
      <a:lvl4pPr marL="1600200" indent="-228600" algn="l">
        <a:spcBef>
          <a:spcPts val="0"/>
        </a:spcBef>
        <a:spcAft>
          <a:spcPts val="0"/>
        </a:spcAft>
        <a:buSzPct val="75000"/>
        <a:buFont typeface="Wingdings 3"/>
        <a:buChar char=""/>
        <a:defRPr>
          <a:solidFill>
            <a:schemeClr val="bg2"/>
          </a:solidFill>
          <a:latin typeface="Arial"/>
          <a:cs typeface="Arial"/>
        </a:defRPr>
      </a:lvl4pPr>
      <a:lvl5pPr marL="2057400" indent="-228600" algn="l">
        <a:spcBef>
          <a:spcPts val="0"/>
        </a:spcBef>
        <a:spcAft>
          <a:spcPts val="0"/>
        </a:spcAft>
        <a:buFont typeface="Arial"/>
        <a:buChar char="–"/>
        <a:defRPr sz="1600">
          <a:solidFill>
            <a:schemeClr val="bg2"/>
          </a:solidFill>
          <a:latin typeface="Arial"/>
          <a:cs typeface="Arial"/>
        </a:defRPr>
      </a:lvl5pPr>
      <a:lvl6pPr marL="2514600" indent="-228600" algn="l">
        <a:spcBef>
          <a:spcPts val="0"/>
        </a:spcBef>
        <a:spcAft>
          <a:spcPts val="0"/>
        </a:spcAft>
        <a:buClr>
          <a:schemeClr val="tx1"/>
        </a:buClr>
        <a:buChar char="–"/>
        <a:defRPr sz="1600">
          <a:solidFill>
            <a:schemeClr val="tx1"/>
          </a:solidFill>
          <a:latin typeface="+mn-lt"/>
        </a:defRPr>
      </a:lvl6pPr>
      <a:lvl7pPr marL="2971800" indent="-228600" algn="l">
        <a:spcBef>
          <a:spcPts val="0"/>
        </a:spcBef>
        <a:spcAft>
          <a:spcPts val="0"/>
        </a:spcAft>
        <a:buClr>
          <a:schemeClr val="tx1"/>
        </a:buClr>
        <a:buChar char="–"/>
        <a:defRPr sz="1600">
          <a:solidFill>
            <a:schemeClr val="tx1"/>
          </a:solidFill>
          <a:latin typeface="+mn-lt"/>
        </a:defRPr>
      </a:lvl7pPr>
      <a:lvl8pPr marL="3429000" indent="-228600" algn="l">
        <a:spcBef>
          <a:spcPts val="0"/>
        </a:spcBef>
        <a:spcAft>
          <a:spcPts val="0"/>
        </a:spcAft>
        <a:buClr>
          <a:schemeClr val="tx1"/>
        </a:buClr>
        <a:buChar char="–"/>
        <a:defRPr sz="1600">
          <a:solidFill>
            <a:schemeClr val="tx1"/>
          </a:solidFill>
          <a:latin typeface="+mn-lt"/>
        </a:defRPr>
      </a:lvl8pPr>
      <a:lvl9pPr marL="3886200" indent="-228600" algn="l">
        <a:spcBef>
          <a:spcPts val="0"/>
        </a:spcBef>
        <a:spcAft>
          <a:spcPts val="0"/>
        </a:spcAft>
        <a:buClr>
          <a:schemeClr val="tx1"/>
        </a:buClr>
        <a:buChar char="–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2" y="98758"/>
            <a:ext cx="103939" cy="2596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51435" tIns="25718" rIns="51435" bIns="25718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79295"/>
            <a:ext cx="127920" cy="1558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51435" tIns="25718" rIns="51435" bIns="25718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>
              <a:defRPr/>
            </a:pPr>
            <a:r>
              <a:rPr lang="en-US" sz="700">
                <a:solidFill>
                  <a:prstClr val="black"/>
                </a:solidFill>
                <a:ea typeface="Times New Roman"/>
                <a:cs typeface="Arial"/>
              </a:rPr>
              <a:t> </a:t>
            </a:r>
            <a:endParaRPr lang="en-US" sz="135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9" y="6426203"/>
            <a:ext cx="4097867" cy="17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550">
                <a:solidFill>
                  <a:srgbClr val="4D4D4D">
                    <a:lumMod val="60000"/>
                    <a:lumOff val="40000"/>
                  </a:srgbClr>
                </a:solidFill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6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7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/>
          </a:bodyPr>
          <a:lstStyle/>
          <a:p>
            <a:pPr>
              <a:defRPr/>
            </a:pPr>
            <a:endParaRPr lang="en-US" sz="1350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  <p:sldLayoutId id="2147483674" r:id="rId19"/>
    <p:sldLayoutId id="2147483675" r:id="rId20"/>
    <p:sldLayoutId id="2147483676" r:id="rId21"/>
    <p:sldLayoutId id="2147483677" r:id="rId22"/>
    <p:sldLayoutId id="2147483678" r:id="rId23"/>
    <p:sldLayoutId id="2147483679" r:id="rId24"/>
    <p:sldLayoutId id="2147483680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dt="0" ftr="1" hdr="0" sldNum="1"/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Relationship Id="rId4" Type="http://schemas.openxmlformats.org/officeDocument/2006/relationships/image" Target="../media/image9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pn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pn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jp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6.jpg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7.jpg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8.jpg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9.jpg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0.jpg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1.png"/></Relationships>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2.jpg"/></Relationships>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3.jpg"/></Relationships>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4.jpg"/></Relationships>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5.jpg"/></Relationships>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26.jpg"/><Relationship Id="rId4" Type="http://schemas.openxmlformats.org/officeDocument/2006/relationships/image" Target="../media/image27.jpg"/></Relationships>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28.png"/></Relationships>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29.jpg"/></Relationships>
</file>

<file path=ppt/slides/_rels/slide4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30.jpg"/></Relationships>
</file>

<file path=ppt/slides/_rels/slide4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31.jpg"/></Relationships>
</file>

<file path=ppt/slides/_rels/slide4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32.jpg"/></Relationships>
</file>

<file path=ppt/slides/_rels/slide4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33.png"/><Relationship Id="rId4" Type="http://schemas.openxmlformats.org/officeDocument/2006/relationships/image" Target="../media/image34.png"/></Relationships>
</file>

<file path=ppt/slides/_rels/slide4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35.jpg"/></Relationships>
</file>

<file path=ppt/slides/_rels/slide5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35.jpg"/><Relationship Id="rId4" Type="http://schemas.openxmlformats.org/officeDocument/2006/relationships/image" Target="../media/image36.png"/><Relationship Id="rId5" Type="http://schemas.microsoft.com/office/2007/relationships/media" Target="../media/media1.m4a"/><Relationship Id="rId6" Type="http://schemas.openxmlformats.org/officeDocument/2006/relationships/audio" Target="../media/media1.m4a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537094" y="2618574"/>
            <a:ext cx="6879102" cy="612018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3200"/>
              <a:t>MRAD 256: Radiographic Technique 2</a:t>
            </a:r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subTitle" idx="1"/>
          </p:nvPr>
        </p:nvSpPr>
        <p:spPr bwMode="auto">
          <a:xfrm>
            <a:off x="4537094" y="3627409"/>
            <a:ext cx="6053797" cy="612018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2800"/>
              <a:t>Introduction to Cranial Anatomy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Skull Readings</a:t>
            </a:r>
            <a:endParaRPr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US" b="1" u="sng"/>
              <a:t>Bontrager:</a:t>
            </a:r>
            <a:endParaRPr/>
          </a:p>
          <a:p>
            <a:pPr marL="0" indent="0">
              <a:buNone/>
              <a:defRPr/>
            </a:pPr>
            <a:endParaRPr lang="en-US" b="1" u="sng"/>
          </a:p>
          <a:p>
            <a:pPr marL="257175" indent="-257175">
              <a:buFont typeface="Wingdings"/>
              <a:buChar char="Ø"/>
              <a:defRPr/>
            </a:pPr>
            <a:r>
              <a:rPr lang="en-US"/>
              <a:t>Chapter 11</a:t>
            </a:r>
            <a:endParaRPr/>
          </a:p>
          <a:p>
            <a:pPr marL="257175" indent="-257175">
              <a:buFont typeface="Wingdings"/>
              <a:buChar char="Ø"/>
              <a:defRPr/>
            </a:pPr>
            <a:endParaRPr lang="en-US"/>
          </a:p>
          <a:p>
            <a:pPr marL="450057" lvl="1" indent="-257175">
              <a:buFont typeface="Wingdings"/>
              <a:buChar char="Ø"/>
              <a:defRPr/>
            </a:pPr>
            <a:r>
              <a:rPr lang="en-US" sz="2800"/>
              <a:t>pages: 375-384: Anatomy of the skull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 marL="0" indent="0">
              <a:buNone/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Skull</a:t>
            </a:r>
            <a:endParaRPr lang="en-US" sz="6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Rests on superior end of vertebral column</a:t>
            </a:r>
            <a:endParaRPr/>
          </a:p>
          <a:p>
            <a:pPr>
              <a:defRPr/>
            </a:pPr>
            <a:endParaRPr lang="en-US" sz="280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Divided into two main sets of bones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800"/>
              <a:t>8 </a:t>
            </a:r>
            <a:r>
              <a:rPr lang="en-US" sz="2800" b="1"/>
              <a:t>Cranial Bones</a:t>
            </a:r>
            <a:r>
              <a:rPr lang="en-US" sz="2800"/>
              <a:t>, form a protective housing for the brain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800"/>
              <a:t>14 </a:t>
            </a:r>
            <a:r>
              <a:rPr lang="en-US" sz="2800" b="1"/>
              <a:t>Facial Bones</a:t>
            </a:r>
            <a:r>
              <a:rPr lang="en-US" sz="2800"/>
              <a:t>, provide structure, shape and support for the face as well as protect the upper portions of the respiratory and digestive tracts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Skull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5315046" cy="435133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The bones of the cranial vault are composed of 2 plates of compact tissue separated by an inner layer of spongy tissue called </a:t>
            </a:r>
            <a:r>
              <a:rPr lang="en-US">
                <a:solidFill>
                  <a:schemeClr val="tx1"/>
                </a:solidFill>
              </a:rPr>
              <a:t>dipl</a:t>
            </a:r>
            <a:endParaRPr lang="en-US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The bones of the cranium and face  are joined by fibrous joints called sutures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592141" y="1690688"/>
            <a:ext cx="5315046" cy="40201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Cranium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sz="3000">
                <a:solidFill>
                  <a:schemeClr val="tx1"/>
                </a:solidFill>
              </a:rPr>
              <a:t>Calvaria, Skull cap or Vault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3000"/>
              <a:t>Frontal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3000"/>
              <a:t>Right Parietal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3000"/>
              <a:t>Left Parietal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3000"/>
              <a:t>Occipital</a:t>
            </a:r>
            <a:endParaRPr/>
          </a:p>
          <a:p>
            <a:pPr lvl="1">
              <a:buFont typeface="Arial"/>
              <a:buChar char="•"/>
              <a:defRPr/>
            </a:pPr>
            <a:endParaRPr lang="en-US" sz="3000"/>
          </a:p>
          <a:p>
            <a:pPr>
              <a:defRPr/>
            </a:pPr>
            <a:r>
              <a:rPr lang="en-US" sz="3000">
                <a:solidFill>
                  <a:schemeClr val="tx1"/>
                </a:solidFill>
              </a:rPr>
              <a:t>Floor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3000"/>
              <a:t>Right Temporal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3000"/>
              <a:t>Left Temporal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3000"/>
              <a:t>Sphenoid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3000"/>
              <a:t>Ethmoid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Bones of the Cranium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US" sz="6000">
                <a:solidFill>
                  <a:schemeClr val="tx1"/>
                </a:solidFill>
              </a:rPr>
              <a:t>STEP OF</a:t>
            </a:r>
            <a:endParaRPr/>
          </a:p>
          <a:p>
            <a:pPr marL="719138">
              <a:defRPr/>
            </a:pPr>
            <a:r>
              <a:rPr lang="en-US" sz="3200" b="1">
                <a:solidFill>
                  <a:schemeClr val="tx1"/>
                </a:solidFill>
              </a:rPr>
              <a:t>S</a:t>
            </a:r>
            <a:r>
              <a:rPr lang="en-US" sz="2400" b="1">
                <a:solidFill>
                  <a:schemeClr val="tx1"/>
                </a:solidFill>
              </a:rPr>
              <a:t>phenoid</a:t>
            </a:r>
            <a:endParaRPr/>
          </a:p>
          <a:p>
            <a:pPr marL="719138">
              <a:defRPr/>
            </a:pPr>
            <a:r>
              <a:rPr lang="en-US" sz="3200" b="1">
                <a:solidFill>
                  <a:schemeClr val="tx1"/>
                </a:solidFill>
              </a:rPr>
              <a:t>T</a:t>
            </a:r>
            <a:r>
              <a:rPr lang="en-US" sz="2400" b="1">
                <a:solidFill>
                  <a:schemeClr val="tx1"/>
                </a:solidFill>
              </a:rPr>
              <a:t>emporal</a:t>
            </a:r>
            <a:endParaRPr/>
          </a:p>
          <a:p>
            <a:pPr marL="719138">
              <a:defRPr/>
            </a:pPr>
            <a:r>
              <a:rPr lang="en-US" sz="3200" b="1">
                <a:solidFill>
                  <a:schemeClr val="tx1"/>
                </a:solidFill>
              </a:rPr>
              <a:t>E</a:t>
            </a:r>
            <a:r>
              <a:rPr lang="en-US" sz="2400" b="1">
                <a:solidFill>
                  <a:schemeClr val="tx1"/>
                </a:solidFill>
              </a:rPr>
              <a:t>thmoid</a:t>
            </a:r>
            <a:endParaRPr/>
          </a:p>
          <a:p>
            <a:pPr marL="719138">
              <a:defRPr/>
            </a:pPr>
            <a:r>
              <a:rPr lang="en-US" sz="3200" b="1">
                <a:solidFill>
                  <a:schemeClr val="tx1"/>
                </a:solidFill>
              </a:rPr>
              <a:t>P</a:t>
            </a:r>
            <a:r>
              <a:rPr lang="en-US" sz="2400" b="1">
                <a:solidFill>
                  <a:schemeClr val="tx1"/>
                </a:solidFill>
              </a:rPr>
              <a:t>arietal</a:t>
            </a:r>
            <a:endParaRPr/>
          </a:p>
          <a:p>
            <a:pPr marL="719138">
              <a:defRPr/>
            </a:pPr>
            <a:r>
              <a:rPr lang="en-US" sz="3200" b="1">
                <a:solidFill>
                  <a:schemeClr val="tx1"/>
                </a:solidFill>
              </a:rPr>
              <a:t>O</a:t>
            </a:r>
            <a:r>
              <a:rPr lang="en-US" sz="2400" b="1">
                <a:solidFill>
                  <a:schemeClr val="tx1"/>
                </a:solidFill>
              </a:rPr>
              <a:t>ccipital</a:t>
            </a:r>
            <a:endParaRPr/>
          </a:p>
          <a:p>
            <a:pPr marL="719138">
              <a:defRPr/>
            </a:pPr>
            <a:r>
              <a:rPr lang="en-US" sz="3200" b="1">
                <a:solidFill>
                  <a:schemeClr val="tx1"/>
                </a:solidFill>
              </a:rPr>
              <a:t>F</a:t>
            </a:r>
            <a:r>
              <a:rPr lang="en-US" sz="2400" b="1">
                <a:solidFill>
                  <a:schemeClr val="tx1"/>
                </a:solidFill>
              </a:rPr>
              <a:t>rontal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Skullcap</a:t>
            </a:r>
            <a:r>
              <a:rPr lang="en-US" sz="2800" b="1"/>
              <a:t> </a:t>
            </a:r>
            <a:endParaRPr/>
          </a:p>
        </p:txBody>
      </p:sp>
      <p:pic>
        <p:nvPicPr>
          <p:cNvPr id="9" name="Content Placeholder 8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716769" y="1237957"/>
            <a:ext cx="7671221" cy="4939006"/>
          </a:xfrm>
        </p:spPr>
      </p:pic>
      <p:sp>
        <p:nvSpPr>
          <p:cNvPr id="3" name="TextBox 2"/>
          <p:cNvSpPr txBox="1"/>
          <p:nvPr/>
        </p:nvSpPr>
        <p:spPr bwMode="auto">
          <a:xfrm>
            <a:off x="8077199" y="2971800"/>
            <a:ext cx="1435918" cy="3661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5" name="TextBox 4"/>
          <p:cNvSpPr txBox="1"/>
          <p:nvPr/>
        </p:nvSpPr>
        <p:spPr bwMode="auto">
          <a:xfrm>
            <a:off x="2895599" y="3819520"/>
            <a:ext cx="915120" cy="3661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6" name="TextBox 5"/>
          <p:cNvSpPr txBox="1"/>
          <p:nvPr/>
        </p:nvSpPr>
        <p:spPr bwMode="auto">
          <a:xfrm>
            <a:off x="7620000" y="2971800"/>
            <a:ext cx="457918" cy="3661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 bwMode="auto">
          <a:xfrm>
            <a:off x="3733799" y="3819520"/>
            <a:ext cx="534119" cy="3661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Skullcap</a:t>
            </a:r>
            <a:endParaRPr/>
          </a:p>
        </p:txBody>
      </p:sp>
      <p:pic>
        <p:nvPicPr>
          <p:cNvPr id="4" name="Content Placeholder 3" descr="012004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544003" y="926561"/>
            <a:ext cx="6085985" cy="5074190"/>
          </a:xfrm>
        </p:spPr>
      </p:pic>
      <p:sp>
        <p:nvSpPr>
          <p:cNvPr id="3" name="TextBox 2"/>
          <p:cNvSpPr txBox="1"/>
          <p:nvPr/>
        </p:nvSpPr>
        <p:spPr bwMode="auto">
          <a:xfrm>
            <a:off x="3024388" y="2663586"/>
            <a:ext cx="1143720" cy="3661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5" name="TextBox 4"/>
          <p:cNvSpPr txBox="1"/>
          <p:nvPr/>
        </p:nvSpPr>
        <p:spPr bwMode="auto">
          <a:xfrm>
            <a:off x="7619999" y="4469180"/>
            <a:ext cx="1143720" cy="3661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6" name="TextBox 5"/>
          <p:cNvSpPr txBox="1"/>
          <p:nvPr/>
        </p:nvSpPr>
        <p:spPr bwMode="auto">
          <a:xfrm>
            <a:off x="5562598" y="5562106"/>
            <a:ext cx="1372319" cy="3661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 bwMode="auto">
          <a:xfrm>
            <a:off x="6057900" y="4846636"/>
            <a:ext cx="381720" cy="3661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Frontal Bone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8196" name="Footer Placeholder 1"/>
          <p:cNvSpPr>
            <a:spLocks noGrp="1"/>
          </p:cNvSpPr>
          <p:nvPr>
            <p:ph type="ftr" sz="quarter" idx="11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r>
              <a:rPr sz="1000">
                <a:solidFill>
                  <a:srgbClr val="000000"/>
                </a:solidFill>
                <a:latin typeface="Arial"/>
              </a:rPr>
              <a:t>Copyright © 2014 by Mosby, an imprint of Elsevier Inc.</a:t>
            </a:r>
            <a:endParaRPr/>
          </a:p>
        </p:txBody>
      </p:sp>
      <p:pic>
        <p:nvPicPr>
          <p:cNvPr id="8198" name="Picture 11" descr="f12-006-A05410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282658" y="2329509"/>
            <a:ext cx="4333952" cy="32345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9" name="Picture 12" descr="f12-005-A05410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1527545" y="2313560"/>
            <a:ext cx="4586511" cy="32345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367196" y="854439"/>
            <a:ext cx="6757266" cy="4762435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1400">
                <a:solidFill>
                  <a:srgbClr val="000000"/>
                </a:solidFill>
              </a:rPr>
              <a:t>Copyright © 2014 by Mosby, an imprint of Elsevier Inc.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347337" y="809469"/>
            <a:ext cx="6693069" cy="4998622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1981201" y="6416673"/>
            <a:ext cx="7917678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Copyright © 2014 by Mosby, an imprint of Elsevier Inc.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Orbital (Horizontal) Portion of Frontal Bone (Inferior View)</a:t>
            </a:r>
            <a:endParaRPr/>
          </a:p>
        </p:txBody>
      </p:sp>
      <p:pic>
        <p:nvPicPr>
          <p:cNvPr id="9219" name="Content Placeholder 7" descr="f12-007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824317" y="1825625"/>
            <a:ext cx="6543365" cy="4351338"/>
          </a:xfrm>
        </p:spPr>
      </p:pic>
      <p:sp>
        <p:nvSpPr>
          <p:cNvPr id="9220" name="Footer Placeholder 1"/>
          <p:cNvSpPr>
            <a:spLocks noGrp="1"/>
          </p:cNvSpPr>
          <p:nvPr>
            <p:ph type="ftr" sz="quarter" idx="11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r>
              <a:rPr sz="1000">
                <a:solidFill>
                  <a:srgbClr val="000000"/>
                </a:solidFill>
                <a:latin typeface="Arial"/>
              </a:rPr>
              <a:t>Copyright © 2014 by Mosby, an imprint of Elsevier Inc.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b="1"/>
              <a:t>Frontal Bone Articulations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342900" indent="-3429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Articulates with 4 cranial bones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Left and right parietals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Sphenoid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Ethmoid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Also articulates with 8 facial bones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.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F1208E2-B2BB-4464-9AE9-FAF19163F91F}" type="slidenum">
              <a:rPr lang="en-US">
                <a:solidFill>
                  <a:srgbClr val="000000"/>
                </a:solidFill>
              </a:rPr>
              <a:t>13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Parietal Bones</a:t>
            </a:r>
            <a:endParaRPr/>
          </a:p>
        </p:txBody>
      </p:sp>
      <p:pic>
        <p:nvPicPr>
          <p:cNvPr id="6" name="Content Placeholder 5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608288" y="1340797"/>
            <a:ext cx="6715593" cy="4879456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1200">
                <a:solidFill>
                  <a:srgbClr val="000000"/>
                </a:solidFill>
              </a:rPr>
              <a:t>Copyright © 2014 by Mosby, an imprint of Elsevier Inc.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865481" y="277318"/>
            <a:ext cx="8461033" cy="5943600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2222617" y="6220918"/>
            <a:ext cx="7746763" cy="365125"/>
          </a:xfrm>
        </p:spPr>
        <p:txBody>
          <a:bodyPr/>
          <a:lstStyle/>
          <a:p>
            <a:pPr>
              <a:defRPr/>
            </a:pPr>
            <a:r>
              <a:rPr lang="en-US" sz="1200">
                <a:solidFill>
                  <a:srgbClr val="000000"/>
                </a:solidFill>
              </a:rPr>
              <a:t>Copyright © 2014 by Mosby, an imprint of Elsevier Inc.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Parietal Bones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The widest portion of the entire skull is located between the parietal tubercles or eminences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Articulates with 5 cranial bones</a:t>
            </a:r>
            <a:endParaRPr lang="en-US" sz="1800">
              <a:solidFill>
                <a:schemeClr val="tx1"/>
              </a:solidFill>
            </a:endParaRPr>
          </a:p>
          <a:p>
            <a:pPr lvl="1">
              <a:buFont typeface="Arial"/>
              <a:buChar char="•"/>
              <a:defRPr/>
            </a:pPr>
            <a:r>
              <a:rPr lang="en-US" sz="2400"/>
              <a:t>Frontal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Occipital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Temporal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Sphenoid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Opposite parietal</a:t>
            </a:r>
            <a:endParaRPr/>
          </a:p>
          <a:p>
            <a:pPr lvl="1"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Occipital Bone Inferior View</a:t>
            </a:r>
            <a:endParaRPr/>
          </a:p>
        </p:txBody>
      </p:sp>
      <p:pic>
        <p:nvPicPr>
          <p:cNvPr id="11267" name="Content Placeholder 7" descr="f12-010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247334" y="1825625"/>
            <a:ext cx="5697332" cy="4351338"/>
          </a:xfrm>
        </p:spPr>
      </p:pic>
      <p:sp>
        <p:nvSpPr>
          <p:cNvPr id="11268" name="Footer Placeholder 1"/>
          <p:cNvSpPr>
            <a:spLocks noGrp="1"/>
          </p:cNvSpPr>
          <p:nvPr>
            <p:ph type="ftr" sz="quarter" idx="11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r>
              <a:rPr sz="1000">
                <a:solidFill>
                  <a:srgbClr val="000000"/>
                </a:solidFill>
                <a:latin typeface="Arial"/>
              </a:rPr>
              <a:t>Copyright © 2014 by Mosby, an imprint of Elsevier Inc.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Occipital Bone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 marL="342900" indent="-34290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External surface presents a rounded part called the </a:t>
            </a:r>
            <a:r>
              <a:rPr lang="en-US" sz="2400" b="1">
                <a:solidFill>
                  <a:schemeClr val="tx1"/>
                </a:solidFill>
              </a:rPr>
              <a:t>squamous portion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endParaRPr lang="en-US" sz="2400" b="1">
              <a:solidFill>
                <a:schemeClr val="tx1"/>
              </a:solidFill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Squamous portion forms the back of the head that is superior to the </a:t>
            </a:r>
            <a:r>
              <a:rPr lang="en-US" sz="2400" b="1">
                <a:solidFill>
                  <a:schemeClr val="tx1"/>
                </a:solidFill>
              </a:rPr>
              <a:t>external occipital tuberance or inion</a:t>
            </a:r>
            <a:r>
              <a:rPr lang="en-US" sz="2400">
                <a:solidFill>
                  <a:schemeClr val="tx1"/>
                </a:solidFill>
              </a:rPr>
              <a:t>, which is the prominent bump on the inferoposterior portion of the skull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Large opening in base called </a:t>
            </a:r>
            <a:r>
              <a:rPr lang="en-US" sz="2400" b="1">
                <a:solidFill>
                  <a:schemeClr val="tx1"/>
                </a:solidFill>
              </a:rPr>
              <a:t>foramen magnum</a:t>
            </a:r>
            <a:r>
              <a:rPr lang="en-US" sz="2400">
                <a:solidFill>
                  <a:schemeClr val="tx1"/>
                </a:solidFill>
              </a:rPr>
              <a:t>, through which the spinal cord passes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Occipital condyles on each side of foramen magnum articulate with the atlas (C1) forming the </a:t>
            </a:r>
            <a:r>
              <a:rPr lang="en-US" sz="2400" b="1">
                <a:solidFill>
                  <a:schemeClr val="tx1"/>
                </a:solidFill>
              </a:rPr>
              <a:t>atlanto-occipital joint</a:t>
            </a:r>
            <a:endParaRPr/>
          </a:p>
          <a:p>
            <a:pPr>
              <a:defRPr/>
            </a:pPr>
            <a:endParaRPr lang="en-US" b="1"/>
          </a:p>
          <a:p>
            <a:pPr>
              <a:defRPr/>
            </a:pPr>
            <a:endParaRPr lang="en-US"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Occipital Bone Articulations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Articulates with 6 bones</a:t>
            </a:r>
            <a:endParaRPr/>
          </a:p>
          <a:p>
            <a:pPr>
              <a:defRPr/>
            </a:pPr>
            <a:endParaRPr lang="en-US" sz="2800">
              <a:solidFill>
                <a:schemeClr val="tx1"/>
              </a:solidFill>
            </a:endParaRPr>
          </a:p>
          <a:p>
            <a:pPr lvl="1">
              <a:buFont typeface="Arial"/>
              <a:buChar char="•"/>
              <a:defRPr/>
            </a:pPr>
            <a:r>
              <a:rPr lang="en-US" sz="2800"/>
              <a:t>2 parietals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800"/>
              <a:t>2 temporals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800"/>
              <a:t>Sphenoid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800"/>
              <a:t>Atlas (C1)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632601" y="162059"/>
            <a:ext cx="5231599" cy="6559416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F1208E2-B2BB-4464-9AE9-FAF19163F91F}" type="slidenum">
              <a:rPr lang="en-US">
                <a:solidFill>
                  <a:srgbClr val="000000"/>
                </a:solidFill>
              </a:rPr>
              <a:t>20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Floor</a:t>
            </a:r>
            <a:endParaRPr/>
          </a:p>
        </p:txBody>
      </p:sp>
      <p:pic>
        <p:nvPicPr>
          <p:cNvPr id="4" name="Content Placeholder 3" descr="012003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658276" y="1825625"/>
            <a:ext cx="4875447" cy="4351338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Temporal Bone Lateral View</a:t>
            </a:r>
            <a:endParaRPr/>
          </a:p>
        </p:txBody>
      </p:sp>
      <p:pic>
        <p:nvPicPr>
          <p:cNvPr id="12291" name="Content Placeholder 7" descr="f12-011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536389" y="1825625"/>
            <a:ext cx="5119221" cy="4351338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Temporal Bones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Complex structures that house the organs of hearing and balance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Divided into 3 parts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 lvl="1">
              <a:buFont typeface="Arial"/>
              <a:buChar char="•"/>
              <a:defRPr/>
            </a:pPr>
            <a:r>
              <a:rPr lang="en-US" sz="2400"/>
              <a:t>Squamous portion-thinnest, most vulnerable to fracture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Mastoid portion, posterior to EAM, prominent mastoid process or tip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Petrous portion or petrous pyramid or pars petrosal, upper border of petrous portion also  called petrous ridge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Temporal Bone (Front Cutaway View)</a:t>
            </a:r>
            <a:endParaRPr/>
          </a:p>
        </p:txBody>
      </p:sp>
      <p:pic>
        <p:nvPicPr>
          <p:cNvPr id="13318" name="Picture 8" descr="f12-012-A05410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3162300" y="1600200"/>
            <a:ext cx="6920882" cy="4724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Temporal Bones (Superior View)</a:t>
            </a:r>
            <a:endParaRPr/>
          </a:p>
        </p:txBody>
      </p:sp>
      <p:pic>
        <p:nvPicPr>
          <p:cNvPr id="14342" name="Picture 8" descr="f12-013-A05410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875383" y="1575212"/>
            <a:ext cx="6441234" cy="47743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Temporal Bones Articulations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Articulates with 3 cranial bones: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 lvl="1">
              <a:buFont typeface="Arial"/>
              <a:buChar char="•"/>
              <a:defRPr/>
            </a:pPr>
            <a:r>
              <a:rPr lang="en-US" sz="2400"/>
              <a:t>Parietal</a:t>
            </a:r>
            <a:endParaRPr/>
          </a:p>
          <a:p>
            <a:pPr lvl="1">
              <a:buFont typeface="Arial"/>
              <a:buChar char="•"/>
              <a:defRPr/>
            </a:pPr>
            <a:endParaRPr lang="en-US" sz="2400"/>
          </a:p>
          <a:p>
            <a:pPr lvl="1">
              <a:buFont typeface="Arial"/>
              <a:buChar char="•"/>
              <a:defRPr/>
            </a:pPr>
            <a:r>
              <a:rPr lang="en-US" sz="2400"/>
              <a:t>Occipital</a:t>
            </a:r>
            <a:endParaRPr/>
          </a:p>
          <a:p>
            <a:pPr lvl="1">
              <a:buFont typeface="Arial"/>
              <a:buChar char="•"/>
              <a:defRPr/>
            </a:pPr>
            <a:endParaRPr lang="en-US" sz="2400"/>
          </a:p>
          <a:p>
            <a:pPr lvl="1">
              <a:buFont typeface="Arial"/>
              <a:buChar char="•"/>
              <a:defRPr/>
            </a:pPr>
            <a:r>
              <a:rPr lang="en-US" sz="2400"/>
              <a:t>Sphenoid</a:t>
            </a:r>
            <a:endParaRPr/>
          </a:p>
          <a:p>
            <a:pPr lvl="1">
              <a:defRPr/>
            </a:pPr>
            <a:endParaRPr lang="en-US"/>
          </a:p>
          <a:p>
            <a:pPr lvl="1">
              <a:buFont typeface="Arial"/>
              <a:buChar char="•"/>
              <a:defRPr/>
            </a:pPr>
            <a:r>
              <a:rPr lang="en-US" sz="2400"/>
              <a:t>Also articulates with 2 facial bones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Sphenoid Bone</a:t>
            </a:r>
            <a:endParaRPr/>
          </a:p>
        </p:txBody>
      </p:sp>
      <p:pic>
        <p:nvPicPr>
          <p:cNvPr id="6" name="Content Placeholder 5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399398" y="2455676"/>
            <a:ext cx="7393203" cy="3091235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Sphenoid Bone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Centrally located, forms the anchor for all 8 cranial bones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Sella turcica (sella =saddle) is a central depression in the body of the sphenoid partially surrounds and protects the pituitary gland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Dorsum sellae is posterior to sella turcica (back of saddle)</a:t>
            </a:r>
            <a:endParaRPr/>
          </a:p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.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F1208E2-B2BB-4464-9AE9-FAF19163F91F}" type="slidenum">
              <a:rPr lang="en-US">
                <a:solidFill>
                  <a:srgbClr val="000000"/>
                </a:solidFill>
              </a:rPr>
              <a:t>28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Sella Turcica (Lateral View)</a:t>
            </a:r>
            <a:endParaRPr/>
          </a:p>
        </p:txBody>
      </p:sp>
      <p:pic>
        <p:nvPicPr>
          <p:cNvPr id="17411" name="Content Placeholder 7" descr="f12-016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204746" y="1825625"/>
            <a:ext cx="5782508" cy="4351338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9" name="Content Placeholder 8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586039" y="381000"/>
            <a:ext cx="8509373" cy="5791200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Sphenoid Bone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342900" indent="-3429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The </a:t>
            </a:r>
            <a:r>
              <a:rPr lang="en-US" sz="2400" b="1">
                <a:solidFill>
                  <a:schemeClr val="tx1"/>
                </a:solidFill>
              </a:rPr>
              <a:t>clivus</a:t>
            </a:r>
            <a:r>
              <a:rPr lang="en-US" sz="2400">
                <a:solidFill>
                  <a:schemeClr val="tx1"/>
                </a:solidFill>
              </a:rPr>
              <a:t> is a shallow depression that begins on the posteroinferior aspect of the dorsum sellae, extending to the foramen magnum</a:t>
            </a:r>
            <a:endParaRPr/>
          </a:p>
          <a:p>
            <a:pPr marL="342900" indent="-3429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The clivus forms a base of support to the pons and the basilar artery</a:t>
            </a:r>
            <a:endParaRPr/>
          </a:p>
          <a:p>
            <a:pPr marL="342900" indent="-3429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Extending laterally on both sides are 2 pairs of wings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 lvl="1">
              <a:buFont typeface="Arial"/>
              <a:buChar char="•"/>
              <a:defRPr/>
            </a:pPr>
            <a:r>
              <a:rPr lang="en-US" sz="2000" b="1"/>
              <a:t>Lesser wings </a:t>
            </a:r>
            <a:r>
              <a:rPr lang="en-US" sz="2000"/>
              <a:t>are triangular and nearly horizontal, ending medially in the 2 anterior </a:t>
            </a:r>
            <a:r>
              <a:rPr lang="en-US" sz="2000" b="1"/>
              <a:t>clinoid processes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000" b="1"/>
              <a:t>Greater wings </a:t>
            </a:r>
            <a:r>
              <a:rPr lang="en-US" sz="2000"/>
              <a:t>extend laterally from the sides and form a portion of the sides of a cranium.  Three pairs of foramina are for passage of cranial nerves.  </a:t>
            </a:r>
            <a:endParaRPr lang="en-US" sz="2000" b="1"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Sphenoid Bone Superior View</a:t>
            </a:r>
            <a:endParaRPr/>
          </a:p>
        </p:txBody>
      </p:sp>
      <p:pic>
        <p:nvPicPr>
          <p:cNvPr id="15366" name="Picture 8" descr="f12-014-A05410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940507" y="1688061"/>
            <a:ext cx="6310986" cy="4804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Sphenoid Bone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 marL="285750" indent="-28575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Foramen rotundum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Foramen ovale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Foramen spinosum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Chiasmatic or optic groove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Optic canal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Optic foramen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Sphenoid Bone Oblique View</a:t>
            </a:r>
            <a:endParaRPr/>
          </a:p>
        </p:txBody>
      </p:sp>
      <p:pic>
        <p:nvPicPr>
          <p:cNvPr id="16387" name="Picture 8" descr="f12-015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727925" y="1825625"/>
            <a:ext cx="4736150" cy="4351338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Sphenoid Bone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Projecting downward are 4 processes: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 lvl="1">
              <a:defRPr/>
            </a:pPr>
            <a:r>
              <a:rPr lang="en-US" sz="2400" b="1"/>
              <a:t>Lateral pterygoid processes </a:t>
            </a:r>
            <a:r>
              <a:rPr lang="en-US" sz="2400"/>
              <a:t>(sometimes called plates)</a:t>
            </a:r>
            <a:endParaRPr/>
          </a:p>
          <a:p>
            <a:pPr lvl="1">
              <a:defRPr/>
            </a:pPr>
            <a:endParaRPr lang="en-US" sz="2400"/>
          </a:p>
          <a:p>
            <a:pPr lvl="1">
              <a:defRPr/>
            </a:pPr>
            <a:r>
              <a:rPr lang="en-US" sz="2400" b="1"/>
              <a:t>Medial pterygoid processes </a:t>
            </a:r>
            <a:r>
              <a:rPr lang="en-US" sz="2400"/>
              <a:t>which end in small hook like processes, called the </a:t>
            </a:r>
            <a:r>
              <a:rPr lang="en-US" sz="2400" b="1"/>
              <a:t>pterygoid hamuli</a:t>
            </a:r>
            <a:endParaRPr/>
          </a:p>
          <a:p>
            <a:pPr lvl="1">
              <a:defRPr/>
            </a:pPr>
            <a:endParaRPr lang="en-US" sz="2400" b="1"/>
          </a:p>
          <a:p>
            <a:pPr lvl="1">
              <a:defRPr/>
            </a:pPr>
            <a:r>
              <a:rPr lang="en-US" sz="2400"/>
              <a:t>Pterygoid processes form part of the lateral walls of the </a:t>
            </a:r>
            <a:r>
              <a:rPr lang="en-US" sz="2400" b="1"/>
              <a:t>nasal cavities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Sphenoid Frontal and Sagittal Views</a:t>
            </a:r>
            <a:endParaRPr/>
          </a:p>
        </p:txBody>
      </p:sp>
      <p:pic>
        <p:nvPicPr>
          <p:cNvPr id="18435" name="Content Placeholder 11" descr="f12-002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535185" y="1770856"/>
            <a:ext cx="5560815" cy="4351338"/>
          </a:xfrm>
        </p:spPr>
      </p:pic>
      <p:pic>
        <p:nvPicPr>
          <p:cNvPr id="18436" name="Picture 10" descr="f12-018-A05410"/>
          <p:cNvPicPr>
            <a:picLocks noChangeAspect="1" noChangeArrowheads="1" noGrp="1"/>
          </p:cNvPicPr>
          <p:nvPr>
            <p:ph sz="half" idx="4294967295"/>
          </p:nvPr>
        </p:nvPicPr>
        <p:blipFill>
          <a:blip r:embed="rId4"/>
          <a:stretch/>
        </p:blipFill>
        <p:spPr bwMode="auto">
          <a:xfrm>
            <a:off x="7524750" y="2406650"/>
            <a:ext cx="4667250" cy="3079750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Sphenoid Articulations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Articulates with all 7 of the other cranial bones</a:t>
            </a:r>
            <a:endParaRPr/>
          </a:p>
          <a:p>
            <a:pPr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Articulates with 5 facial bones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624984" y="317935"/>
            <a:ext cx="8942032" cy="57699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Ethmoid Bone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Lies below the floor of the cranium, the top shows on a superior view situated in the ethmoid notch of the frontal bone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400" b="1">
                <a:solidFill>
                  <a:schemeClr val="tx1"/>
                </a:solidFill>
              </a:rPr>
              <a:t>Cribriform plate </a:t>
            </a:r>
            <a:r>
              <a:rPr lang="en-US" sz="2400">
                <a:solidFill>
                  <a:schemeClr val="tx1"/>
                </a:solidFill>
              </a:rPr>
              <a:t>contains numerous foramina for segmental branches of the olfactory nerve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400" b="1">
                <a:solidFill>
                  <a:schemeClr val="tx1"/>
                </a:solidFill>
              </a:rPr>
              <a:t>Crista galli </a:t>
            </a:r>
            <a:r>
              <a:rPr lang="en-US" sz="2400">
                <a:solidFill>
                  <a:schemeClr val="tx1"/>
                </a:solidFill>
              </a:rPr>
              <a:t>(derived from “rooster’s comb”) projects superiorly from the cribriform plate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Ethmoid Bone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 marL="342900" indent="-34290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Projecting downward in the midline is the </a:t>
            </a:r>
            <a:r>
              <a:rPr lang="en-US" sz="2400" b="1">
                <a:solidFill>
                  <a:schemeClr val="tx1"/>
                </a:solidFill>
              </a:rPr>
              <a:t>perpendicular plate</a:t>
            </a:r>
            <a:r>
              <a:rPr lang="en-US" sz="2400">
                <a:solidFill>
                  <a:schemeClr val="tx1"/>
                </a:solidFill>
              </a:rPr>
              <a:t>, helps form the nasal septum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en-US" sz="2400" b="1">
                <a:solidFill>
                  <a:schemeClr val="tx1"/>
                </a:solidFill>
              </a:rPr>
              <a:t>Lateral labyrinths (masses) </a:t>
            </a:r>
            <a:r>
              <a:rPr lang="en-US" sz="2400">
                <a:solidFill>
                  <a:schemeClr val="tx1"/>
                </a:solidFill>
              </a:rPr>
              <a:t>on each side of the perpendicular plate are suspended from the underside 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Lateral masses contain the </a:t>
            </a:r>
            <a:r>
              <a:rPr lang="en-US" sz="2400" b="1">
                <a:solidFill>
                  <a:schemeClr val="tx1"/>
                </a:solidFill>
              </a:rPr>
              <a:t>ethmoid air cells </a:t>
            </a:r>
            <a:r>
              <a:rPr lang="en-US" sz="2400">
                <a:solidFill>
                  <a:schemeClr val="tx1"/>
                </a:solidFill>
              </a:rPr>
              <a:t>or sinuses, and help to form the medial walls of the orbits and the lateral walls of the nasal cavity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Extending medially and downward from each labyrinth are </a:t>
            </a:r>
            <a:r>
              <a:rPr lang="en-US" sz="2400" b="1">
                <a:solidFill>
                  <a:schemeClr val="tx1"/>
                </a:solidFill>
              </a:rPr>
              <a:t>superior and middle nasal conchae or turbinates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328322" y="180402"/>
            <a:ext cx="4925756" cy="6175947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EF1208E2-B2BB-4464-9AE9-FAF19163F91F}" type="slidenum">
              <a:rPr lang="en-US">
                <a:solidFill>
                  <a:srgbClr val="000000"/>
                </a:solidFill>
              </a:rPr>
              <a:t>41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153728" y="39862"/>
            <a:ext cx="5884544" cy="5884544"/>
          </a:xfrm>
        </p:spPr>
      </p:pic>
      <p:sp>
        <p:nvSpPr>
          <p:cNvPr id="5" name="TextBox 4"/>
          <p:cNvSpPr txBox="1"/>
          <p:nvPr/>
        </p:nvSpPr>
        <p:spPr bwMode="auto">
          <a:xfrm>
            <a:off x="2976784" y="5924405"/>
            <a:ext cx="6828809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Case courtesy of OpenStax College, Radiopaedia.org, rID: 42758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652606" y="319158"/>
            <a:ext cx="6219684" cy="6219684"/>
          </a:xfrm>
        </p:spPr>
      </p:pic>
      <p:sp>
        <p:nvSpPr>
          <p:cNvPr id="5" name="TextBox 4"/>
          <p:cNvSpPr txBox="1"/>
          <p:nvPr/>
        </p:nvSpPr>
        <p:spPr bwMode="auto">
          <a:xfrm>
            <a:off x="2891326" y="6050406"/>
            <a:ext cx="6196420" cy="335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/>
              <a:t>Case courtesy of OpenStax College, Radiopaedia.org, rID: 42758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Cranial Sutures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342900" indent="-34290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Articulations of cranium called sutures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Immoveable synarthrodial joints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Suture lines have a serrated appearance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Wormian Bones sometimes develop in the sutures of adults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 sz="2400"/>
              <a:t>Most often found in lambdoidal suture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Cranial Sutures and Junction Points</a:t>
            </a:r>
            <a:endParaRPr/>
          </a:p>
        </p:txBody>
      </p:sp>
      <p:sp>
        <p:nvSpPr>
          <p:cNvPr id="20483" name="Rectangle 3"/>
          <p:cNvSpPr>
            <a:spLocks noChangeArrowheads="1"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US" b="1">
                <a:solidFill>
                  <a:schemeClr val="tx1"/>
                </a:solidFill>
              </a:rPr>
              <a:t>Cranial sutures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/>
              <a:t>Coronal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/>
              <a:t>Lambdoidal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/>
              <a:t>Squamosal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/>
              <a:t>Sagittal</a:t>
            </a:r>
            <a:endParaRPr/>
          </a:p>
          <a:p>
            <a:pPr lvl="1">
              <a:buFont typeface="Arial"/>
              <a:buChar char="•"/>
              <a:defRPr/>
            </a:pPr>
            <a:endParaRPr lang="en-US"/>
          </a:p>
          <a:p>
            <a:pPr>
              <a:defRPr/>
            </a:pPr>
            <a:r>
              <a:rPr lang="en-US" b="1">
                <a:solidFill>
                  <a:schemeClr val="tx1"/>
                </a:solidFill>
              </a:rPr>
              <a:t>Junction points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/>
              <a:t>Asterion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/>
              <a:t>Bregma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/>
              <a:t>Lambda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/>
              <a:t>Pterion</a:t>
            </a:r>
            <a:endParaRPr/>
          </a:p>
        </p:txBody>
      </p:sp>
      <p:pic>
        <p:nvPicPr>
          <p:cNvPr id="20484" name="Picture 9" descr="f12-019-A05410"/>
          <p:cNvPicPr>
            <a:picLocks noChangeAspect="1" noChangeArrowheads="1" noGrp="1"/>
          </p:cNvPicPr>
          <p:nvPr>
            <p:ph sz="half" idx="4294967295"/>
          </p:nvPr>
        </p:nvPicPr>
        <p:blipFill>
          <a:blip r:embed="rId3"/>
          <a:stretch/>
        </p:blipFill>
        <p:spPr bwMode="auto">
          <a:xfrm>
            <a:off x="8870950" y="1393825"/>
            <a:ext cx="3321050" cy="5099050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Major Sutures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400" b="1">
                <a:solidFill>
                  <a:schemeClr val="tx1"/>
                </a:solidFill>
              </a:rPr>
              <a:t>Coronal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Separates frontal bone from parietals</a:t>
            </a:r>
            <a:endParaRPr/>
          </a:p>
          <a:p>
            <a:pPr lvl="1">
              <a:defRPr/>
            </a:pPr>
            <a:endParaRPr lang="en-US" sz="2400"/>
          </a:p>
          <a:p>
            <a:pPr>
              <a:defRPr/>
            </a:pPr>
            <a:r>
              <a:rPr lang="en-US" sz="2400" b="1">
                <a:solidFill>
                  <a:schemeClr val="tx1"/>
                </a:solidFill>
              </a:rPr>
              <a:t>Sagittal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Separates parietals midline</a:t>
            </a:r>
            <a:endParaRPr/>
          </a:p>
          <a:p>
            <a:pPr lvl="1">
              <a:defRPr/>
            </a:pPr>
            <a:endParaRPr lang="en-US" sz="2400"/>
          </a:p>
          <a:p>
            <a:pPr>
              <a:defRPr/>
            </a:pPr>
            <a:r>
              <a:rPr lang="en-US" sz="2400" b="1">
                <a:solidFill>
                  <a:schemeClr val="tx1"/>
                </a:solidFill>
              </a:rPr>
              <a:t>Squamosal or Squamous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Separates parietals from temporals</a:t>
            </a:r>
            <a:endParaRPr/>
          </a:p>
          <a:p>
            <a:pPr lvl="1">
              <a:defRPr/>
            </a:pPr>
            <a:endParaRPr lang="en-US" sz="2400"/>
          </a:p>
          <a:p>
            <a:pPr>
              <a:defRPr/>
            </a:pPr>
            <a:r>
              <a:rPr lang="en-US" sz="2400" b="1">
                <a:solidFill>
                  <a:schemeClr val="tx1"/>
                </a:solidFill>
              </a:rPr>
              <a:t>Lambdoid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Separates parietals from occipital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Sutural Junctions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sz="2800" b="1">
                <a:solidFill>
                  <a:schemeClr val="tx1"/>
                </a:solidFill>
              </a:rPr>
              <a:t>Bregma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800"/>
              <a:t>Anterior end of Sagittal suture</a:t>
            </a:r>
            <a:endParaRPr/>
          </a:p>
          <a:p>
            <a:pPr>
              <a:defRPr/>
            </a:pPr>
            <a:r>
              <a:rPr lang="en-US" sz="2800" b="1">
                <a:solidFill>
                  <a:schemeClr val="tx1"/>
                </a:solidFill>
              </a:rPr>
              <a:t>Lambda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800"/>
              <a:t>Posterior end of Sagittal suture</a:t>
            </a:r>
            <a:endParaRPr/>
          </a:p>
          <a:p>
            <a:pPr>
              <a:defRPr/>
            </a:pPr>
            <a:r>
              <a:rPr lang="en-US" sz="2800" b="1">
                <a:solidFill>
                  <a:schemeClr val="tx1"/>
                </a:solidFill>
              </a:rPr>
              <a:t>Pterions – right and left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800"/>
              <a:t>Junction of parietals, temporals, and greater wings of sphenoid</a:t>
            </a:r>
            <a:endParaRPr/>
          </a:p>
          <a:p>
            <a:pPr>
              <a:defRPr/>
            </a:pPr>
            <a:r>
              <a:rPr lang="en-US" sz="2800" b="1">
                <a:solidFill>
                  <a:schemeClr val="tx1"/>
                </a:solidFill>
              </a:rPr>
              <a:t>Asterions – right and left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800"/>
              <a:t>Posterior to ear, where squamosal and lambdoidal sutures meet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rPr lang="en-US"/>
              <a:t>Cranial Sutures</a:t>
            </a:r>
            <a:endParaRPr/>
          </a:p>
        </p:txBody>
      </p:sp>
      <p:sp>
        <p:nvSpPr>
          <p:cNvPr id="6" name="Rectangle 5"/>
          <p:cNvSpPr/>
          <p:nvPr/>
        </p:nvSpPr>
        <p:spPr bwMode="auto">
          <a:xfrm>
            <a:off x="5334000" y="5105400"/>
            <a:ext cx="533400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371601" y="1828800"/>
            <a:ext cx="4310879" cy="40414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509522" y="2020477"/>
            <a:ext cx="4315911" cy="354212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Infant Cranium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Ossification of individual cranial bones is </a:t>
            </a:r>
            <a:r>
              <a:rPr lang="en-US" sz="2400" b="1">
                <a:solidFill>
                  <a:schemeClr val="tx1"/>
                </a:solidFill>
              </a:rPr>
              <a:t>incomplete</a:t>
            </a:r>
            <a:r>
              <a:rPr lang="en-US" sz="2400">
                <a:solidFill>
                  <a:schemeClr val="tx1"/>
                </a:solidFill>
              </a:rPr>
              <a:t> at birth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Sutures fill in after birth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400">
                <a:solidFill>
                  <a:schemeClr val="tx1"/>
                </a:solidFill>
              </a:rPr>
              <a:t>Fontanels – sutures that join more slowly</a:t>
            </a:r>
            <a:endParaRPr/>
          </a:p>
          <a:p>
            <a:pPr marL="257175" lvl="1" indent="0">
              <a:buNone/>
              <a:defRPr/>
            </a:pPr>
            <a:r>
              <a:rPr lang="en-US" sz="2400" b="1" u="sng"/>
              <a:t>Do not completely close until age 12 or 13</a:t>
            </a:r>
            <a:endParaRPr/>
          </a:p>
          <a:p>
            <a:pPr>
              <a:defRPr/>
            </a:pPr>
            <a:endParaRPr 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Fontanels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Bregma and lambda are membrane-covered openings commonly referred to as “soft spots”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Soft spots are called </a:t>
            </a:r>
            <a:r>
              <a:rPr lang="en-US" b="1" i="1" u="sng">
                <a:solidFill>
                  <a:schemeClr val="tx1"/>
                </a:solidFill>
              </a:rPr>
              <a:t>anterior and posterior fontanels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Sphenoid and mastoid fontanels are seen on lateral aspects of the skull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Infant Cranial Sutures &amp; Frontanels</a:t>
            </a:r>
            <a:endParaRPr/>
          </a:p>
        </p:txBody>
      </p:sp>
      <p:pic>
        <p:nvPicPr>
          <p:cNvPr id="4" name="Content Placeholder 3" descr="012020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4031768" y="1690688"/>
            <a:ext cx="4128464" cy="4351338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Infant Cranial Sutures &amp; Frontanels</a:t>
            </a:r>
            <a:endParaRPr/>
          </a:p>
        </p:txBody>
      </p:sp>
      <p:pic>
        <p:nvPicPr>
          <p:cNvPr id="4" name="Content Placeholder 3" descr="012020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4031768" y="1825625"/>
            <a:ext cx="4128464" cy="4351338"/>
          </a:xfr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"/>
          <a:stretch/>
        </p:blipFill>
        <p:spPr bwMode="auto"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_rels/theme4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</a:spPr>
      <a:bodyPr/>
      <a:lstStyle/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4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82A0D28-F3DC-4CB8-8B63-4579BA774F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E881BD-78D5-40ED-91F4-ABFF40E5317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C163FC9-33BF-4843-9E4C-F23379E65C33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onlyoffice/8.3.2.19</Application>
  <PresentationFormat>On-screen Show (4:3)</PresentationFormat>
  <Paragraphs>0</Paragraphs>
  <Slides>52</Slides>
  <Notes>52</Notes>
  <HiddenSlides>0</HiddenSlides>
  <MMClips>2</MMClips>
  <ScaleCrop>0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52</vt:i4>
      </vt:variant>
    </vt:vector>
  </HeadingPairs>
  <TitlesOfParts>
    <vt:vector size="55" baseType="lpstr">
      <vt:lpstr>Theme 1</vt:lpstr>
      <vt:lpstr>Theme 2</vt:lpstr>
      <vt:lpstr>Theme 3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MRAD 256: Radiographic Technique Two</dc:title>
  <dc:creator>Jennifer Burton</dc:creator>
  <cp:lastModifiedBy>Qaiser Rehman</cp:lastModifiedBy>
  <cp:revision>33</cp:revision>
  <dcterms:created xsi:type="dcterms:W3CDTF">2020-02-12T19:19:52Z</dcterms:created>
  <dcterms:modified xsi:type="dcterms:W3CDTF">2025-07-01T18:54:58Z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