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24"/>
  </p:notesMasterIdLst>
  <p:sldIdLst>
    <p:sldId id="256" r:id="rId5"/>
    <p:sldId id="266" r:id="rId6"/>
    <p:sldId id="440" r:id="rId7"/>
    <p:sldId id="437" r:id="rId8"/>
    <p:sldId id="297" r:id="rId9"/>
    <p:sldId id="290" r:id="rId10"/>
    <p:sldId id="429" r:id="rId11"/>
    <p:sldId id="439" r:id="rId12"/>
    <p:sldId id="441" r:id="rId13"/>
    <p:sldId id="442" r:id="rId14"/>
    <p:sldId id="443" r:id="rId15"/>
    <p:sldId id="444" r:id="rId16"/>
    <p:sldId id="445" r:id="rId17"/>
    <p:sldId id="446" r:id="rId18"/>
    <p:sldId id="448" r:id="rId19"/>
    <p:sldId id="449" r:id="rId20"/>
    <p:sldId id="450" r:id="rId21"/>
    <p:sldId id="451" r:id="rId22"/>
    <p:sldId id="436"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8" d="100"/>
          <a:sy n="78" d="100"/>
        </p:scale>
        <p:origin x="154"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2023-04-11</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chemeClr val="bg1"/>
                </a:solidFill>
                <a:latin typeface="Futura PT Demi" panose="020B0702020204020303" pitchFamily="34" charset="0"/>
              </a:rPr>
              <a:t>IPL</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2A0813A-50E9-DADC-56AD-9173965A0B5C}"/>
              </a:ext>
            </a:extLst>
          </p:cNvPr>
          <p:cNvSpPr txBox="1"/>
          <p:nvPr/>
        </p:nvSpPr>
        <p:spPr>
          <a:xfrm>
            <a:off x="2715491" y="1536174"/>
            <a:ext cx="6096000" cy="3785652"/>
          </a:xfrm>
          <a:prstGeom prst="rect">
            <a:avLst/>
          </a:prstGeom>
          <a:noFill/>
        </p:spPr>
        <p:txBody>
          <a:bodyPr wrap="square">
            <a:spAutoFit/>
          </a:bodyPr>
          <a:lstStyle/>
          <a:p>
            <a:pPr marL="285750" indent="-285750">
              <a:buFont typeface="Arial" panose="020B0604020202020204" pitchFamily="34" charset="0"/>
              <a:buChar char="•"/>
            </a:pPr>
            <a:r>
              <a:rPr lang="en-US" sz="2000" dirty="0"/>
              <a:t>IPL devices use filtered, high-intensity, pulsed, non-laser light of varying wavelengths to treat both esthetic and medical conditions. </a:t>
            </a:r>
          </a:p>
          <a:p>
            <a:pPr marL="285750" indent="-285750">
              <a:buFont typeface="Arial" panose="020B0604020202020204" pitchFamily="34" charset="0"/>
              <a:buChar char="•"/>
            </a:pPr>
            <a:r>
              <a:rPr lang="en-US" sz="2000" dirty="0"/>
              <a:t>Current IPL devices contain sophisticated, interchangeable light filters, which allow for versatility and a wide range of treatment options. </a:t>
            </a:r>
          </a:p>
          <a:p>
            <a:pPr marL="285750" indent="-285750">
              <a:buFont typeface="Arial" panose="020B0604020202020204" pitchFamily="34" charset="0"/>
              <a:buChar char="•"/>
            </a:pPr>
            <a:r>
              <a:rPr lang="en-US" sz="2000" dirty="0"/>
              <a:t>With appropriate patient selection and practitioner experience, IPL can be highly effective, providing excellent results, typically with little downtime. </a:t>
            </a:r>
          </a:p>
          <a:p>
            <a:pPr marL="285750" indent="-285750">
              <a:buFont typeface="Arial" panose="020B0604020202020204" pitchFamily="34" charset="0"/>
              <a:buChar char="•"/>
            </a:pPr>
            <a:r>
              <a:rPr lang="en-US" sz="2000" dirty="0"/>
              <a:t>Inappropriate patient selection, incorrect treatment parameters, or poor technique, however, can lead to significant adverse events. </a:t>
            </a:r>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5342FA-EA62-A26A-0F7E-D016E089E8FF}"/>
              </a:ext>
            </a:extLst>
          </p:cNvPr>
          <p:cNvSpPr>
            <a:spLocks noGrp="1"/>
          </p:cNvSpPr>
          <p:nvPr>
            <p:ph idx="1"/>
          </p:nvPr>
        </p:nvSpPr>
        <p:spPr/>
        <p:txBody>
          <a:bodyPr>
            <a:normAutofit fontScale="70000" lnSpcReduction="20000"/>
          </a:bodyPr>
          <a:lstStyle/>
          <a:p>
            <a:pPr marL="0" indent="0">
              <a:buNone/>
            </a:pPr>
            <a:r>
              <a:rPr lang="en-US" dirty="0"/>
              <a:t>• Intense pulsed light (IPL) devices are highly versatile and can be used for a wide range of esthetic and medical conditions.</a:t>
            </a:r>
          </a:p>
          <a:p>
            <a:pPr marL="0" indent="0">
              <a:buNone/>
            </a:pPr>
            <a:r>
              <a:rPr lang="en-US" dirty="0"/>
              <a:t>• IPL platforms use high-output flash-lamps to produce polychromatic, noncollimated, incoherent (</a:t>
            </a:r>
            <a:r>
              <a:rPr lang="en-US" dirty="0" err="1"/>
              <a:t>nonlaser</a:t>
            </a:r>
            <a:r>
              <a:rPr lang="en-US" dirty="0"/>
              <a:t>) light, with wavelengths ranging from 500 to 1400 nm.</a:t>
            </a:r>
          </a:p>
          <a:p>
            <a:pPr marL="0" indent="0">
              <a:buNone/>
            </a:pPr>
            <a:r>
              <a:rPr lang="en-US" dirty="0"/>
              <a:t>• Benign pigmented lesions, dyschromia, unwanted hair, telangiectasias, facial redness, flushing, Poikiloderma of </a:t>
            </a:r>
            <a:r>
              <a:rPr lang="en-US" dirty="0" err="1"/>
              <a:t>Civatte</a:t>
            </a:r>
            <a:r>
              <a:rPr lang="en-US" dirty="0"/>
              <a:t>, precancerous lesions, and acne can all be effectively treated with IPL.</a:t>
            </a:r>
          </a:p>
          <a:p>
            <a:pPr marL="0" indent="0">
              <a:buNone/>
            </a:pPr>
            <a:r>
              <a:rPr lang="en-US" dirty="0"/>
              <a:t>• While treatment parameters can be adjusted to improve the safety profile of IPL in darker skin types (IV–VI), complications in this patient demographic are not uncommon. IPL should be used with extreme caution in darker skin types and in tanned skin.</a:t>
            </a:r>
          </a:p>
          <a:p>
            <a:pPr marL="0" indent="0">
              <a:buNone/>
            </a:pPr>
            <a:r>
              <a:rPr lang="en-US" dirty="0"/>
              <a:t>• Not all IPL devices are created equally. Differences in the design and optics are significant, translating into huge ranges in efficacy. The device quality seems to correlate almost directly with the price point.</a:t>
            </a:r>
          </a:p>
          <a:p>
            <a:pPr marL="0" indent="0">
              <a:buNone/>
            </a:pPr>
            <a:r>
              <a:rPr lang="en-US" dirty="0"/>
              <a:t>• With thorough understanding of light-tissue interactions and the wide selection of device parameters, experienced practitioners can take advantage of the considerable versatility of high-quality IPL devices.</a:t>
            </a:r>
          </a:p>
        </p:txBody>
      </p:sp>
    </p:spTree>
    <p:extLst>
      <p:ext uri="{BB962C8B-B14F-4D97-AF65-F5344CB8AC3E}">
        <p14:creationId xmlns:p14="http://schemas.microsoft.com/office/powerpoint/2010/main" val="1961756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51FEB01-1013-89EB-747F-DFEA1A291E1B}"/>
              </a:ext>
            </a:extLst>
          </p:cNvPr>
          <p:cNvSpPr txBox="1"/>
          <p:nvPr/>
        </p:nvSpPr>
        <p:spPr>
          <a:xfrm>
            <a:off x="291829" y="1666934"/>
            <a:ext cx="11770469" cy="4524315"/>
          </a:xfrm>
          <a:prstGeom prst="rect">
            <a:avLst/>
          </a:prstGeom>
          <a:noFill/>
        </p:spPr>
        <p:txBody>
          <a:bodyPr wrap="square">
            <a:spAutoFit/>
          </a:bodyPr>
          <a:lstStyle/>
          <a:p>
            <a:r>
              <a:rPr lang="en-US" sz="3200" dirty="0"/>
              <a:t>Approximately 4% to 7% of light is reflected off skin.2 The amount of light reflected increases with increasing angle of incidence with the least reflection occurring when the laser beam directed perpendicular to the tissue. If enough reflection occurs to create a high-intensity beam, damage to unintended targets could occur. For example, an errant 10,600-nm beam can cause damage to the cornea because of its water content whereas a reflected 595-nm pulsed dye laser beam can damage the retina because of its pigment content. Protective eye wear guards against reflected and direct exposure to laser light.</a:t>
            </a:r>
          </a:p>
        </p:txBody>
      </p:sp>
      <p:sp>
        <p:nvSpPr>
          <p:cNvPr id="4" name="TextBox 3">
            <a:extLst>
              <a:ext uri="{FF2B5EF4-FFF2-40B4-BE49-F238E27FC236}">
                <a16:creationId xmlns:a16="http://schemas.microsoft.com/office/drawing/2014/main" id="{2254276A-D33E-DCCC-956D-37185CBA2957}"/>
              </a:ext>
            </a:extLst>
          </p:cNvPr>
          <p:cNvSpPr txBox="1"/>
          <p:nvPr/>
        </p:nvSpPr>
        <p:spPr>
          <a:xfrm>
            <a:off x="597243" y="666751"/>
            <a:ext cx="4076700" cy="646331"/>
          </a:xfrm>
          <a:prstGeom prst="rect">
            <a:avLst/>
          </a:prstGeom>
          <a:noFill/>
        </p:spPr>
        <p:txBody>
          <a:bodyPr wrap="square" rtlCol="0">
            <a:spAutoFit/>
          </a:bodyPr>
          <a:lstStyle/>
          <a:p>
            <a:r>
              <a:rPr lang="en-US" sz="3600" b="1" dirty="0">
                <a:latin typeface="+mj-lt"/>
              </a:rPr>
              <a:t>Reflection </a:t>
            </a:r>
          </a:p>
        </p:txBody>
      </p:sp>
    </p:spTree>
    <p:extLst>
      <p:ext uri="{BB962C8B-B14F-4D97-AF65-F5344CB8AC3E}">
        <p14:creationId xmlns:p14="http://schemas.microsoft.com/office/powerpoint/2010/main" val="2329743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A5F21B5-2FF1-4B5D-A317-DBD24DD52F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extBox 1">
            <a:extLst>
              <a:ext uri="{FF2B5EF4-FFF2-40B4-BE49-F238E27FC236}">
                <a16:creationId xmlns:a16="http://schemas.microsoft.com/office/drawing/2014/main" id="{764BD51A-594A-F8B8-81D3-D1A8D14B4D32}"/>
              </a:ext>
            </a:extLst>
          </p:cNvPr>
          <p:cNvSpPr txBox="1"/>
          <p:nvPr/>
        </p:nvSpPr>
        <p:spPr>
          <a:xfrm>
            <a:off x="860898" y="2802449"/>
            <a:ext cx="3638550" cy="769441"/>
          </a:xfrm>
          <a:prstGeom prst="rect">
            <a:avLst/>
          </a:prstGeom>
          <a:noFill/>
        </p:spPr>
        <p:txBody>
          <a:bodyPr wrap="square" rtlCol="0">
            <a:spAutoFit/>
          </a:bodyPr>
          <a:lstStyle/>
          <a:p>
            <a:r>
              <a:rPr lang="en-US" sz="4400" b="1" dirty="0">
                <a:solidFill>
                  <a:schemeClr val="bg1"/>
                </a:solidFill>
              </a:rPr>
              <a:t>Terminology  </a:t>
            </a:r>
          </a:p>
        </p:txBody>
      </p:sp>
      <p:sp>
        <p:nvSpPr>
          <p:cNvPr id="6" name="TextBox 5">
            <a:extLst>
              <a:ext uri="{FF2B5EF4-FFF2-40B4-BE49-F238E27FC236}">
                <a16:creationId xmlns:a16="http://schemas.microsoft.com/office/drawing/2014/main" id="{2A7B9A1E-C054-B340-CA1D-71DF7A1C34A1}"/>
              </a:ext>
            </a:extLst>
          </p:cNvPr>
          <p:cNvSpPr txBox="1"/>
          <p:nvPr/>
        </p:nvSpPr>
        <p:spPr>
          <a:xfrm>
            <a:off x="5582020" y="1340509"/>
            <a:ext cx="6169890" cy="3693319"/>
          </a:xfrm>
          <a:prstGeom prst="rect">
            <a:avLst/>
          </a:prstGeom>
          <a:noFill/>
        </p:spPr>
        <p:txBody>
          <a:bodyPr wrap="square">
            <a:spAutoFit/>
          </a:bodyPr>
          <a:lstStyle/>
          <a:p>
            <a:r>
              <a:rPr lang="en-US" dirty="0"/>
              <a:t>• Intense pulsed light: IPL is polychromatic, noncollimated, incoherent light, with wavelengths ranging from 500 to 1400 nm. </a:t>
            </a:r>
            <a:r>
              <a:rPr lang="en-US" dirty="0">
                <a:highlight>
                  <a:srgbClr val="FFFF00"/>
                </a:highlight>
              </a:rPr>
              <a:t>This is in contrast to laser light, which is a single wavelength, highly-directional, and coherent in nature.</a:t>
            </a:r>
          </a:p>
          <a:p>
            <a:r>
              <a:rPr lang="en-US" dirty="0"/>
              <a:t>• Flash-lamp: Flash-lamps are pulsed sources of light, which consist of glass tubing with electrodes at either end. The glass tubing is filled with a gas, typically xenon or krypton. </a:t>
            </a:r>
          </a:p>
          <a:p>
            <a:r>
              <a:rPr lang="en-US" dirty="0"/>
              <a:t>• Selective </a:t>
            </a:r>
            <a:r>
              <a:rPr lang="en-US" dirty="0" err="1"/>
              <a:t>photothermolysis</a:t>
            </a:r>
            <a:r>
              <a:rPr lang="en-US" dirty="0"/>
              <a:t>: The target chromophores of IPL are primarily melanin, oxyhemoglobin, deoxyhemoglobin and methemoglobin ( all at the same time unlike LASESRS ) which have broad, overlapping absorption spectra; the polychromatic nature of IPL thus allows for the treatment of both vascular and pigmented lesions with a single light exposure.</a:t>
            </a:r>
          </a:p>
        </p:txBody>
      </p:sp>
    </p:spTree>
    <p:extLst>
      <p:ext uri="{BB962C8B-B14F-4D97-AF65-F5344CB8AC3E}">
        <p14:creationId xmlns:p14="http://schemas.microsoft.com/office/powerpoint/2010/main" val="32172367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3DF37C-7149-7E62-FAF0-9A2FB0DAD2C9}"/>
              </a:ext>
            </a:extLst>
          </p:cNvPr>
          <p:cNvSpPr>
            <a:spLocks noGrp="1"/>
          </p:cNvSpPr>
          <p:nvPr>
            <p:ph idx="1"/>
          </p:nvPr>
        </p:nvSpPr>
        <p:spPr/>
        <p:txBody>
          <a:bodyPr>
            <a:normAutofit fontScale="92500" lnSpcReduction="20000"/>
          </a:bodyPr>
          <a:lstStyle/>
          <a:p>
            <a:pPr marL="0" indent="0">
              <a:buNone/>
            </a:pPr>
            <a:r>
              <a:rPr lang="en-US" dirty="0"/>
              <a:t>• Pulse duration: Pulse duration represents the length of time over which the light energy is delivered and the duration the tissue is exposed to the light beam. </a:t>
            </a:r>
          </a:p>
          <a:p>
            <a:pPr marL="0" indent="0">
              <a:buNone/>
            </a:pPr>
            <a:r>
              <a:rPr lang="en-US" dirty="0"/>
              <a:t>• Multiple sequential pulsing and pulse delay: Depending on the IPL device, light can be delivered either as a single-pulse, or as a double- or triple-pulse, separated by short pulse delays in the millisecond range. “Multiple sequential pulsing” is the term used to describe the use of double- or triple-pulses. In theory, and practice, “multiple sequential pulsing” allows for a gentler treatment, given high fluences can be divided into multiple, shorter pulses of lower fluences. “Multiple sequential pulsing” also permits successive heating of large vessels, while still allowing adequate cooling of the epidermis. Some IPL devices also allow adjustment of the pulse duration of each individual pulse and the length of the pulse delay between the pulses. When more epidermal protection is needed, as in the case of tanned skin or darker skin, the pulse delay can be elongated to provide more time for enhanced protection through various means</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7F8961A-8D49-C53F-8206-0E8D3D64F076}"/>
              </a:ext>
            </a:extLst>
          </p:cNvPr>
          <p:cNvSpPr txBox="1"/>
          <p:nvPr/>
        </p:nvSpPr>
        <p:spPr>
          <a:xfrm>
            <a:off x="953728" y="1583189"/>
            <a:ext cx="7856869" cy="2308324"/>
          </a:xfrm>
          <a:prstGeom prst="rect">
            <a:avLst/>
          </a:prstGeom>
          <a:noFill/>
        </p:spPr>
        <p:txBody>
          <a:bodyPr wrap="square">
            <a:spAutoFit/>
          </a:bodyPr>
          <a:lstStyle/>
          <a:p>
            <a:r>
              <a:rPr lang="en-US" dirty="0"/>
              <a:t> Spectral shift: IPL devices experience a phenomenon known as spectral shift, in which a decrease in power causes a relative increase in the amount of energy density emitted at longer wavelengths. Specifically, for a set fluence, when coupled with a longer pulse duration and the accompanying decrease in power, the relative amount of energy density emitted in the longer wavelengths increases, with a relative decrease at the shorter wavelengths when compared to the same fluence at a shorter pulse duration. The spectral shift phenomenon enhances the effectiveness of IPL devices in treating deeper, darker, and larger vessels, which respond well to longer wavelengths.</a:t>
            </a:r>
          </a:p>
        </p:txBody>
      </p:sp>
    </p:spTree>
    <p:extLst>
      <p:ext uri="{BB962C8B-B14F-4D97-AF65-F5344CB8AC3E}">
        <p14:creationId xmlns:p14="http://schemas.microsoft.com/office/powerpoint/2010/main" val="27157072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804EFEEF-D75F-E8ED-352B-035EBA899B02}"/>
              </a:ext>
            </a:extLst>
          </p:cNvPr>
          <p:cNvPicPr>
            <a:picLocks noGrp="1" noChangeAspect="1"/>
          </p:cNvPicPr>
          <p:nvPr>
            <p:ph idx="1"/>
          </p:nvPr>
        </p:nvPicPr>
        <p:blipFill>
          <a:blip r:embed="rId2"/>
          <a:stretch>
            <a:fillRect/>
          </a:stretch>
        </p:blipFill>
        <p:spPr>
          <a:xfrm>
            <a:off x="1671348" y="2114550"/>
            <a:ext cx="8505825" cy="1543050"/>
          </a:xfrm>
        </p:spPr>
      </p:pic>
    </p:spTree>
    <p:extLst>
      <p:ext uri="{BB962C8B-B14F-4D97-AF65-F5344CB8AC3E}">
        <p14:creationId xmlns:p14="http://schemas.microsoft.com/office/powerpoint/2010/main" val="8385282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3F48EB3-6FB8-47A2-F7D9-3DF582E5B64D}"/>
              </a:ext>
            </a:extLst>
          </p:cNvPr>
          <p:cNvSpPr>
            <a:spLocks noGrp="1"/>
          </p:cNvSpPr>
          <p:nvPr>
            <p:ph type="title"/>
          </p:nvPr>
        </p:nvSpPr>
        <p:spPr/>
        <p:txBody>
          <a:bodyPr/>
          <a:lstStyle/>
          <a:p>
            <a:r>
              <a:rPr lang="en-US" dirty="0"/>
              <a:t>Equipment</a:t>
            </a:r>
          </a:p>
        </p:txBody>
      </p:sp>
      <p:sp>
        <p:nvSpPr>
          <p:cNvPr id="5" name="Content Placeholder 4">
            <a:extLst>
              <a:ext uri="{FF2B5EF4-FFF2-40B4-BE49-F238E27FC236}">
                <a16:creationId xmlns:a16="http://schemas.microsoft.com/office/drawing/2014/main" id="{D904F495-6B35-134E-CFCE-C0B2404006DF}"/>
              </a:ext>
            </a:extLst>
          </p:cNvPr>
          <p:cNvSpPr>
            <a:spLocks noGrp="1"/>
          </p:cNvSpPr>
          <p:nvPr>
            <p:ph idx="1"/>
          </p:nvPr>
        </p:nvSpPr>
        <p:spPr/>
        <p:txBody>
          <a:bodyPr/>
          <a:lstStyle/>
          <a:p>
            <a:r>
              <a:rPr lang="en-US" dirty="0"/>
              <a:t>Cut-off filters and absorption filters: Many IPL devices utilize interchangeable, optically-coated, quartz filters, called “cut-off filters.”</a:t>
            </a:r>
          </a:p>
          <a:p>
            <a:r>
              <a:rPr lang="en-US" dirty="0"/>
              <a:t>IPL hand-piece: Most IPL devices deliver light to the skin through a large, flat, rectangular, sapphire crystal. • Cooling mechanisms:</a:t>
            </a:r>
          </a:p>
          <a:p>
            <a:r>
              <a:rPr lang="en-US" dirty="0"/>
              <a:t>Epidermal cooling significantly decreases side effects and allows for the use of higher fluences.</a:t>
            </a:r>
          </a:p>
          <a:p>
            <a:r>
              <a:rPr lang="en-US" dirty="0"/>
              <a:t> </a:t>
            </a:r>
            <a:r>
              <a:rPr lang="en-US" dirty="0" err="1"/>
              <a:t>BroadBand</a:t>
            </a:r>
            <a:r>
              <a:rPr lang="en-US" dirty="0"/>
              <a:t> Light (BBL): BBL is a marketing term developed by the company </a:t>
            </a:r>
            <a:r>
              <a:rPr lang="en-US" dirty="0" err="1"/>
              <a:t>Sciton</a:t>
            </a:r>
            <a:r>
              <a:rPr lang="en-US" dirty="0"/>
              <a:t> (Palo Alto, CA) to describe their intense-pulsed light devices. The terms “BBL” and “IPL” are sometimes used interchangeably, and have similar meaning.</a:t>
            </a:r>
          </a:p>
          <a:p>
            <a:endParaRPr lang="en-US" dirty="0"/>
          </a:p>
        </p:txBody>
      </p:sp>
    </p:spTree>
    <p:extLst>
      <p:ext uri="{BB962C8B-B14F-4D97-AF65-F5344CB8AC3E}">
        <p14:creationId xmlns:p14="http://schemas.microsoft.com/office/powerpoint/2010/main" val="10173971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9159DD97-83C5-8755-1537-1EF5EE240D2F}"/>
              </a:ext>
            </a:extLst>
          </p:cNvPr>
          <p:cNvPicPr>
            <a:picLocks noGrp="1" noChangeAspect="1"/>
          </p:cNvPicPr>
          <p:nvPr>
            <p:ph idx="1"/>
          </p:nvPr>
        </p:nvPicPr>
        <p:blipFill>
          <a:blip r:embed="rId2"/>
          <a:stretch>
            <a:fillRect/>
          </a:stretch>
        </p:blipFill>
        <p:spPr>
          <a:xfrm>
            <a:off x="2293224" y="643466"/>
            <a:ext cx="7605552" cy="5571067"/>
          </a:xfrm>
          <a:prstGeom prst="rect">
            <a:avLst/>
          </a:prstGeom>
        </p:spPr>
      </p:pic>
    </p:spTree>
    <p:extLst>
      <p:ext uri="{BB962C8B-B14F-4D97-AF65-F5344CB8AC3E}">
        <p14:creationId xmlns:p14="http://schemas.microsoft.com/office/powerpoint/2010/main" val="34851898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5C9ABDFD-0512-0782-33A0-0365AB847BB7}"/>
              </a:ext>
            </a:extLst>
          </p:cNvPr>
          <p:cNvPicPr>
            <a:picLocks noGrp="1" noChangeAspect="1"/>
          </p:cNvPicPr>
          <p:nvPr>
            <p:ph idx="1"/>
          </p:nvPr>
        </p:nvPicPr>
        <p:blipFill>
          <a:blip r:embed="rId2"/>
          <a:stretch>
            <a:fillRect/>
          </a:stretch>
        </p:blipFill>
        <p:spPr>
          <a:xfrm>
            <a:off x="1957387" y="2429669"/>
            <a:ext cx="8429625" cy="1619250"/>
          </a:xfrm>
        </p:spPr>
      </p:pic>
    </p:spTree>
    <p:extLst>
      <p:ext uri="{BB962C8B-B14F-4D97-AF65-F5344CB8AC3E}">
        <p14:creationId xmlns:p14="http://schemas.microsoft.com/office/powerpoint/2010/main" val="19739589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F6E8282-3D23-5320-200E-606936F52483}"/>
              </a:ext>
            </a:extLst>
          </p:cNvPr>
          <p:cNvSpPr>
            <a:spLocks noGrp="1"/>
          </p:cNvSpPr>
          <p:nvPr>
            <p:ph type="title"/>
          </p:nvPr>
        </p:nvSpPr>
        <p:spPr/>
        <p:txBody>
          <a:bodyPr/>
          <a:lstStyle/>
          <a:p>
            <a:r>
              <a:rPr lang="en-US" dirty="0"/>
              <a:t>Patient Selection</a:t>
            </a:r>
          </a:p>
        </p:txBody>
      </p:sp>
      <p:sp>
        <p:nvSpPr>
          <p:cNvPr id="3" name="Content Placeholder 2">
            <a:extLst>
              <a:ext uri="{FF2B5EF4-FFF2-40B4-BE49-F238E27FC236}">
                <a16:creationId xmlns:a16="http://schemas.microsoft.com/office/drawing/2014/main" id="{8FAFC375-B459-4D0D-2F3F-32557EB9FDFE}"/>
              </a:ext>
            </a:extLst>
          </p:cNvPr>
          <p:cNvSpPr>
            <a:spLocks noGrp="1"/>
          </p:cNvSpPr>
          <p:nvPr>
            <p:ph idx="1"/>
          </p:nvPr>
        </p:nvSpPr>
        <p:spPr/>
        <p:txBody>
          <a:bodyPr/>
          <a:lstStyle/>
          <a:p>
            <a:r>
              <a:rPr lang="en-US" dirty="0"/>
              <a:t>Pigment lesions due to solar exposure and  less then 1cm in size, never treat Melasma with IPL </a:t>
            </a:r>
          </a:p>
          <a:p>
            <a:r>
              <a:rPr lang="en-US" dirty="0"/>
              <a:t>Telangiectasias</a:t>
            </a:r>
          </a:p>
          <a:p>
            <a:r>
              <a:rPr lang="en-US" dirty="0"/>
              <a:t>Large Pores</a:t>
            </a:r>
          </a:p>
          <a:p>
            <a:r>
              <a:rPr lang="en-US" dirty="0"/>
              <a:t>Rosacea </a:t>
            </a:r>
          </a:p>
          <a:p>
            <a:r>
              <a:rPr lang="en-US" dirty="0"/>
              <a:t>Skin Texture </a:t>
            </a:r>
          </a:p>
          <a:p>
            <a:r>
              <a:rPr lang="en-US" dirty="0"/>
              <a:t>Skin types I to III only, </a:t>
            </a:r>
          </a:p>
          <a:p>
            <a:r>
              <a:rPr lang="en-US" dirty="0"/>
              <a:t>Skin Types V to VI is highly discouraged </a:t>
            </a:r>
          </a:p>
        </p:txBody>
      </p:sp>
    </p:spTree>
    <p:extLst>
      <p:ext uri="{BB962C8B-B14F-4D97-AF65-F5344CB8AC3E}">
        <p14:creationId xmlns:p14="http://schemas.microsoft.com/office/powerpoint/2010/main" val="8092037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3946051-F3C1-9C0F-20E6-8CC711A70A13}"/>
              </a:ext>
            </a:extLst>
          </p:cNvPr>
          <p:cNvPicPr>
            <a:picLocks noGrp="1" noChangeAspect="1"/>
          </p:cNvPicPr>
          <p:nvPr>
            <p:ph idx="1"/>
          </p:nvPr>
        </p:nvPicPr>
        <p:blipFill>
          <a:blip r:embed="rId2"/>
          <a:stretch>
            <a:fillRect/>
          </a:stretch>
        </p:blipFill>
        <p:spPr>
          <a:xfrm>
            <a:off x="643467" y="2174917"/>
            <a:ext cx="10905066" cy="2508164"/>
          </a:xfrm>
          <a:prstGeom prst="rect">
            <a:avLst/>
          </a:prstGeom>
        </p:spPr>
      </p:pic>
    </p:spTree>
    <p:extLst>
      <p:ext uri="{BB962C8B-B14F-4D97-AF65-F5344CB8AC3E}">
        <p14:creationId xmlns:p14="http://schemas.microsoft.com/office/powerpoint/2010/main" val="19085896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8A5104A-1FE3-4F54-E645-9582D12BF08C}"/>
              </a:ext>
            </a:extLst>
          </p:cNvPr>
          <p:cNvSpPr>
            <a:spLocks noGrp="1"/>
          </p:cNvSpPr>
          <p:nvPr>
            <p:ph type="title"/>
          </p:nvPr>
        </p:nvSpPr>
        <p:spPr/>
        <p:txBody>
          <a:bodyPr/>
          <a:lstStyle/>
          <a:p>
            <a:r>
              <a:rPr lang="en-US" dirty="0"/>
              <a:t>Treatment Protocol</a:t>
            </a:r>
          </a:p>
        </p:txBody>
      </p:sp>
      <p:sp>
        <p:nvSpPr>
          <p:cNvPr id="3" name="Content Placeholder 2">
            <a:extLst>
              <a:ext uri="{FF2B5EF4-FFF2-40B4-BE49-F238E27FC236}">
                <a16:creationId xmlns:a16="http://schemas.microsoft.com/office/drawing/2014/main" id="{A4980C43-F1D8-648B-4EEE-677A773FA8C7}"/>
              </a:ext>
            </a:extLst>
          </p:cNvPr>
          <p:cNvSpPr>
            <a:spLocks noGrp="1"/>
          </p:cNvSpPr>
          <p:nvPr>
            <p:ph idx="1"/>
          </p:nvPr>
        </p:nvSpPr>
        <p:spPr/>
        <p:txBody>
          <a:bodyPr/>
          <a:lstStyle/>
          <a:p>
            <a:r>
              <a:rPr lang="en-US" dirty="0"/>
              <a:t>Patient eligibility </a:t>
            </a:r>
          </a:p>
          <a:p>
            <a:r>
              <a:rPr lang="en-US" dirty="0"/>
              <a:t>Eye Protection</a:t>
            </a:r>
          </a:p>
          <a:p>
            <a:r>
              <a:rPr lang="en-US" dirty="0"/>
              <a:t>Clean skin </a:t>
            </a:r>
          </a:p>
          <a:p>
            <a:r>
              <a:rPr lang="en-US" dirty="0"/>
              <a:t>Given IPL often results in delayed tissue reactions, preforming a test spot on the same day of treatment can lead to a false sense of security. Red inflammatory burns can show a day after </a:t>
            </a:r>
          </a:p>
          <a:p>
            <a:r>
              <a:rPr lang="en-US" dirty="0"/>
              <a:t>A spot tests prior to treatment for novice technicians might be advice</a:t>
            </a:r>
          </a:p>
          <a:p>
            <a:endParaRPr lang="en-US" dirty="0"/>
          </a:p>
        </p:txBody>
      </p:sp>
    </p:spTree>
    <p:extLst>
      <p:ext uri="{BB962C8B-B14F-4D97-AF65-F5344CB8AC3E}">
        <p14:creationId xmlns:p14="http://schemas.microsoft.com/office/powerpoint/2010/main" val="2051154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43A1ED2-7E38-9CB1-420C-E93BD0999664}"/>
              </a:ext>
            </a:extLst>
          </p:cNvPr>
          <p:cNvSpPr>
            <a:spLocks noGrp="1"/>
          </p:cNvSpPr>
          <p:nvPr>
            <p:ph type="title"/>
          </p:nvPr>
        </p:nvSpPr>
        <p:spPr/>
        <p:txBody>
          <a:bodyPr/>
          <a:lstStyle/>
          <a:p>
            <a:r>
              <a:rPr lang="en-US" dirty="0"/>
              <a:t>Treatment Technique</a:t>
            </a:r>
          </a:p>
        </p:txBody>
      </p:sp>
      <p:sp>
        <p:nvSpPr>
          <p:cNvPr id="3" name="Content Placeholder 2">
            <a:extLst>
              <a:ext uri="{FF2B5EF4-FFF2-40B4-BE49-F238E27FC236}">
                <a16:creationId xmlns:a16="http://schemas.microsoft.com/office/drawing/2014/main" id="{490CE95B-50D5-E9ED-47FE-B3FF7AD24A9C}"/>
              </a:ext>
            </a:extLst>
          </p:cNvPr>
          <p:cNvSpPr>
            <a:spLocks noGrp="1"/>
          </p:cNvSpPr>
          <p:nvPr>
            <p:ph idx="1"/>
          </p:nvPr>
        </p:nvSpPr>
        <p:spPr/>
        <p:txBody>
          <a:bodyPr>
            <a:normAutofit fontScale="85000" lnSpcReduction="20000"/>
          </a:bodyPr>
          <a:lstStyle/>
          <a:p>
            <a:r>
              <a:rPr lang="en-US" dirty="0"/>
              <a:t>Some prefer to perform multiple passes of a given treatment area, with each pass orientated in a different direction. </a:t>
            </a:r>
          </a:p>
          <a:p>
            <a:r>
              <a:rPr lang="en-US" dirty="0"/>
              <a:t>Those who overlap usually do so by about 20% between pulses </a:t>
            </a:r>
          </a:p>
          <a:p>
            <a:r>
              <a:rPr lang="en-US" dirty="0"/>
              <a:t>For skin types II–III patients, we increase the time between pulses, which allows for more time for cooling between pulses.</a:t>
            </a:r>
          </a:p>
          <a:p>
            <a:r>
              <a:rPr lang="en-US" dirty="0"/>
              <a:t>Determining which part of the face to treat and in what order is up to the individual clinician.</a:t>
            </a:r>
          </a:p>
          <a:p>
            <a:r>
              <a:rPr lang="en-US" dirty="0"/>
              <a:t>Regardless of the technique, it is crucial to frequently communicate with the patient; feedback is critical. </a:t>
            </a:r>
          </a:p>
          <a:p>
            <a:r>
              <a:rPr lang="en-US" dirty="0"/>
              <a:t>If the patient reports intense pain, treatment should be stopped, and the treatment area assessed and addressed accordingly, as this is an indication of incorrect treatment parameters. It is imperative that high vigilance be exercised throughout the treatment.</a:t>
            </a:r>
          </a:p>
        </p:txBody>
      </p:sp>
    </p:spTree>
    <p:extLst>
      <p:ext uri="{BB962C8B-B14F-4D97-AF65-F5344CB8AC3E}">
        <p14:creationId xmlns:p14="http://schemas.microsoft.com/office/powerpoint/2010/main" val="34204934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3BFDCF-F1CC-6071-F548-1AFEB1024079}"/>
              </a:ext>
            </a:extLst>
          </p:cNvPr>
          <p:cNvSpPr>
            <a:spLocks noGrp="1"/>
          </p:cNvSpPr>
          <p:nvPr>
            <p:ph idx="1"/>
          </p:nvPr>
        </p:nvSpPr>
        <p:spPr/>
        <p:txBody>
          <a:bodyPr>
            <a:normAutofit fontScale="92500" lnSpcReduction="10000"/>
          </a:bodyPr>
          <a:lstStyle/>
          <a:p>
            <a:r>
              <a:rPr lang="en-US" dirty="0"/>
              <a:t>Appropriate endpoints include subtle darkening of lentigines, and constriction of the vessels or color conversion from bright red to blue/purple. If a vessel turns blue/purple, which represents a conversion of the intended target from oxyhemoglobin to deoxy- or methemoglobin, we often take advantage of this opportunity and perform a focal second pass with a slightly longer pulse duration, causing an intentional spectral shift to a longer wavelength for better absorption by the deoxy- or methemoglobin</a:t>
            </a:r>
          </a:p>
          <a:p>
            <a:r>
              <a:rPr lang="en-US" dirty="0"/>
              <a:t>Similarly, if there is an inadequate thermal response, and the vessel still blanches upon compression, implying persistent patency, a second pass focally with increased fluence and/or a shorter pulse duration is performed. Purpura can also be achieved as an endpoint, if so desired, although the esthetic patient population tends to prefer </a:t>
            </a:r>
            <a:r>
              <a:rPr lang="en-US" dirty="0" err="1"/>
              <a:t>nonpurpuric</a:t>
            </a:r>
            <a:r>
              <a:rPr lang="en-US" dirty="0"/>
              <a:t> treatments.</a:t>
            </a:r>
          </a:p>
        </p:txBody>
      </p:sp>
    </p:spTree>
    <p:extLst>
      <p:ext uri="{BB962C8B-B14F-4D97-AF65-F5344CB8AC3E}">
        <p14:creationId xmlns:p14="http://schemas.microsoft.com/office/powerpoint/2010/main" val="14074234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8805634-ED59-F1DB-462F-D693CEA5129B}"/>
              </a:ext>
            </a:extLst>
          </p:cNvPr>
          <p:cNvPicPr>
            <a:picLocks noGrp="1" noChangeAspect="1"/>
          </p:cNvPicPr>
          <p:nvPr>
            <p:ph idx="1"/>
          </p:nvPr>
        </p:nvPicPr>
        <p:blipFill>
          <a:blip r:embed="rId2"/>
          <a:stretch>
            <a:fillRect/>
          </a:stretch>
        </p:blipFill>
        <p:spPr>
          <a:xfrm>
            <a:off x="937605" y="1165859"/>
            <a:ext cx="9349395" cy="5048674"/>
          </a:xfrm>
          <a:prstGeom prst="rect">
            <a:avLst/>
          </a:prstGeom>
        </p:spPr>
      </p:pic>
    </p:spTree>
    <p:extLst>
      <p:ext uri="{BB962C8B-B14F-4D97-AF65-F5344CB8AC3E}">
        <p14:creationId xmlns:p14="http://schemas.microsoft.com/office/powerpoint/2010/main" val="41478677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1B0F234-A06C-6931-26B6-74D8F2CE82A7}"/>
              </a:ext>
            </a:extLst>
          </p:cNvPr>
          <p:cNvSpPr>
            <a:spLocks noGrp="1"/>
          </p:cNvSpPr>
          <p:nvPr>
            <p:ph idx="1"/>
          </p:nvPr>
        </p:nvSpPr>
        <p:spPr>
          <a:xfrm>
            <a:off x="588818" y="1539298"/>
            <a:ext cx="10515600" cy="4351338"/>
          </a:xfrm>
        </p:spPr>
        <p:txBody>
          <a:bodyPr>
            <a:normAutofit fontScale="92500" lnSpcReduction="10000"/>
          </a:bodyPr>
          <a:lstStyle/>
          <a:p>
            <a:r>
              <a:rPr lang="en-US" dirty="0"/>
              <a:t>Additionally, given the rapid beam divergence of intense pulsed light, it is important to maintain the tip of the hand-piece in close and uniform contact with the cool gel on the skin surface. Nonuniform treatment can occur if a pulse is delivered when the treatment tip is either elevated off the skin with irregular contact with the gel and/or skin, or pressed too firmly into the skin, given beam divergence changes effective fluence. Close contact also ensures the cooled sapphire-crystal can provide adequate contact-cooling to the epidermis. For difficult to reach locations, such as the alar groove, applying a thicker layer of cool gel can help ensure adequate contact between the skin, gel and sapphire-crystal. Some of us also advocate for icing before, during and after the procedure. We often ice the treatment area, especially the alar region, immediately prior to treatment to alleviate discomfort and to minimize the potential for redness, swelling, and </a:t>
            </a:r>
            <a:r>
              <a:rPr lang="en-US" dirty="0" err="1"/>
              <a:t>postinflammatory</a:t>
            </a:r>
            <a:r>
              <a:rPr lang="en-US" dirty="0"/>
              <a:t> hyperpigmentation.</a:t>
            </a:r>
          </a:p>
        </p:txBody>
      </p:sp>
    </p:spTree>
    <p:extLst>
      <p:ext uri="{BB962C8B-B14F-4D97-AF65-F5344CB8AC3E}">
        <p14:creationId xmlns:p14="http://schemas.microsoft.com/office/powerpoint/2010/main" val="30792110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2.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3.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6861</TotalTime>
  <Words>1526</Words>
  <Application>Microsoft Office PowerPoint</Application>
  <PresentationFormat>Widescreen</PresentationFormat>
  <Paragraphs>50</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Futura PT Book</vt:lpstr>
      <vt:lpstr>Futura PT Demi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Equipment</vt:lpstr>
      <vt:lpstr>PowerPoint Presentation</vt:lpstr>
      <vt:lpstr>PowerPoint Presentation</vt:lpstr>
      <vt:lpstr>Patient Selection</vt:lpstr>
      <vt:lpstr>PowerPoint Presentation</vt:lpstr>
      <vt:lpstr>Treatment Protocol</vt:lpstr>
      <vt:lpstr>Treatment Technique</vt:lpstr>
      <vt:lpstr>PowerPoint Presentation</vt:lpstr>
      <vt:lpstr>PowerPoint Presentation</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242</cp:revision>
  <dcterms:created xsi:type="dcterms:W3CDTF">2020-02-19T20:43:13Z</dcterms:created>
  <dcterms:modified xsi:type="dcterms:W3CDTF">2023-04-11T20:19:09Z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